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3"/>
  </p:notesMasterIdLst>
  <p:handoutMasterIdLst>
    <p:handoutMasterId r:id="rId144"/>
  </p:handoutMasterIdLst>
  <p:sldIdLst>
    <p:sldId id="256" r:id="rId2"/>
    <p:sldId id="477" r:id="rId3"/>
    <p:sldId id="505" r:id="rId4"/>
    <p:sldId id="478" r:id="rId5"/>
    <p:sldId id="504" r:id="rId6"/>
    <p:sldId id="507" r:id="rId7"/>
    <p:sldId id="479" r:id="rId8"/>
    <p:sldId id="506" r:id="rId9"/>
    <p:sldId id="455" r:id="rId10"/>
    <p:sldId id="508" r:id="rId11"/>
    <p:sldId id="456" r:id="rId12"/>
    <p:sldId id="457" r:id="rId13"/>
    <p:sldId id="460" r:id="rId14"/>
    <p:sldId id="461" r:id="rId15"/>
    <p:sldId id="509" r:id="rId16"/>
    <p:sldId id="482" r:id="rId17"/>
    <p:sldId id="510" r:id="rId18"/>
    <p:sldId id="258" r:id="rId19"/>
    <p:sldId id="427" r:id="rId20"/>
    <p:sldId id="334" r:id="rId21"/>
    <p:sldId id="376" r:id="rId22"/>
    <p:sldId id="337" r:id="rId23"/>
    <p:sldId id="339" r:id="rId24"/>
    <p:sldId id="488" r:id="rId25"/>
    <p:sldId id="491" r:id="rId26"/>
    <p:sldId id="490" r:id="rId27"/>
    <p:sldId id="511" r:id="rId28"/>
    <p:sldId id="449" r:id="rId29"/>
    <p:sldId id="357" r:id="rId30"/>
    <p:sldId id="367" r:id="rId31"/>
    <p:sldId id="438" r:id="rId32"/>
    <p:sldId id="364" r:id="rId33"/>
    <p:sldId id="440" r:id="rId34"/>
    <p:sldId id="370" r:id="rId35"/>
    <p:sldId id="373" r:id="rId36"/>
    <p:sldId id="369" r:id="rId37"/>
    <p:sldId id="374" r:id="rId38"/>
    <p:sldId id="512" r:id="rId39"/>
    <p:sldId id="450" r:id="rId40"/>
    <p:sldId id="324" r:id="rId41"/>
    <p:sldId id="375" r:id="rId42"/>
    <p:sldId id="501" r:id="rId43"/>
    <p:sldId id="261" r:id="rId44"/>
    <p:sldId id="430" r:id="rId45"/>
    <p:sldId id="284" r:id="rId46"/>
    <p:sldId id="285" r:id="rId47"/>
    <p:sldId id="381" r:id="rId48"/>
    <p:sldId id="389" r:id="rId49"/>
    <p:sldId id="382" r:id="rId50"/>
    <p:sldId id="392" r:id="rId51"/>
    <p:sldId id="383" r:id="rId52"/>
    <p:sldId id="393" r:id="rId53"/>
    <p:sldId id="394" r:id="rId54"/>
    <p:sldId id="386" r:id="rId55"/>
    <p:sldId id="502" r:id="rId56"/>
    <p:sldId id="268" r:id="rId57"/>
    <p:sldId id="437" r:id="rId58"/>
    <p:sldId id="484" r:id="rId59"/>
    <p:sldId id="344" r:id="rId60"/>
    <p:sldId id="513" r:id="rId61"/>
    <p:sldId id="262" r:id="rId62"/>
    <p:sldId id="431" r:id="rId63"/>
    <p:sldId id="399" r:id="rId64"/>
    <p:sldId id="289" r:id="rId65"/>
    <p:sldId id="402" r:id="rId66"/>
    <p:sldId id="400" r:id="rId67"/>
    <p:sldId id="403" r:id="rId68"/>
    <p:sldId id="401" r:id="rId69"/>
    <p:sldId id="411" r:id="rId70"/>
    <p:sldId id="493" r:id="rId71"/>
    <p:sldId id="503" r:id="rId72"/>
    <p:sldId id="466" r:id="rId73"/>
    <p:sldId id="467" r:id="rId74"/>
    <p:sldId id="469" r:id="rId75"/>
    <p:sldId id="472" r:id="rId76"/>
    <p:sldId id="473" r:id="rId77"/>
    <p:sldId id="474" r:id="rId78"/>
    <p:sldId id="332" r:id="rId79"/>
    <p:sldId id="527" r:id="rId80"/>
    <p:sldId id="528" r:id="rId81"/>
    <p:sldId id="476" r:id="rId82"/>
    <p:sldId id="266" r:id="rId83"/>
    <p:sldId id="435" r:id="rId84"/>
    <p:sldId id="445" r:id="rId85"/>
    <p:sldId id="494" r:id="rId86"/>
    <p:sldId id="298" r:id="rId87"/>
    <p:sldId id="514" r:id="rId88"/>
    <p:sldId id="300" r:id="rId89"/>
    <p:sldId id="301" r:id="rId90"/>
    <p:sldId id="304" r:id="rId91"/>
    <p:sldId id="305" r:id="rId92"/>
    <p:sldId id="306" r:id="rId93"/>
    <p:sldId id="307" r:id="rId94"/>
    <p:sldId id="308" r:id="rId95"/>
    <p:sldId id="309" r:id="rId96"/>
    <p:sldId id="310" r:id="rId97"/>
    <p:sldId id="311" r:id="rId98"/>
    <p:sldId id="312" r:id="rId99"/>
    <p:sldId id="313" r:id="rId100"/>
    <p:sldId id="515" r:id="rId101"/>
    <p:sldId id="264" r:id="rId102"/>
    <p:sldId id="433" r:id="rId103"/>
    <p:sldId id="318" r:id="rId104"/>
    <p:sldId id="319" r:id="rId105"/>
    <p:sldId id="398" r:id="rId106"/>
    <p:sldId id="516" r:id="rId107"/>
    <p:sldId id="496" r:id="rId108"/>
    <p:sldId id="464" r:id="rId109"/>
    <p:sldId id="463" r:id="rId110"/>
    <p:sldId id="407" r:id="rId111"/>
    <p:sldId id="497" r:id="rId112"/>
    <p:sldId id="498" r:id="rId113"/>
    <p:sldId id="314" r:id="rId114"/>
    <p:sldId id="315" r:id="rId115"/>
    <p:sldId id="316" r:id="rId116"/>
    <p:sldId id="499" r:id="rId117"/>
    <p:sldId id="500" r:id="rId118"/>
    <p:sldId id="267" r:id="rId119"/>
    <p:sldId id="436" r:id="rId120"/>
    <p:sldId id="327" r:id="rId121"/>
    <p:sldId id="328" r:id="rId122"/>
    <p:sldId id="352" r:id="rId123"/>
    <p:sldId id="492" r:id="rId124"/>
    <p:sldId id="517" r:id="rId125"/>
    <p:sldId id="487" r:id="rId126"/>
    <p:sldId id="486" r:id="rId127"/>
    <p:sldId id="454" r:id="rId128"/>
    <p:sldId id="451" r:id="rId129"/>
    <p:sldId id="522" r:id="rId130"/>
    <p:sldId id="523" r:id="rId131"/>
    <p:sldId id="524" r:id="rId132"/>
    <p:sldId id="526" r:id="rId133"/>
    <p:sldId id="533" r:id="rId134"/>
    <p:sldId id="521" r:id="rId135"/>
    <p:sldId id="483" r:id="rId136"/>
    <p:sldId id="518" r:id="rId137"/>
    <p:sldId id="519" r:id="rId138"/>
    <p:sldId id="520" r:id="rId139"/>
    <p:sldId id="529" r:id="rId140"/>
    <p:sldId id="530" r:id="rId141"/>
    <p:sldId id="532" r:id="rId1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ay 1 - Introduction" id="{5885B404-E2DD-4CB1-95A1-8931F44FE381}">
          <p14:sldIdLst>
            <p14:sldId id="256"/>
            <p14:sldId id="477"/>
            <p14:sldId id="505"/>
            <p14:sldId id="478"/>
            <p14:sldId id="504"/>
            <p14:sldId id="507"/>
            <p14:sldId id="479"/>
            <p14:sldId id="506"/>
            <p14:sldId id="455"/>
            <p14:sldId id="508"/>
            <p14:sldId id="456"/>
            <p14:sldId id="457"/>
            <p14:sldId id="460"/>
            <p14:sldId id="461"/>
            <p14:sldId id="509"/>
          </p14:sldIdLst>
        </p14:section>
        <p14:section name="Session 0 - Sharing Experience" id="{796C3C19-AA89-491C-87C7-FBAB83076E97}">
          <p14:sldIdLst>
            <p14:sldId id="482"/>
            <p14:sldId id="510"/>
          </p14:sldIdLst>
        </p14:section>
        <p14:section name="Session 1 - Coordination System" id="{E14D33D1-9500-4876-AE7E-6A54CB63D093}">
          <p14:sldIdLst>
            <p14:sldId id="258"/>
            <p14:sldId id="427"/>
            <p14:sldId id="334"/>
            <p14:sldId id="376"/>
            <p14:sldId id="337"/>
            <p14:sldId id="339"/>
            <p14:sldId id="488"/>
            <p14:sldId id="491"/>
            <p14:sldId id="490"/>
            <p14:sldId id="511"/>
            <p14:sldId id="449"/>
            <p14:sldId id="357"/>
            <p14:sldId id="367"/>
            <p14:sldId id="438"/>
            <p14:sldId id="364"/>
            <p14:sldId id="440"/>
            <p14:sldId id="370"/>
            <p14:sldId id="373"/>
            <p14:sldId id="369"/>
            <p14:sldId id="374"/>
            <p14:sldId id="512"/>
            <p14:sldId id="450"/>
            <p14:sldId id="324"/>
            <p14:sldId id="375"/>
            <p14:sldId id="501"/>
          </p14:sldIdLst>
        </p14:section>
        <p14:section name="Session 2 - Influencing the HPC" id="{E8B9411A-FC62-4259-A478-EBDA3CE2DB88}">
          <p14:sldIdLst>
            <p14:sldId id="261"/>
            <p14:sldId id="430"/>
            <p14:sldId id="284"/>
            <p14:sldId id="285"/>
            <p14:sldId id="381"/>
            <p14:sldId id="389"/>
            <p14:sldId id="382"/>
            <p14:sldId id="392"/>
            <p14:sldId id="383"/>
            <p14:sldId id="393"/>
            <p14:sldId id="394"/>
            <p14:sldId id="386"/>
            <p14:sldId id="502"/>
          </p14:sldIdLst>
        </p14:section>
        <p14:section name="Session 3 - Good Practices and Gaps" id="{EBB5550A-49C1-44DC-AC1F-7C756E98FBAA}">
          <p14:sldIdLst>
            <p14:sldId id="268"/>
            <p14:sldId id="437"/>
            <p14:sldId id="484"/>
            <p14:sldId id="344"/>
            <p14:sldId id="513"/>
          </p14:sldIdLst>
        </p14:section>
        <p14:section name="Day 2" id="{AC0962E2-EA19-4DF1-B297-CA07D1190AD2}">
          <p14:sldIdLst/>
        </p14:section>
        <p14:section name="Session 4 - Centrality of Protection" id="{681F0BD7-BA50-47B3-876D-22DF7A56A7FE}">
          <p14:sldIdLst>
            <p14:sldId id="262"/>
            <p14:sldId id="431"/>
            <p14:sldId id="399"/>
            <p14:sldId id="289"/>
            <p14:sldId id="402"/>
            <p14:sldId id="400"/>
            <p14:sldId id="403"/>
            <p14:sldId id="401"/>
            <p14:sldId id="411"/>
            <p14:sldId id="493"/>
            <p14:sldId id="503"/>
          </p14:sldIdLst>
        </p14:section>
        <p14:section name="Session 5 - Working Together for Protection" id="{81D014AF-DA13-404C-AF0D-C44D4FE51D7F}">
          <p14:sldIdLst>
            <p14:sldId id="466"/>
            <p14:sldId id="467"/>
            <p14:sldId id="469"/>
            <p14:sldId id="472"/>
            <p14:sldId id="473"/>
            <p14:sldId id="474"/>
            <p14:sldId id="332"/>
            <p14:sldId id="527"/>
            <p14:sldId id="528"/>
            <p14:sldId id="476"/>
          </p14:sldIdLst>
        </p14:section>
        <p14:section name="Session 6 - Collective Protection Analysis" id="{49C0E126-0C6A-4CA3-9AD9-36D7ED342599}">
          <p14:sldIdLst>
            <p14:sldId id="266"/>
            <p14:sldId id="435"/>
            <p14:sldId id="445"/>
            <p14:sldId id="494"/>
            <p14:sldId id="298"/>
            <p14:sldId id="514"/>
            <p14:sldId id="300"/>
            <p14:sldId id="301"/>
            <p14:sldId id="304"/>
            <p14:sldId id="305"/>
            <p14:sldId id="306"/>
            <p14:sldId id="307"/>
            <p14:sldId id="308"/>
            <p14:sldId id="309"/>
            <p14:sldId id="310"/>
            <p14:sldId id="311"/>
            <p14:sldId id="312"/>
            <p14:sldId id="313"/>
            <p14:sldId id="515"/>
          </p14:sldIdLst>
        </p14:section>
        <p14:section name="Session 7 - Protection Mainstreaming in the HPC" id="{B6125F20-3B0B-8F47-B4C9-C6EBCBAA4A86}">
          <p14:sldIdLst>
            <p14:sldId id="264"/>
            <p14:sldId id="433"/>
            <p14:sldId id="318"/>
            <p14:sldId id="319"/>
            <p14:sldId id="398"/>
            <p14:sldId id="516"/>
            <p14:sldId id="496"/>
            <p14:sldId id="464"/>
            <p14:sldId id="463"/>
            <p14:sldId id="407"/>
          </p14:sldIdLst>
        </p14:section>
        <p14:section name="Day 3" id="{7677FBB1-5359-4813-9F6C-D14609A93C70}">
          <p14:sldIdLst/>
        </p14:section>
        <p14:section name="Session 8 - Protection Coordination Stakeholders" id="{11CCC55C-F20D-4ED2-A093-DBCB90B74FB3}">
          <p14:sldIdLst>
            <p14:sldId id="497"/>
            <p14:sldId id="498"/>
            <p14:sldId id="314"/>
            <p14:sldId id="315"/>
            <p14:sldId id="316"/>
            <p14:sldId id="499"/>
            <p14:sldId id="500"/>
          </p14:sldIdLst>
        </p14:section>
        <p14:section name="Session 9 - Coordination and Leadership Skills" id="{8402EB12-92B5-43CA-BDA6-DEB30032737C}">
          <p14:sldIdLst>
            <p14:sldId id="267"/>
            <p14:sldId id="436"/>
            <p14:sldId id="327"/>
            <p14:sldId id="328"/>
            <p14:sldId id="352"/>
            <p14:sldId id="492"/>
            <p14:sldId id="517"/>
            <p14:sldId id="487"/>
            <p14:sldId id="486"/>
            <p14:sldId id="454"/>
            <p14:sldId id="451"/>
            <p14:sldId id="522"/>
            <p14:sldId id="523"/>
            <p14:sldId id="524"/>
            <p14:sldId id="526"/>
            <p14:sldId id="533"/>
          </p14:sldIdLst>
        </p14:section>
        <p14:section name="Session 10 (a) - Action Planning" id="{EC117E45-3857-4742-9A54-099CB2409115}">
          <p14:sldIdLst>
            <p14:sldId id="521"/>
            <p14:sldId id="483"/>
            <p14:sldId id="518"/>
            <p14:sldId id="519"/>
            <p14:sldId id="520"/>
          </p14:sldIdLst>
        </p14:section>
        <p14:section name="Session 10 (b) - Endorsing the Action Plan" id="{C48CB4A2-AD10-470E-BC36-AC10115BFBC4}">
          <p14:sldIdLst>
            <p14:sldId id="529"/>
            <p14:sldId id="530"/>
            <p14:sldId id="53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41" autoAdjust="0"/>
    <p:restoredTop sz="77558" autoAdjust="0"/>
  </p:normalViewPr>
  <p:slideViewPr>
    <p:cSldViewPr snapToGrid="0">
      <p:cViewPr varScale="1">
        <p:scale>
          <a:sx n="58" d="100"/>
          <a:sy n="58" d="100"/>
        </p:scale>
        <p:origin x="130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81D46F-7998-4992-A25D-C5FB3398FB3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B11B9DA-9C18-436B-A659-D3903B93E1EA}">
      <dgm:prSet phldrT="[Text]"/>
      <dgm:spPr/>
      <dgm:t>
        <a:bodyPr/>
        <a:lstStyle/>
        <a:p>
          <a:r>
            <a:rPr lang="en-US" dirty="0" smtClean="0"/>
            <a:t>Governance and Decision Making</a:t>
          </a:r>
          <a:endParaRPr lang="en-US" dirty="0"/>
        </a:p>
      </dgm:t>
    </dgm:pt>
    <dgm:pt modelId="{ED6D0DA2-4582-4C36-8E3A-86E6BC382FA3}" type="parTrans" cxnId="{7BC195C2-80FF-4FE7-B28E-5FD1086E12F3}">
      <dgm:prSet/>
      <dgm:spPr/>
      <dgm:t>
        <a:bodyPr/>
        <a:lstStyle/>
        <a:p>
          <a:endParaRPr lang="en-US"/>
        </a:p>
      </dgm:t>
    </dgm:pt>
    <dgm:pt modelId="{7DC15C94-924E-4EE2-9C12-29462CB69CDD}" type="sibTrans" cxnId="{7BC195C2-80FF-4FE7-B28E-5FD1086E12F3}">
      <dgm:prSet/>
      <dgm:spPr/>
      <dgm:t>
        <a:bodyPr/>
        <a:lstStyle/>
        <a:p>
          <a:endParaRPr lang="en-US"/>
        </a:p>
      </dgm:t>
    </dgm:pt>
    <dgm:pt modelId="{000FBD24-A94F-4943-A8F7-19D94FA3A3B7}">
      <dgm:prSet phldrT="[Text]"/>
      <dgm:spPr/>
      <dgm:t>
        <a:bodyPr/>
        <a:lstStyle/>
        <a:p>
          <a:r>
            <a:rPr lang="en-US" dirty="0" smtClean="0"/>
            <a:t>Influence and Participation</a:t>
          </a:r>
          <a:endParaRPr lang="en-US" dirty="0"/>
        </a:p>
      </dgm:t>
    </dgm:pt>
    <dgm:pt modelId="{F4A5AA9A-07DD-4CEA-B690-CAD6C026D71D}" type="parTrans" cxnId="{18A42441-B1B5-4D7B-A204-C9AD5E7776A5}">
      <dgm:prSet/>
      <dgm:spPr/>
    </dgm:pt>
    <dgm:pt modelId="{EC147B92-2980-424B-8D30-7FA2C3C4B5FC}" type="sibTrans" cxnId="{18A42441-B1B5-4D7B-A204-C9AD5E7776A5}">
      <dgm:prSet/>
      <dgm:spPr/>
    </dgm:pt>
    <dgm:pt modelId="{1F2994AB-CD76-41EA-BBEE-71CA79C4201E}">
      <dgm:prSet phldrT="[Text]"/>
      <dgm:spPr/>
      <dgm:t>
        <a:bodyPr/>
        <a:lstStyle/>
        <a:p>
          <a:r>
            <a:rPr lang="en-US" dirty="0" smtClean="0"/>
            <a:t>Partnership</a:t>
          </a:r>
          <a:endParaRPr lang="en-US" dirty="0"/>
        </a:p>
      </dgm:t>
    </dgm:pt>
    <dgm:pt modelId="{BFE93865-CE3E-480E-86DB-38E151672D14}" type="parTrans" cxnId="{ACC010E1-7119-4F3E-B09E-72E13D04772D}">
      <dgm:prSet/>
      <dgm:spPr/>
    </dgm:pt>
    <dgm:pt modelId="{A1E3865E-8B6F-4EF6-9F5D-CAB94431C211}" type="sibTrans" cxnId="{ACC010E1-7119-4F3E-B09E-72E13D04772D}">
      <dgm:prSet/>
      <dgm:spPr/>
    </dgm:pt>
    <dgm:pt modelId="{08F6671F-C4E4-4856-969A-E0A4F46E33B9}">
      <dgm:prSet phldrT="[Text]"/>
      <dgm:spPr/>
      <dgm:t>
        <a:bodyPr/>
        <a:lstStyle/>
        <a:p>
          <a:r>
            <a:rPr lang="en-US" dirty="0" smtClean="0"/>
            <a:t>Funding</a:t>
          </a:r>
          <a:endParaRPr lang="en-US" dirty="0"/>
        </a:p>
      </dgm:t>
    </dgm:pt>
    <dgm:pt modelId="{0C9FF599-7D4E-4015-8752-17F0FE666DD3}" type="parTrans" cxnId="{5FC72DDF-5749-4051-9363-DAE8A5E94451}">
      <dgm:prSet/>
      <dgm:spPr/>
    </dgm:pt>
    <dgm:pt modelId="{28B29A17-0A9A-4A42-8EDC-F2AAB441A764}" type="sibTrans" cxnId="{5FC72DDF-5749-4051-9363-DAE8A5E94451}">
      <dgm:prSet/>
      <dgm:spPr/>
    </dgm:pt>
    <dgm:pt modelId="{8AC543CB-64C2-45A3-B421-C4B6CC157034}">
      <dgm:prSet phldrT="[Text]"/>
      <dgm:spPr/>
      <dgm:t>
        <a:bodyPr/>
        <a:lstStyle/>
        <a:p>
          <a:r>
            <a:rPr lang="en-US" dirty="0" smtClean="0"/>
            <a:t>Capacities</a:t>
          </a:r>
          <a:endParaRPr lang="en-US" dirty="0"/>
        </a:p>
      </dgm:t>
    </dgm:pt>
    <dgm:pt modelId="{DA4B7349-7F30-4117-A980-DAA5BA1D6E47}" type="parTrans" cxnId="{2057C013-453A-4144-AD70-94D72E16B999}">
      <dgm:prSet/>
      <dgm:spPr/>
    </dgm:pt>
    <dgm:pt modelId="{6CDC519B-7F65-4FD5-8F7B-48E9BF8E4CDA}" type="sibTrans" cxnId="{2057C013-453A-4144-AD70-94D72E16B999}">
      <dgm:prSet/>
      <dgm:spPr/>
    </dgm:pt>
    <dgm:pt modelId="{896F46DF-1213-40A1-8775-9F18BB76D353}" type="pres">
      <dgm:prSet presAssocID="{FD81D46F-7998-4992-A25D-C5FB3398FB3C}" presName="diagram" presStyleCnt="0">
        <dgm:presLayoutVars>
          <dgm:dir/>
          <dgm:resizeHandles val="exact"/>
        </dgm:presLayoutVars>
      </dgm:prSet>
      <dgm:spPr/>
      <dgm:t>
        <a:bodyPr/>
        <a:lstStyle/>
        <a:p>
          <a:endParaRPr lang="en-US"/>
        </a:p>
      </dgm:t>
    </dgm:pt>
    <dgm:pt modelId="{8A15C3D9-E214-4999-860B-43933A7461C4}" type="pres">
      <dgm:prSet presAssocID="{CB11B9DA-9C18-436B-A659-D3903B93E1EA}" presName="node" presStyleLbl="node1" presStyleIdx="0" presStyleCnt="5">
        <dgm:presLayoutVars>
          <dgm:bulletEnabled val="1"/>
        </dgm:presLayoutVars>
      </dgm:prSet>
      <dgm:spPr/>
      <dgm:t>
        <a:bodyPr/>
        <a:lstStyle/>
        <a:p>
          <a:endParaRPr lang="en-US"/>
        </a:p>
      </dgm:t>
    </dgm:pt>
    <dgm:pt modelId="{1E9994FC-B3D9-48D4-B8F3-CE800212203E}" type="pres">
      <dgm:prSet presAssocID="{7DC15C94-924E-4EE2-9C12-29462CB69CDD}" presName="sibTrans" presStyleCnt="0"/>
      <dgm:spPr/>
    </dgm:pt>
    <dgm:pt modelId="{BA7FEB70-C435-4A1A-B7B7-0963FBFDB349}" type="pres">
      <dgm:prSet presAssocID="{000FBD24-A94F-4943-A8F7-19D94FA3A3B7}" presName="node" presStyleLbl="node1" presStyleIdx="1" presStyleCnt="5">
        <dgm:presLayoutVars>
          <dgm:bulletEnabled val="1"/>
        </dgm:presLayoutVars>
      </dgm:prSet>
      <dgm:spPr/>
      <dgm:t>
        <a:bodyPr/>
        <a:lstStyle/>
        <a:p>
          <a:endParaRPr lang="en-US"/>
        </a:p>
      </dgm:t>
    </dgm:pt>
    <dgm:pt modelId="{764E6835-697A-4FC0-AD3F-03ADF7786284}" type="pres">
      <dgm:prSet presAssocID="{EC147B92-2980-424B-8D30-7FA2C3C4B5FC}" presName="sibTrans" presStyleCnt="0"/>
      <dgm:spPr/>
    </dgm:pt>
    <dgm:pt modelId="{1FB84849-BB3A-4DF6-B75C-F52E681C40C2}" type="pres">
      <dgm:prSet presAssocID="{1F2994AB-CD76-41EA-BBEE-71CA79C4201E}" presName="node" presStyleLbl="node1" presStyleIdx="2" presStyleCnt="5">
        <dgm:presLayoutVars>
          <dgm:bulletEnabled val="1"/>
        </dgm:presLayoutVars>
      </dgm:prSet>
      <dgm:spPr/>
      <dgm:t>
        <a:bodyPr/>
        <a:lstStyle/>
        <a:p>
          <a:endParaRPr lang="en-US"/>
        </a:p>
      </dgm:t>
    </dgm:pt>
    <dgm:pt modelId="{FAE134D5-1EF3-4F1C-AC18-69F4CAA04021}" type="pres">
      <dgm:prSet presAssocID="{A1E3865E-8B6F-4EF6-9F5D-CAB94431C211}" presName="sibTrans" presStyleCnt="0"/>
      <dgm:spPr/>
    </dgm:pt>
    <dgm:pt modelId="{E89FDC29-BFC6-4578-8CD7-3AAFD7867903}" type="pres">
      <dgm:prSet presAssocID="{08F6671F-C4E4-4856-969A-E0A4F46E33B9}" presName="node" presStyleLbl="node1" presStyleIdx="3" presStyleCnt="5">
        <dgm:presLayoutVars>
          <dgm:bulletEnabled val="1"/>
        </dgm:presLayoutVars>
      </dgm:prSet>
      <dgm:spPr/>
      <dgm:t>
        <a:bodyPr/>
        <a:lstStyle/>
        <a:p>
          <a:endParaRPr lang="en-US"/>
        </a:p>
      </dgm:t>
    </dgm:pt>
    <dgm:pt modelId="{492744B4-AB30-4A70-9530-57EA4B744E5F}" type="pres">
      <dgm:prSet presAssocID="{28B29A17-0A9A-4A42-8EDC-F2AAB441A764}" presName="sibTrans" presStyleCnt="0"/>
      <dgm:spPr/>
    </dgm:pt>
    <dgm:pt modelId="{547C9F01-D02E-4EFE-86E7-7CCD80C7AB34}" type="pres">
      <dgm:prSet presAssocID="{8AC543CB-64C2-45A3-B421-C4B6CC157034}" presName="node" presStyleLbl="node1" presStyleIdx="4" presStyleCnt="5">
        <dgm:presLayoutVars>
          <dgm:bulletEnabled val="1"/>
        </dgm:presLayoutVars>
      </dgm:prSet>
      <dgm:spPr/>
      <dgm:t>
        <a:bodyPr/>
        <a:lstStyle/>
        <a:p>
          <a:endParaRPr lang="en-US"/>
        </a:p>
      </dgm:t>
    </dgm:pt>
  </dgm:ptLst>
  <dgm:cxnLst>
    <dgm:cxn modelId="{5FC72DDF-5749-4051-9363-DAE8A5E94451}" srcId="{FD81D46F-7998-4992-A25D-C5FB3398FB3C}" destId="{08F6671F-C4E4-4856-969A-E0A4F46E33B9}" srcOrd="3" destOrd="0" parTransId="{0C9FF599-7D4E-4015-8752-17F0FE666DD3}" sibTransId="{28B29A17-0A9A-4A42-8EDC-F2AAB441A764}"/>
    <dgm:cxn modelId="{0928B190-7D71-42D8-8341-412C021BCCDA}" type="presOf" srcId="{1F2994AB-CD76-41EA-BBEE-71CA79C4201E}" destId="{1FB84849-BB3A-4DF6-B75C-F52E681C40C2}" srcOrd="0" destOrd="0" presId="urn:microsoft.com/office/officeart/2005/8/layout/default"/>
    <dgm:cxn modelId="{ACC010E1-7119-4F3E-B09E-72E13D04772D}" srcId="{FD81D46F-7998-4992-A25D-C5FB3398FB3C}" destId="{1F2994AB-CD76-41EA-BBEE-71CA79C4201E}" srcOrd="2" destOrd="0" parTransId="{BFE93865-CE3E-480E-86DB-38E151672D14}" sibTransId="{A1E3865E-8B6F-4EF6-9F5D-CAB94431C211}"/>
    <dgm:cxn modelId="{7BC195C2-80FF-4FE7-B28E-5FD1086E12F3}" srcId="{FD81D46F-7998-4992-A25D-C5FB3398FB3C}" destId="{CB11B9DA-9C18-436B-A659-D3903B93E1EA}" srcOrd="0" destOrd="0" parTransId="{ED6D0DA2-4582-4C36-8E3A-86E6BC382FA3}" sibTransId="{7DC15C94-924E-4EE2-9C12-29462CB69CDD}"/>
    <dgm:cxn modelId="{3C05AD14-1A64-4CEA-BF9C-6CE15A8D3BA6}" type="presOf" srcId="{000FBD24-A94F-4943-A8F7-19D94FA3A3B7}" destId="{BA7FEB70-C435-4A1A-B7B7-0963FBFDB349}" srcOrd="0" destOrd="0" presId="urn:microsoft.com/office/officeart/2005/8/layout/default"/>
    <dgm:cxn modelId="{B4C55477-CF6D-4E1B-8640-216006A7E528}" type="presOf" srcId="{8AC543CB-64C2-45A3-B421-C4B6CC157034}" destId="{547C9F01-D02E-4EFE-86E7-7CCD80C7AB34}" srcOrd="0" destOrd="0" presId="urn:microsoft.com/office/officeart/2005/8/layout/default"/>
    <dgm:cxn modelId="{2057C013-453A-4144-AD70-94D72E16B999}" srcId="{FD81D46F-7998-4992-A25D-C5FB3398FB3C}" destId="{8AC543CB-64C2-45A3-B421-C4B6CC157034}" srcOrd="4" destOrd="0" parTransId="{DA4B7349-7F30-4117-A980-DAA5BA1D6E47}" sibTransId="{6CDC519B-7F65-4FD5-8F7B-48E9BF8E4CDA}"/>
    <dgm:cxn modelId="{415832FC-115E-4925-84A5-2B00D268B8BC}" type="presOf" srcId="{08F6671F-C4E4-4856-969A-E0A4F46E33B9}" destId="{E89FDC29-BFC6-4578-8CD7-3AAFD7867903}" srcOrd="0" destOrd="0" presId="urn:microsoft.com/office/officeart/2005/8/layout/default"/>
    <dgm:cxn modelId="{0150678F-4F0D-40C9-90A7-7D4F09B51811}" type="presOf" srcId="{FD81D46F-7998-4992-A25D-C5FB3398FB3C}" destId="{896F46DF-1213-40A1-8775-9F18BB76D353}" srcOrd="0" destOrd="0" presId="urn:microsoft.com/office/officeart/2005/8/layout/default"/>
    <dgm:cxn modelId="{AEA54D55-E85B-442B-837F-BDDE0CCE64A7}" type="presOf" srcId="{CB11B9DA-9C18-436B-A659-D3903B93E1EA}" destId="{8A15C3D9-E214-4999-860B-43933A7461C4}" srcOrd="0" destOrd="0" presId="urn:microsoft.com/office/officeart/2005/8/layout/default"/>
    <dgm:cxn modelId="{18A42441-B1B5-4D7B-A204-C9AD5E7776A5}" srcId="{FD81D46F-7998-4992-A25D-C5FB3398FB3C}" destId="{000FBD24-A94F-4943-A8F7-19D94FA3A3B7}" srcOrd="1" destOrd="0" parTransId="{F4A5AA9A-07DD-4CEA-B690-CAD6C026D71D}" sibTransId="{EC147B92-2980-424B-8D30-7FA2C3C4B5FC}"/>
    <dgm:cxn modelId="{5391010C-8EB4-43B6-90B3-94F287496605}" type="presParOf" srcId="{896F46DF-1213-40A1-8775-9F18BB76D353}" destId="{8A15C3D9-E214-4999-860B-43933A7461C4}" srcOrd="0" destOrd="0" presId="urn:microsoft.com/office/officeart/2005/8/layout/default"/>
    <dgm:cxn modelId="{90ABD667-A89C-4E66-863F-0DD073A64BE7}" type="presParOf" srcId="{896F46DF-1213-40A1-8775-9F18BB76D353}" destId="{1E9994FC-B3D9-48D4-B8F3-CE800212203E}" srcOrd="1" destOrd="0" presId="urn:microsoft.com/office/officeart/2005/8/layout/default"/>
    <dgm:cxn modelId="{04CF94EB-2BB6-43E5-A6AB-A7FC0F6AC2E1}" type="presParOf" srcId="{896F46DF-1213-40A1-8775-9F18BB76D353}" destId="{BA7FEB70-C435-4A1A-B7B7-0963FBFDB349}" srcOrd="2" destOrd="0" presId="urn:microsoft.com/office/officeart/2005/8/layout/default"/>
    <dgm:cxn modelId="{A6BF63E6-0786-4383-9D20-BE013BD9D35D}" type="presParOf" srcId="{896F46DF-1213-40A1-8775-9F18BB76D353}" destId="{764E6835-697A-4FC0-AD3F-03ADF7786284}" srcOrd="3" destOrd="0" presId="urn:microsoft.com/office/officeart/2005/8/layout/default"/>
    <dgm:cxn modelId="{F7ECA284-9DEF-431B-B574-872BCEEE4970}" type="presParOf" srcId="{896F46DF-1213-40A1-8775-9F18BB76D353}" destId="{1FB84849-BB3A-4DF6-B75C-F52E681C40C2}" srcOrd="4" destOrd="0" presId="urn:microsoft.com/office/officeart/2005/8/layout/default"/>
    <dgm:cxn modelId="{E59DC7E0-30ED-4F7A-BCB8-737F5CAB235E}" type="presParOf" srcId="{896F46DF-1213-40A1-8775-9F18BB76D353}" destId="{FAE134D5-1EF3-4F1C-AC18-69F4CAA04021}" srcOrd="5" destOrd="0" presId="urn:microsoft.com/office/officeart/2005/8/layout/default"/>
    <dgm:cxn modelId="{8712A4F4-646B-492A-B7C5-EB9D247E0AF8}" type="presParOf" srcId="{896F46DF-1213-40A1-8775-9F18BB76D353}" destId="{E89FDC29-BFC6-4578-8CD7-3AAFD7867903}" srcOrd="6" destOrd="0" presId="urn:microsoft.com/office/officeart/2005/8/layout/default"/>
    <dgm:cxn modelId="{88FC0AAA-37F3-46A3-8EFF-3FBB1C184FC3}" type="presParOf" srcId="{896F46DF-1213-40A1-8775-9F18BB76D353}" destId="{492744B4-AB30-4A70-9530-57EA4B744E5F}" srcOrd="7" destOrd="0" presId="urn:microsoft.com/office/officeart/2005/8/layout/default"/>
    <dgm:cxn modelId="{7B44F9D1-2A20-41FF-976E-0A22469D1576}" type="presParOf" srcId="{896F46DF-1213-40A1-8775-9F18BB76D353}" destId="{547C9F01-D02E-4EFE-86E7-7CCD80C7AB34}" srcOrd="8" destOrd="0" presId="urn:microsoft.com/office/officeart/2005/8/layout/defaul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5D880B-2BC3-4C8D-A279-8C71DBF0E40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D9D807A-91C8-4EF6-92B1-F50DFCAB00BF}">
      <dgm:prSet/>
      <dgm:spPr/>
      <dgm:t>
        <a:bodyPr/>
        <a:lstStyle/>
        <a:p>
          <a:pPr rtl="0"/>
          <a:r>
            <a:rPr lang="en-US" smtClean="0"/>
            <a:t>Humanity </a:t>
          </a:r>
          <a:endParaRPr lang="en-US"/>
        </a:p>
      </dgm:t>
    </dgm:pt>
    <dgm:pt modelId="{03226D99-CA25-4279-B78A-0C92B0E4F5C1}" type="parTrans" cxnId="{00CCB7FC-2370-4B9D-B96B-FD6C9EC44598}">
      <dgm:prSet/>
      <dgm:spPr/>
      <dgm:t>
        <a:bodyPr/>
        <a:lstStyle/>
        <a:p>
          <a:endParaRPr lang="en-US"/>
        </a:p>
      </dgm:t>
    </dgm:pt>
    <dgm:pt modelId="{13DB0408-002A-418B-B909-0AAD387AEB87}" type="sibTrans" cxnId="{00CCB7FC-2370-4B9D-B96B-FD6C9EC44598}">
      <dgm:prSet/>
      <dgm:spPr/>
      <dgm:t>
        <a:bodyPr/>
        <a:lstStyle/>
        <a:p>
          <a:endParaRPr lang="en-US"/>
        </a:p>
      </dgm:t>
    </dgm:pt>
    <dgm:pt modelId="{49C514D8-64A8-4C11-B263-33AE96537AB3}">
      <dgm:prSet/>
      <dgm:spPr/>
      <dgm:t>
        <a:bodyPr/>
        <a:lstStyle/>
        <a:p>
          <a:pPr rtl="0"/>
          <a:r>
            <a:rPr lang="en-US" smtClean="0"/>
            <a:t>Neutrality</a:t>
          </a:r>
          <a:endParaRPr lang="en-US"/>
        </a:p>
      </dgm:t>
    </dgm:pt>
    <dgm:pt modelId="{D59F8C1A-5D9D-48F8-B8FC-8166CAABEA7A}" type="parTrans" cxnId="{F29F7DA8-18DD-44B1-A8A5-857675E1F1F3}">
      <dgm:prSet/>
      <dgm:spPr/>
      <dgm:t>
        <a:bodyPr/>
        <a:lstStyle/>
        <a:p>
          <a:endParaRPr lang="en-US"/>
        </a:p>
      </dgm:t>
    </dgm:pt>
    <dgm:pt modelId="{A60FC838-592D-4822-9AEE-146DC1856591}" type="sibTrans" cxnId="{F29F7DA8-18DD-44B1-A8A5-857675E1F1F3}">
      <dgm:prSet/>
      <dgm:spPr/>
      <dgm:t>
        <a:bodyPr/>
        <a:lstStyle/>
        <a:p>
          <a:endParaRPr lang="en-US"/>
        </a:p>
      </dgm:t>
    </dgm:pt>
    <dgm:pt modelId="{A5EC4980-844E-4306-9371-6302E0DBB678}">
      <dgm:prSet/>
      <dgm:spPr/>
      <dgm:t>
        <a:bodyPr/>
        <a:lstStyle/>
        <a:p>
          <a:pPr rtl="0"/>
          <a:r>
            <a:rPr lang="en-US" smtClean="0"/>
            <a:t>Impartiality</a:t>
          </a:r>
          <a:endParaRPr lang="en-US"/>
        </a:p>
      </dgm:t>
    </dgm:pt>
    <dgm:pt modelId="{BEFA7A9D-A874-4F12-978C-CB1ADD683EF1}" type="parTrans" cxnId="{1BD471DC-11F0-48DE-8B81-5845E684D778}">
      <dgm:prSet/>
      <dgm:spPr/>
      <dgm:t>
        <a:bodyPr/>
        <a:lstStyle/>
        <a:p>
          <a:endParaRPr lang="en-US"/>
        </a:p>
      </dgm:t>
    </dgm:pt>
    <dgm:pt modelId="{CA14568F-99E2-4209-AF26-B44A12A8246F}" type="sibTrans" cxnId="{1BD471DC-11F0-48DE-8B81-5845E684D778}">
      <dgm:prSet/>
      <dgm:spPr/>
      <dgm:t>
        <a:bodyPr/>
        <a:lstStyle/>
        <a:p>
          <a:endParaRPr lang="en-US"/>
        </a:p>
      </dgm:t>
    </dgm:pt>
    <dgm:pt modelId="{1C1E5F4E-B18A-49FA-84A4-C32184FD20AE}">
      <dgm:prSet/>
      <dgm:spPr/>
      <dgm:t>
        <a:bodyPr/>
        <a:lstStyle/>
        <a:p>
          <a:pPr rtl="0"/>
          <a:r>
            <a:rPr lang="en-US" smtClean="0"/>
            <a:t>Independence </a:t>
          </a:r>
          <a:endParaRPr lang="en-US"/>
        </a:p>
      </dgm:t>
    </dgm:pt>
    <dgm:pt modelId="{7A6D66A6-2DD6-41BC-9534-57F2AC62D23B}" type="parTrans" cxnId="{934F919A-2160-447F-8D99-E7A9F52D11BB}">
      <dgm:prSet/>
      <dgm:spPr/>
      <dgm:t>
        <a:bodyPr/>
        <a:lstStyle/>
        <a:p>
          <a:endParaRPr lang="en-US"/>
        </a:p>
      </dgm:t>
    </dgm:pt>
    <dgm:pt modelId="{C36BFDCA-2DC3-44FB-8CBF-BCC8E02F0457}" type="sibTrans" cxnId="{934F919A-2160-447F-8D99-E7A9F52D11BB}">
      <dgm:prSet/>
      <dgm:spPr/>
      <dgm:t>
        <a:bodyPr/>
        <a:lstStyle/>
        <a:p>
          <a:endParaRPr lang="en-US"/>
        </a:p>
      </dgm:t>
    </dgm:pt>
    <dgm:pt modelId="{D1CD8BF7-E6DE-46C0-A85E-67992BB0F2CF}" type="pres">
      <dgm:prSet presAssocID="{AB5D880B-2BC3-4C8D-A279-8C71DBF0E402}" presName="linear" presStyleCnt="0">
        <dgm:presLayoutVars>
          <dgm:animLvl val="lvl"/>
          <dgm:resizeHandles val="exact"/>
        </dgm:presLayoutVars>
      </dgm:prSet>
      <dgm:spPr/>
      <dgm:t>
        <a:bodyPr/>
        <a:lstStyle/>
        <a:p>
          <a:endParaRPr lang="en-US"/>
        </a:p>
      </dgm:t>
    </dgm:pt>
    <dgm:pt modelId="{D5D27843-88B0-4F6A-B6B1-62B6C57EDFD4}" type="pres">
      <dgm:prSet presAssocID="{2D9D807A-91C8-4EF6-92B1-F50DFCAB00BF}" presName="parentText" presStyleLbl="node1" presStyleIdx="0" presStyleCnt="4">
        <dgm:presLayoutVars>
          <dgm:chMax val="0"/>
          <dgm:bulletEnabled val="1"/>
        </dgm:presLayoutVars>
      </dgm:prSet>
      <dgm:spPr/>
      <dgm:t>
        <a:bodyPr/>
        <a:lstStyle/>
        <a:p>
          <a:endParaRPr lang="en-US"/>
        </a:p>
      </dgm:t>
    </dgm:pt>
    <dgm:pt modelId="{326DD850-B1DE-4301-BBC0-7B67BFEA5608}" type="pres">
      <dgm:prSet presAssocID="{13DB0408-002A-418B-B909-0AAD387AEB87}" presName="spacer" presStyleCnt="0"/>
      <dgm:spPr/>
    </dgm:pt>
    <dgm:pt modelId="{141DA506-135F-466F-85DD-7FBF02B6E4A0}" type="pres">
      <dgm:prSet presAssocID="{49C514D8-64A8-4C11-B263-33AE96537AB3}" presName="parentText" presStyleLbl="node1" presStyleIdx="1" presStyleCnt="4">
        <dgm:presLayoutVars>
          <dgm:chMax val="0"/>
          <dgm:bulletEnabled val="1"/>
        </dgm:presLayoutVars>
      </dgm:prSet>
      <dgm:spPr/>
      <dgm:t>
        <a:bodyPr/>
        <a:lstStyle/>
        <a:p>
          <a:endParaRPr lang="en-US"/>
        </a:p>
      </dgm:t>
    </dgm:pt>
    <dgm:pt modelId="{244B3F96-1820-4C36-9FCC-775AA861DF1B}" type="pres">
      <dgm:prSet presAssocID="{A60FC838-592D-4822-9AEE-146DC1856591}" presName="spacer" presStyleCnt="0"/>
      <dgm:spPr/>
    </dgm:pt>
    <dgm:pt modelId="{4B4C7F17-5491-4E6E-890E-2BF41B512FD0}" type="pres">
      <dgm:prSet presAssocID="{A5EC4980-844E-4306-9371-6302E0DBB678}" presName="parentText" presStyleLbl="node1" presStyleIdx="2" presStyleCnt="4">
        <dgm:presLayoutVars>
          <dgm:chMax val="0"/>
          <dgm:bulletEnabled val="1"/>
        </dgm:presLayoutVars>
      </dgm:prSet>
      <dgm:spPr/>
      <dgm:t>
        <a:bodyPr/>
        <a:lstStyle/>
        <a:p>
          <a:endParaRPr lang="en-US"/>
        </a:p>
      </dgm:t>
    </dgm:pt>
    <dgm:pt modelId="{F49CF9E2-5667-4F14-8144-E35C6D2A15DB}" type="pres">
      <dgm:prSet presAssocID="{CA14568F-99E2-4209-AF26-B44A12A8246F}" presName="spacer" presStyleCnt="0"/>
      <dgm:spPr/>
    </dgm:pt>
    <dgm:pt modelId="{475D9039-8637-4E62-A3C9-FD4E113BE5AF}" type="pres">
      <dgm:prSet presAssocID="{1C1E5F4E-B18A-49FA-84A4-C32184FD20AE}" presName="parentText" presStyleLbl="node1" presStyleIdx="3" presStyleCnt="4">
        <dgm:presLayoutVars>
          <dgm:chMax val="0"/>
          <dgm:bulletEnabled val="1"/>
        </dgm:presLayoutVars>
      </dgm:prSet>
      <dgm:spPr/>
      <dgm:t>
        <a:bodyPr/>
        <a:lstStyle/>
        <a:p>
          <a:endParaRPr lang="en-US"/>
        </a:p>
      </dgm:t>
    </dgm:pt>
  </dgm:ptLst>
  <dgm:cxnLst>
    <dgm:cxn modelId="{09821422-81BA-4430-98DE-F5414AA0EE17}" type="presOf" srcId="{1C1E5F4E-B18A-49FA-84A4-C32184FD20AE}" destId="{475D9039-8637-4E62-A3C9-FD4E113BE5AF}" srcOrd="0" destOrd="0" presId="urn:microsoft.com/office/officeart/2005/8/layout/vList2"/>
    <dgm:cxn modelId="{00CCB7FC-2370-4B9D-B96B-FD6C9EC44598}" srcId="{AB5D880B-2BC3-4C8D-A279-8C71DBF0E402}" destId="{2D9D807A-91C8-4EF6-92B1-F50DFCAB00BF}" srcOrd="0" destOrd="0" parTransId="{03226D99-CA25-4279-B78A-0C92B0E4F5C1}" sibTransId="{13DB0408-002A-418B-B909-0AAD387AEB87}"/>
    <dgm:cxn modelId="{AF685976-FE7F-417C-A46C-203CDDDFA151}" type="presOf" srcId="{AB5D880B-2BC3-4C8D-A279-8C71DBF0E402}" destId="{D1CD8BF7-E6DE-46C0-A85E-67992BB0F2CF}" srcOrd="0" destOrd="0" presId="urn:microsoft.com/office/officeart/2005/8/layout/vList2"/>
    <dgm:cxn modelId="{29C93B6E-4E27-43A1-9C98-5C1720C0FF06}" type="presOf" srcId="{49C514D8-64A8-4C11-B263-33AE96537AB3}" destId="{141DA506-135F-466F-85DD-7FBF02B6E4A0}" srcOrd="0" destOrd="0" presId="urn:microsoft.com/office/officeart/2005/8/layout/vList2"/>
    <dgm:cxn modelId="{F29F7DA8-18DD-44B1-A8A5-857675E1F1F3}" srcId="{AB5D880B-2BC3-4C8D-A279-8C71DBF0E402}" destId="{49C514D8-64A8-4C11-B263-33AE96537AB3}" srcOrd="1" destOrd="0" parTransId="{D59F8C1A-5D9D-48F8-B8FC-8166CAABEA7A}" sibTransId="{A60FC838-592D-4822-9AEE-146DC1856591}"/>
    <dgm:cxn modelId="{424F413B-E156-4F68-941E-E33B52217B1F}" type="presOf" srcId="{2D9D807A-91C8-4EF6-92B1-F50DFCAB00BF}" destId="{D5D27843-88B0-4F6A-B6B1-62B6C57EDFD4}" srcOrd="0" destOrd="0" presId="urn:microsoft.com/office/officeart/2005/8/layout/vList2"/>
    <dgm:cxn modelId="{1BD471DC-11F0-48DE-8B81-5845E684D778}" srcId="{AB5D880B-2BC3-4C8D-A279-8C71DBF0E402}" destId="{A5EC4980-844E-4306-9371-6302E0DBB678}" srcOrd="2" destOrd="0" parTransId="{BEFA7A9D-A874-4F12-978C-CB1ADD683EF1}" sibTransId="{CA14568F-99E2-4209-AF26-B44A12A8246F}"/>
    <dgm:cxn modelId="{934F919A-2160-447F-8D99-E7A9F52D11BB}" srcId="{AB5D880B-2BC3-4C8D-A279-8C71DBF0E402}" destId="{1C1E5F4E-B18A-49FA-84A4-C32184FD20AE}" srcOrd="3" destOrd="0" parTransId="{7A6D66A6-2DD6-41BC-9534-57F2AC62D23B}" sibTransId="{C36BFDCA-2DC3-44FB-8CBF-BCC8E02F0457}"/>
    <dgm:cxn modelId="{7ED12F54-846A-4D32-A4A6-78A50D742631}" type="presOf" srcId="{A5EC4980-844E-4306-9371-6302E0DBB678}" destId="{4B4C7F17-5491-4E6E-890E-2BF41B512FD0}" srcOrd="0" destOrd="0" presId="urn:microsoft.com/office/officeart/2005/8/layout/vList2"/>
    <dgm:cxn modelId="{C03638D6-C543-4758-B7EB-E668C5F87CD2}" type="presParOf" srcId="{D1CD8BF7-E6DE-46C0-A85E-67992BB0F2CF}" destId="{D5D27843-88B0-4F6A-B6B1-62B6C57EDFD4}" srcOrd="0" destOrd="0" presId="urn:microsoft.com/office/officeart/2005/8/layout/vList2"/>
    <dgm:cxn modelId="{5BB5B487-3DFA-4FB5-9D92-AE7904726506}" type="presParOf" srcId="{D1CD8BF7-E6DE-46C0-A85E-67992BB0F2CF}" destId="{326DD850-B1DE-4301-BBC0-7B67BFEA5608}" srcOrd="1" destOrd="0" presId="urn:microsoft.com/office/officeart/2005/8/layout/vList2"/>
    <dgm:cxn modelId="{823530B4-E683-43B1-BE72-B530665D43A1}" type="presParOf" srcId="{D1CD8BF7-E6DE-46C0-A85E-67992BB0F2CF}" destId="{141DA506-135F-466F-85DD-7FBF02B6E4A0}" srcOrd="2" destOrd="0" presId="urn:microsoft.com/office/officeart/2005/8/layout/vList2"/>
    <dgm:cxn modelId="{B3CE31F0-4FAA-42DA-A082-D9E87B559B13}" type="presParOf" srcId="{D1CD8BF7-E6DE-46C0-A85E-67992BB0F2CF}" destId="{244B3F96-1820-4C36-9FCC-775AA861DF1B}" srcOrd="3" destOrd="0" presId="urn:microsoft.com/office/officeart/2005/8/layout/vList2"/>
    <dgm:cxn modelId="{2AD5F841-353F-45BA-99A4-1263C843B9A7}" type="presParOf" srcId="{D1CD8BF7-E6DE-46C0-A85E-67992BB0F2CF}" destId="{4B4C7F17-5491-4E6E-890E-2BF41B512FD0}" srcOrd="4" destOrd="0" presId="urn:microsoft.com/office/officeart/2005/8/layout/vList2"/>
    <dgm:cxn modelId="{03A4B1C2-E6DE-4221-A01C-F318F9F78B61}" type="presParOf" srcId="{D1CD8BF7-E6DE-46C0-A85E-67992BB0F2CF}" destId="{F49CF9E2-5667-4F14-8144-E35C6D2A15DB}" srcOrd="5" destOrd="0" presId="urn:microsoft.com/office/officeart/2005/8/layout/vList2"/>
    <dgm:cxn modelId="{B114F974-CFEF-40DC-A115-B72E63BECFAB}" type="presParOf" srcId="{D1CD8BF7-E6DE-46C0-A85E-67992BB0F2CF}" destId="{475D9039-8637-4E62-A3C9-FD4E113BE5A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8D0E30-2261-466A-9BF5-B0701F80740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351B624-EEEC-4395-8E65-CE5E5679D88E}">
      <dgm:prSet/>
      <dgm:spPr/>
      <dgm:t>
        <a:bodyPr/>
        <a:lstStyle/>
        <a:p>
          <a:pPr rtl="0"/>
          <a:r>
            <a:rPr lang="en-US" smtClean="0"/>
            <a:t>Support Service Delivery</a:t>
          </a:r>
          <a:endParaRPr lang="en-US"/>
        </a:p>
      </dgm:t>
    </dgm:pt>
    <dgm:pt modelId="{78325EB1-B047-45ED-8E91-522E38FB6357}" type="parTrans" cxnId="{18D16D79-4551-4E54-A5AC-6E70D53B7839}">
      <dgm:prSet/>
      <dgm:spPr/>
      <dgm:t>
        <a:bodyPr/>
        <a:lstStyle/>
        <a:p>
          <a:endParaRPr lang="en-US"/>
        </a:p>
      </dgm:t>
    </dgm:pt>
    <dgm:pt modelId="{3976D42B-45B2-4BEF-BDDE-9C97273BA6F6}" type="sibTrans" cxnId="{18D16D79-4551-4E54-A5AC-6E70D53B7839}">
      <dgm:prSet/>
      <dgm:spPr/>
      <dgm:t>
        <a:bodyPr/>
        <a:lstStyle/>
        <a:p>
          <a:endParaRPr lang="en-US"/>
        </a:p>
      </dgm:t>
    </dgm:pt>
    <dgm:pt modelId="{10ED6EB4-8094-4531-B31C-F7023502B233}">
      <dgm:prSet/>
      <dgm:spPr/>
      <dgm:t>
        <a:bodyPr/>
        <a:lstStyle/>
        <a:p>
          <a:pPr rtl="0"/>
          <a:r>
            <a:rPr lang="en-US" smtClean="0"/>
            <a:t>Inform HC/HCT Strategic Decisions</a:t>
          </a:r>
          <a:endParaRPr lang="en-US"/>
        </a:p>
      </dgm:t>
    </dgm:pt>
    <dgm:pt modelId="{F6AFACD0-8510-48FF-AB0E-7A1B456967A8}" type="parTrans" cxnId="{5F9052DB-9871-4EDC-919D-F2B7D4B9CDA2}">
      <dgm:prSet/>
      <dgm:spPr/>
      <dgm:t>
        <a:bodyPr/>
        <a:lstStyle/>
        <a:p>
          <a:endParaRPr lang="en-US"/>
        </a:p>
      </dgm:t>
    </dgm:pt>
    <dgm:pt modelId="{0B3F76C0-2ECF-4772-AE57-486A89A48710}" type="sibTrans" cxnId="{5F9052DB-9871-4EDC-919D-F2B7D4B9CDA2}">
      <dgm:prSet/>
      <dgm:spPr/>
      <dgm:t>
        <a:bodyPr/>
        <a:lstStyle/>
        <a:p>
          <a:endParaRPr lang="en-US"/>
        </a:p>
      </dgm:t>
    </dgm:pt>
    <dgm:pt modelId="{73E5B765-2178-441A-9370-F1D0EF6E7B9C}">
      <dgm:prSet/>
      <dgm:spPr/>
      <dgm:t>
        <a:bodyPr/>
        <a:lstStyle/>
        <a:p>
          <a:pPr rtl="0"/>
          <a:r>
            <a:rPr lang="en-US" smtClean="0"/>
            <a:t>Planning and Strategy Development</a:t>
          </a:r>
          <a:endParaRPr lang="en-US"/>
        </a:p>
      </dgm:t>
    </dgm:pt>
    <dgm:pt modelId="{AEB54764-05BF-4630-A88C-D3A5229F935A}" type="parTrans" cxnId="{754E97EF-0503-4CF2-9E7E-DE9FAF092297}">
      <dgm:prSet/>
      <dgm:spPr/>
      <dgm:t>
        <a:bodyPr/>
        <a:lstStyle/>
        <a:p>
          <a:endParaRPr lang="en-US"/>
        </a:p>
      </dgm:t>
    </dgm:pt>
    <dgm:pt modelId="{64D9BDA4-D322-48B8-A62E-88AC77B8841B}" type="sibTrans" cxnId="{754E97EF-0503-4CF2-9E7E-DE9FAF092297}">
      <dgm:prSet/>
      <dgm:spPr/>
      <dgm:t>
        <a:bodyPr/>
        <a:lstStyle/>
        <a:p>
          <a:endParaRPr lang="en-US"/>
        </a:p>
      </dgm:t>
    </dgm:pt>
    <dgm:pt modelId="{68454D09-1F3A-456E-ADC7-0FD2345A50F5}">
      <dgm:prSet/>
      <dgm:spPr/>
      <dgm:t>
        <a:bodyPr/>
        <a:lstStyle/>
        <a:p>
          <a:pPr rtl="0"/>
          <a:r>
            <a:rPr lang="en-US" smtClean="0"/>
            <a:t>Advocacy </a:t>
          </a:r>
          <a:endParaRPr lang="en-US"/>
        </a:p>
      </dgm:t>
    </dgm:pt>
    <dgm:pt modelId="{A3A53C88-C793-494D-8979-6B67DA7AC02D}" type="parTrans" cxnId="{118F58F7-2F67-495D-96D6-5991900AF325}">
      <dgm:prSet/>
      <dgm:spPr/>
      <dgm:t>
        <a:bodyPr/>
        <a:lstStyle/>
        <a:p>
          <a:endParaRPr lang="en-US"/>
        </a:p>
      </dgm:t>
    </dgm:pt>
    <dgm:pt modelId="{B968CBC8-DAEC-4878-9F08-8D97EFE2E5B9}" type="sibTrans" cxnId="{118F58F7-2F67-495D-96D6-5991900AF325}">
      <dgm:prSet/>
      <dgm:spPr/>
      <dgm:t>
        <a:bodyPr/>
        <a:lstStyle/>
        <a:p>
          <a:endParaRPr lang="en-US"/>
        </a:p>
      </dgm:t>
    </dgm:pt>
    <dgm:pt modelId="{09F1576D-161A-45DE-BA5D-901AF3650340}">
      <dgm:prSet/>
      <dgm:spPr/>
      <dgm:t>
        <a:bodyPr/>
        <a:lstStyle/>
        <a:p>
          <a:pPr rtl="0"/>
          <a:r>
            <a:rPr lang="en-US" smtClean="0"/>
            <a:t>Monitoring and Reporting Coordination at the National and Sub-National Level</a:t>
          </a:r>
          <a:endParaRPr lang="en-US"/>
        </a:p>
      </dgm:t>
    </dgm:pt>
    <dgm:pt modelId="{D12ECEDC-EF89-4F46-9B9D-33B1E1E8DBD3}" type="parTrans" cxnId="{265B747D-ADA7-4EA4-BD0C-4E6608B15468}">
      <dgm:prSet/>
      <dgm:spPr/>
      <dgm:t>
        <a:bodyPr/>
        <a:lstStyle/>
        <a:p>
          <a:endParaRPr lang="en-US"/>
        </a:p>
      </dgm:t>
    </dgm:pt>
    <dgm:pt modelId="{041BE2F0-58A5-409E-B551-F941B67346D6}" type="sibTrans" cxnId="{265B747D-ADA7-4EA4-BD0C-4E6608B15468}">
      <dgm:prSet/>
      <dgm:spPr/>
      <dgm:t>
        <a:bodyPr/>
        <a:lstStyle/>
        <a:p>
          <a:endParaRPr lang="en-US"/>
        </a:p>
      </dgm:t>
    </dgm:pt>
    <dgm:pt modelId="{B368A4BD-84AC-4DF8-B7AF-8CE252C4709A}">
      <dgm:prSet/>
      <dgm:spPr/>
      <dgm:t>
        <a:bodyPr/>
        <a:lstStyle/>
        <a:p>
          <a:pPr rtl="0"/>
          <a:r>
            <a:rPr lang="en-US" smtClean="0"/>
            <a:t>Contingency Planning, Preparedness and Capacity Building </a:t>
          </a:r>
          <a:endParaRPr lang="en-US"/>
        </a:p>
      </dgm:t>
    </dgm:pt>
    <dgm:pt modelId="{0232692F-C574-46E9-985B-FF28B6639ABB}" type="parTrans" cxnId="{DA9385FD-FC47-4D2A-B372-B0370F40B103}">
      <dgm:prSet/>
      <dgm:spPr/>
      <dgm:t>
        <a:bodyPr/>
        <a:lstStyle/>
        <a:p>
          <a:endParaRPr lang="en-US"/>
        </a:p>
      </dgm:t>
    </dgm:pt>
    <dgm:pt modelId="{5148031D-B42D-4002-B1C1-66EB51B24906}" type="sibTrans" cxnId="{DA9385FD-FC47-4D2A-B372-B0370F40B103}">
      <dgm:prSet/>
      <dgm:spPr/>
      <dgm:t>
        <a:bodyPr/>
        <a:lstStyle/>
        <a:p>
          <a:endParaRPr lang="en-US"/>
        </a:p>
      </dgm:t>
    </dgm:pt>
    <dgm:pt modelId="{95CCABE4-7316-4F35-98FC-2D5B9F2DFDA5}" type="pres">
      <dgm:prSet presAssocID="{E48D0E30-2261-466A-9BF5-B0701F807401}" presName="linear" presStyleCnt="0">
        <dgm:presLayoutVars>
          <dgm:animLvl val="lvl"/>
          <dgm:resizeHandles val="exact"/>
        </dgm:presLayoutVars>
      </dgm:prSet>
      <dgm:spPr/>
      <dgm:t>
        <a:bodyPr/>
        <a:lstStyle/>
        <a:p>
          <a:endParaRPr lang="en-US"/>
        </a:p>
      </dgm:t>
    </dgm:pt>
    <dgm:pt modelId="{2F97F30E-6343-4CC2-B2CB-C9C75602E5E4}" type="pres">
      <dgm:prSet presAssocID="{1351B624-EEEC-4395-8E65-CE5E5679D88E}" presName="parentText" presStyleLbl="node1" presStyleIdx="0" presStyleCnt="6">
        <dgm:presLayoutVars>
          <dgm:chMax val="0"/>
          <dgm:bulletEnabled val="1"/>
        </dgm:presLayoutVars>
      </dgm:prSet>
      <dgm:spPr/>
      <dgm:t>
        <a:bodyPr/>
        <a:lstStyle/>
        <a:p>
          <a:endParaRPr lang="en-US"/>
        </a:p>
      </dgm:t>
    </dgm:pt>
    <dgm:pt modelId="{935E9047-AF98-49F6-A38A-7B7A2FCAA811}" type="pres">
      <dgm:prSet presAssocID="{3976D42B-45B2-4BEF-BDDE-9C97273BA6F6}" presName="spacer" presStyleCnt="0"/>
      <dgm:spPr/>
    </dgm:pt>
    <dgm:pt modelId="{63AC96ED-08A1-429A-83CA-4BEE6988A897}" type="pres">
      <dgm:prSet presAssocID="{10ED6EB4-8094-4531-B31C-F7023502B233}" presName="parentText" presStyleLbl="node1" presStyleIdx="1" presStyleCnt="6">
        <dgm:presLayoutVars>
          <dgm:chMax val="0"/>
          <dgm:bulletEnabled val="1"/>
        </dgm:presLayoutVars>
      </dgm:prSet>
      <dgm:spPr/>
      <dgm:t>
        <a:bodyPr/>
        <a:lstStyle/>
        <a:p>
          <a:endParaRPr lang="en-US"/>
        </a:p>
      </dgm:t>
    </dgm:pt>
    <dgm:pt modelId="{6DA30EBC-56F9-430D-90A5-A8126F441C1A}" type="pres">
      <dgm:prSet presAssocID="{0B3F76C0-2ECF-4772-AE57-486A89A48710}" presName="spacer" presStyleCnt="0"/>
      <dgm:spPr/>
    </dgm:pt>
    <dgm:pt modelId="{5CEEB0DC-B448-4487-94B6-DEF982EEAAAF}" type="pres">
      <dgm:prSet presAssocID="{73E5B765-2178-441A-9370-F1D0EF6E7B9C}" presName="parentText" presStyleLbl="node1" presStyleIdx="2" presStyleCnt="6">
        <dgm:presLayoutVars>
          <dgm:chMax val="0"/>
          <dgm:bulletEnabled val="1"/>
        </dgm:presLayoutVars>
      </dgm:prSet>
      <dgm:spPr/>
      <dgm:t>
        <a:bodyPr/>
        <a:lstStyle/>
        <a:p>
          <a:endParaRPr lang="en-US"/>
        </a:p>
      </dgm:t>
    </dgm:pt>
    <dgm:pt modelId="{DF219178-5991-4A1B-B816-A43513F6CB01}" type="pres">
      <dgm:prSet presAssocID="{64D9BDA4-D322-48B8-A62E-88AC77B8841B}" presName="spacer" presStyleCnt="0"/>
      <dgm:spPr/>
    </dgm:pt>
    <dgm:pt modelId="{F700E12B-B6F1-4F44-B092-D59C17F71547}" type="pres">
      <dgm:prSet presAssocID="{68454D09-1F3A-456E-ADC7-0FD2345A50F5}" presName="parentText" presStyleLbl="node1" presStyleIdx="3" presStyleCnt="6">
        <dgm:presLayoutVars>
          <dgm:chMax val="0"/>
          <dgm:bulletEnabled val="1"/>
        </dgm:presLayoutVars>
      </dgm:prSet>
      <dgm:spPr/>
      <dgm:t>
        <a:bodyPr/>
        <a:lstStyle/>
        <a:p>
          <a:endParaRPr lang="en-US"/>
        </a:p>
      </dgm:t>
    </dgm:pt>
    <dgm:pt modelId="{E20975A1-E2DC-4ECA-807F-2EE2A81B403E}" type="pres">
      <dgm:prSet presAssocID="{B968CBC8-DAEC-4878-9F08-8D97EFE2E5B9}" presName="spacer" presStyleCnt="0"/>
      <dgm:spPr/>
    </dgm:pt>
    <dgm:pt modelId="{41CC6DF8-06C8-4A13-B817-F93AABA235F9}" type="pres">
      <dgm:prSet presAssocID="{09F1576D-161A-45DE-BA5D-901AF3650340}" presName="parentText" presStyleLbl="node1" presStyleIdx="4" presStyleCnt="6">
        <dgm:presLayoutVars>
          <dgm:chMax val="0"/>
          <dgm:bulletEnabled val="1"/>
        </dgm:presLayoutVars>
      </dgm:prSet>
      <dgm:spPr/>
      <dgm:t>
        <a:bodyPr/>
        <a:lstStyle/>
        <a:p>
          <a:endParaRPr lang="en-US"/>
        </a:p>
      </dgm:t>
    </dgm:pt>
    <dgm:pt modelId="{17C4B890-1868-4C5E-A7C6-B2473FA9E08B}" type="pres">
      <dgm:prSet presAssocID="{041BE2F0-58A5-409E-B551-F941B67346D6}" presName="spacer" presStyleCnt="0"/>
      <dgm:spPr/>
    </dgm:pt>
    <dgm:pt modelId="{9B570752-5A0B-4B20-9E1B-B5C8712EE364}" type="pres">
      <dgm:prSet presAssocID="{B368A4BD-84AC-4DF8-B7AF-8CE252C4709A}" presName="parentText" presStyleLbl="node1" presStyleIdx="5" presStyleCnt="6">
        <dgm:presLayoutVars>
          <dgm:chMax val="0"/>
          <dgm:bulletEnabled val="1"/>
        </dgm:presLayoutVars>
      </dgm:prSet>
      <dgm:spPr/>
      <dgm:t>
        <a:bodyPr/>
        <a:lstStyle/>
        <a:p>
          <a:endParaRPr lang="en-US"/>
        </a:p>
      </dgm:t>
    </dgm:pt>
  </dgm:ptLst>
  <dgm:cxnLst>
    <dgm:cxn modelId="{5F9052DB-9871-4EDC-919D-F2B7D4B9CDA2}" srcId="{E48D0E30-2261-466A-9BF5-B0701F807401}" destId="{10ED6EB4-8094-4531-B31C-F7023502B233}" srcOrd="1" destOrd="0" parTransId="{F6AFACD0-8510-48FF-AB0E-7A1B456967A8}" sibTransId="{0B3F76C0-2ECF-4772-AE57-486A89A48710}"/>
    <dgm:cxn modelId="{754E97EF-0503-4CF2-9E7E-DE9FAF092297}" srcId="{E48D0E30-2261-466A-9BF5-B0701F807401}" destId="{73E5B765-2178-441A-9370-F1D0EF6E7B9C}" srcOrd="2" destOrd="0" parTransId="{AEB54764-05BF-4630-A88C-D3A5229F935A}" sibTransId="{64D9BDA4-D322-48B8-A62E-88AC77B8841B}"/>
    <dgm:cxn modelId="{5B093EAE-7768-4F63-A8AF-62B7DF35E4D9}" type="presOf" srcId="{68454D09-1F3A-456E-ADC7-0FD2345A50F5}" destId="{F700E12B-B6F1-4F44-B092-D59C17F71547}" srcOrd="0" destOrd="0" presId="urn:microsoft.com/office/officeart/2005/8/layout/vList2"/>
    <dgm:cxn modelId="{7B97F1B5-F4DD-43E5-B2FD-D780E470D184}" type="presOf" srcId="{09F1576D-161A-45DE-BA5D-901AF3650340}" destId="{41CC6DF8-06C8-4A13-B817-F93AABA235F9}" srcOrd="0" destOrd="0" presId="urn:microsoft.com/office/officeart/2005/8/layout/vList2"/>
    <dgm:cxn modelId="{A3804B86-5C50-4A6A-8369-D5552ECC6C5C}" type="presOf" srcId="{B368A4BD-84AC-4DF8-B7AF-8CE252C4709A}" destId="{9B570752-5A0B-4B20-9E1B-B5C8712EE364}" srcOrd="0" destOrd="0" presId="urn:microsoft.com/office/officeart/2005/8/layout/vList2"/>
    <dgm:cxn modelId="{74090A69-329D-4493-A3F5-F1203728DF5F}" type="presOf" srcId="{73E5B765-2178-441A-9370-F1D0EF6E7B9C}" destId="{5CEEB0DC-B448-4487-94B6-DEF982EEAAAF}" srcOrd="0" destOrd="0" presId="urn:microsoft.com/office/officeart/2005/8/layout/vList2"/>
    <dgm:cxn modelId="{426EBB56-5E17-4BF1-9E63-C2ABE99B872D}" type="presOf" srcId="{10ED6EB4-8094-4531-B31C-F7023502B233}" destId="{63AC96ED-08A1-429A-83CA-4BEE6988A897}" srcOrd="0" destOrd="0" presId="urn:microsoft.com/office/officeart/2005/8/layout/vList2"/>
    <dgm:cxn modelId="{6DF67E9E-645E-4917-B83E-6E5F50917F46}" type="presOf" srcId="{1351B624-EEEC-4395-8E65-CE5E5679D88E}" destId="{2F97F30E-6343-4CC2-B2CB-C9C75602E5E4}" srcOrd="0" destOrd="0" presId="urn:microsoft.com/office/officeart/2005/8/layout/vList2"/>
    <dgm:cxn modelId="{18D16D79-4551-4E54-A5AC-6E70D53B7839}" srcId="{E48D0E30-2261-466A-9BF5-B0701F807401}" destId="{1351B624-EEEC-4395-8E65-CE5E5679D88E}" srcOrd="0" destOrd="0" parTransId="{78325EB1-B047-45ED-8E91-522E38FB6357}" sibTransId="{3976D42B-45B2-4BEF-BDDE-9C97273BA6F6}"/>
    <dgm:cxn modelId="{FDADE4BA-AC64-4250-A1F6-6C31B5D11B23}" type="presOf" srcId="{E48D0E30-2261-466A-9BF5-B0701F807401}" destId="{95CCABE4-7316-4F35-98FC-2D5B9F2DFDA5}" srcOrd="0" destOrd="0" presId="urn:microsoft.com/office/officeart/2005/8/layout/vList2"/>
    <dgm:cxn modelId="{118F58F7-2F67-495D-96D6-5991900AF325}" srcId="{E48D0E30-2261-466A-9BF5-B0701F807401}" destId="{68454D09-1F3A-456E-ADC7-0FD2345A50F5}" srcOrd="3" destOrd="0" parTransId="{A3A53C88-C793-494D-8979-6B67DA7AC02D}" sibTransId="{B968CBC8-DAEC-4878-9F08-8D97EFE2E5B9}"/>
    <dgm:cxn modelId="{DA9385FD-FC47-4D2A-B372-B0370F40B103}" srcId="{E48D0E30-2261-466A-9BF5-B0701F807401}" destId="{B368A4BD-84AC-4DF8-B7AF-8CE252C4709A}" srcOrd="5" destOrd="0" parTransId="{0232692F-C574-46E9-985B-FF28B6639ABB}" sibTransId="{5148031D-B42D-4002-B1C1-66EB51B24906}"/>
    <dgm:cxn modelId="{265B747D-ADA7-4EA4-BD0C-4E6608B15468}" srcId="{E48D0E30-2261-466A-9BF5-B0701F807401}" destId="{09F1576D-161A-45DE-BA5D-901AF3650340}" srcOrd="4" destOrd="0" parTransId="{D12ECEDC-EF89-4F46-9B9D-33B1E1E8DBD3}" sibTransId="{041BE2F0-58A5-409E-B551-F941B67346D6}"/>
    <dgm:cxn modelId="{363BE60C-0790-49AE-A46F-DF311ABDE71E}" type="presParOf" srcId="{95CCABE4-7316-4F35-98FC-2D5B9F2DFDA5}" destId="{2F97F30E-6343-4CC2-B2CB-C9C75602E5E4}" srcOrd="0" destOrd="0" presId="urn:microsoft.com/office/officeart/2005/8/layout/vList2"/>
    <dgm:cxn modelId="{C7D4D84B-F0CA-4C00-8D6D-5C7D467FB220}" type="presParOf" srcId="{95CCABE4-7316-4F35-98FC-2D5B9F2DFDA5}" destId="{935E9047-AF98-49F6-A38A-7B7A2FCAA811}" srcOrd="1" destOrd="0" presId="urn:microsoft.com/office/officeart/2005/8/layout/vList2"/>
    <dgm:cxn modelId="{D62C33F5-90EC-463F-AEA2-84B9D33CF55F}" type="presParOf" srcId="{95CCABE4-7316-4F35-98FC-2D5B9F2DFDA5}" destId="{63AC96ED-08A1-429A-83CA-4BEE6988A897}" srcOrd="2" destOrd="0" presId="urn:microsoft.com/office/officeart/2005/8/layout/vList2"/>
    <dgm:cxn modelId="{A6224F22-7B0E-42E0-AFF6-03C5531E6AC6}" type="presParOf" srcId="{95CCABE4-7316-4F35-98FC-2D5B9F2DFDA5}" destId="{6DA30EBC-56F9-430D-90A5-A8126F441C1A}" srcOrd="3" destOrd="0" presId="urn:microsoft.com/office/officeart/2005/8/layout/vList2"/>
    <dgm:cxn modelId="{E80F07B5-B82C-4807-9767-4A19DAC90589}" type="presParOf" srcId="{95CCABE4-7316-4F35-98FC-2D5B9F2DFDA5}" destId="{5CEEB0DC-B448-4487-94B6-DEF982EEAAAF}" srcOrd="4" destOrd="0" presId="urn:microsoft.com/office/officeart/2005/8/layout/vList2"/>
    <dgm:cxn modelId="{6F2F0948-AF20-424B-A2B8-6E7A73C9842B}" type="presParOf" srcId="{95CCABE4-7316-4F35-98FC-2D5B9F2DFDA5}" destId="{DF219178-5991-4A1B-B816-A43513F6CB01}" srcOrd="5" destOrd="0" presId="urn:microsoft.com/office/officeart/2005/8/layout/vList2"/>
    <dgm:cxn modelId="{1B79F26D-AA59-48F9-89C3-7A22FC24B0A5}" type="presParOf" srcId="{95CCABE4-7316-4F35-98FC-2D5B9F2DFDA5}" destId="{F700E12B-B6F1-4F44-B092-D59C17F71547}" srcOrd="6" destOrd="0" presId="urn:microsoft.com/office/officeart/2005/8/layout/vList2"/>
    <dgm:cxn modelId="{3ED949E6-4A0F-4A75-B5B3-3D8750B3374A}" type="presParOf" srcId="{95CCABE4-7316-4F35-98FC-2D5B9F2DFDA5}" destId="{E20975A1-E2DC-4ECA-807F-2EE2A81B403E}" srcOrd="7" destOrd="0" presId="urn:microsoft.com/office/officeart/2005/8/layout/vList2"/>
    <dgm:cxn modelId="{A9A32E40-A25D-41EB-B14E-298CABCE6BAB}" type="presParOf" srcId="{95CCABE4-7316-4F35-98FC-2D5B9F2DFDA5}" destId="{41CC6DF8-06C8-4A13-B817-F93AABA235F9}" srcOrd="8" destOrd="0" presId="urn:microsoft.com/office/officeart/2005/8/layout/vList2"/>
    <dgm:cxn modelId="{2DA80334-8AC6-4CBE-BA34-C1D8371DB8B1}" type="presParOf" srcId="{95CCABE4-7316-4F35-98FC-2D5B9F2DFDA5}" destId="{17C4B890-1868-4C5E-A7C6-B2473FA9E08B}" srcOrd="9" destOrd="0" presId="urn:microsoft.com/office/officeart/2005/8/layout/vList2"/>
    <dgm:cxn modelId="{ADDF91C0-5EED-451D-802C-CF57BB418772}" type="presParOf" srcId="{95CCABE4-7316-4F35-98FC-2D5B9F2DFDA5}" destId="{9B570752-5A0B-4B20-9E1B-B5C8712EE36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B1AA44-A858-4E1C-B7D0-5B33E3C16BC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274C777-7F03-473E-965A-2B4FFCE89384}">
      <dgm:prSet/>
      <dgm:spPr/>
      <dgm:t>
        <a:bodyPr/>
        <a:lstStyle/>
        <a:p>
          <a:pPr rtl="0"/>
          <a:r>
            <a:rPr lang="en-US" dirty="0" smtClean="0"/>
            <a:t>International standards &amp; principles</a:t>
          </a:r>
          <a:endParaRPr lang="en-US" dirty="0"/>
        </a:p>
      </dgm:t>
    </dgm:pt>
    <dgm:pt modelId="{0ACA86DB-51A8-4083-85FB-C2DA0AE48AC9}" type="parTrans" cxnId="{341E9507-CB11-42A7-8E5B-1B8EEDFDA5E7}">
      <dgm:prSet/>
      <dgm:spPr/>
      <dgm:t>
        <a:bodyPr/>
        <a:lstStyle/>
        <a:p>
          <a:endParaRPr lang="en-US"/>
        </a:p>
      </dgm:t>
    </dgm:pt>
    <dgm:pt modelId="{6AFC1162-9ED2-4563-A639-A662ED7F0057}" type="sibTrans" cxnId="{341E9507-CB11-42A7-8E5B-1B8EEDFDA5E7}">
      <dgm:prSet/>
      <dgm:spPr/>
      <dgm:t>
        <a:bodyPr/>
        <a:lstStyle/>
        <a:p>
          <a:endParaRPr lang="en-US"/>
        </a:p>
      </dgm:t>
    </dgm:pt>
    <dgm:pt modelId="{697DD7E9-A4C5-40FA-8409-EED07C064830}">
      <dgm:prSet/>
      <dgm:spPr/>
      <dgm:t>
        <a:bodyPr/>
        <a:lstStyle/>
        <a:p>
          <a:pPr rtl="0"/>
          <a:r>
            <a:rPr lang="en-US" dirty="0" smtClean="0"/>
            <a:t>Understanding of the cluster system</a:t>
          </a:r>
          <a:endParaRPr lang="en-US" dirty="0"/>
        </a:p>
      </dgm:t>
    </dgm:pt>
    <dgm:pt modelId="{F432F8B9-9EC6-457D-8F3C-1061D3A5C4E4}" type="parTrans" cxnId="{72BC72FA-8451-473F-A5CC-5D85C6EAFBBC}">
      <dgm:prSet/>
      <dgm:spPr/>
      <dgm:t>
        <a:bodyPr/>
        <a:lstStyle/>
        <a:p>
          <a:endParaRPr lang="en-US"/>
        </a:p>
      </dgm:t>
    </dgm:pt>
    <dgm:pt modelId="{937457EA-880C-4D33-AAF3-A7A6F17EC18D}" type="sibTrans" cxnId="{72BC72FA-8451-473F-A5CC-5D85C6EAFBBC}">
      <dgm:prSet/>
      <dgm:spPr/>
      <dgm:t>
        <a:bodyPr/>
        <a:lstStyle/>
        <a:p>
          <a:endParaRPr lang="en-US"/>
        </a:p>
      </dgm:t>
    </dgm:pt>
    <dgm:pt modelId="{E7004206-0017-4A2E-A864-652959F39C42}">
      <dgm:prSet/>
      <dgm:spPr/>
      <dgm:t>
        <a:bodyPr/>
        <a:lstStyle/>
        <a:p>
          <a:pPr rtl="0"/>
          <a:r>
            <a:rPr lang="en-US" dirty="0" smtClean="0"/>
            <a:t>Active participation </a:t>
          </a:r>
          <a:endParaRPr lang="en-US" dirty="0"/>
        </a:p>
      </dgm:t>
    </dgm:pt>
    <dgm:pt modelId="{C481C727-66F7-4127-836E-3D65532CFC83}" type="parTrans" cxnId="{C07BC17E-1EE5-4385-BBD5-551359152C24}">
      <dgm:prSet/>
      <dgm:spPr/>
      <dgm:t>
        <a:bodyPr/>
        <a:lstStyle/>
        <a:p>
          <a:endParaRPr lang="en-US"/>
        </a:p>
      </dgm:t>
    </dgm:pt>
    <dgm:pt modelId="{3E98A272-8887-4D24-A0BA-1A9605B4BF14}" type="sibTrans" cxnId="{C07BC17E-1EE5-4385-BBD5-551359152C24}">
      <dgm:prSet/>
      <dgm:spPr/>
      <dgm:t>
        <a:bodyPr/>
        <a:lstStyle/>
        <a:p>
          <a:endParaRPr lang="en-US"/>
        </a:p>
      </dgm:t>
    </dgm:pt>
    <dgm:pt modelId="{C024EF7E-9272-4975-8403-30E1D532CB10}">
      <dgm:prSet/>
      <dgm:spPr/>
      <dgm:t>
        <a:bodyPr/>
        <a:lstStyle/>
        <a:p>
          <a:pPr rtl="0"/>
          <a:r>
            <a:rPr lang="en-US" dirty="0" smtClean="0"/>
            <a:t>Contribution to Cluster’s response plan and activities </a:t>
          </a:r>
          <a:endParaRPr lang="en-US" dirty="0"/>
        </a:p>
      </dgm:t>
    </dgm:pt>
    <dgm:pt modelId="{B14C1708-58C1-4F76-A4AB-3D5FCE1619FC}" type="parTrans" cxnId="{8BD0957C-117C-4284-84D4-3C1124E5DFF7}">
      <dgm:prSet/>
      <dgm:spPr/>
      <dgm:t>
        <a:bodyPr/>
        <a:lstStyle/>
        <a:p>
          <a:endParaRPr lang="en-US"/>
        </a:p>
      </dgm:t>
    </dgm:pt>
    <dgm:pt modelId="{EE9CE9E5-320B-42DF-9C3F-F7AFE5E440D3}" type="sibTrans" cxnId="{8BD0957C-117C-4284-84D4-3C1124E5DFF7}">
      <dgm:prSet/>
      <dgm:spPr/>
      <dgm:t>
        <a:bodyPr/>
        <a:lstStyle/>
        <a:p>
          <a:endParaRPr lang="en-US"/>
        </a:p>
      </dgm:t>
    </dgm:pt>
    <dgm:pt modelId="{417CB129-CA3D-42C4-8F1D-EA9822D57CE0}">
      <dgm:prSet/>
      <dgm:spPr/>
      <dgm:t>
        <a:bodyPr/>
        <a:lstStyle/>
        <a:p>
          <a:pPr rtl="0"/>
          <a:r>
            <a:rPr lang="en-US" dirty="0" smtClean="0"/>
            <a:t>Protection and other cross-cutting issues mainstreaming </a:t>
          </a:r>
          <a:endParaRPr lang="en-US" dirty="0"/>
        </a:p>
      </dgm:t>
    </dgm:pt>
    <dgm:pt modelId="{A43ED1AD-D817-40C1-8D45-D499BBE1AFFA}" type="parTrans" cxnId="{FD0C9400-94E9-4E62-A707-6102ABB99B1C}">
      <dgm:prSet/>
      <dgm:spPr/>
      <dgm:t>
        <a:bodyPr/>
        <a:lstStyle/>
        <a:p>
          <a:endParaRPr lang="en-US"/>
        </a:p>
      </dgm:t>
    </dgm:pt>
    <dgm:pt modelId="{016BA95C-6097-4B58-AAF8-80A4DCC6AED6}" type="sibTrans" cxnId="{FD0C9400-94E9-4E62-A707-6102ABB99B1C}">
      <dgm:prSet/>
      <dgm:spPr/>
      <dgm:t>
        <a:bodyPr/>
        <a:lstStyle/>
        <a:p>
          <a:endParaRPr lang="en-US"/>
        </a:p>
      </dgm:t>
    </dgm:pt>
    <dgm:pt modelId="{F339DD87-FE8F-4405-AD0A-86F8D0151B64}">
      <dgm:prSet/>
      <dgm:spPr/>
      <dgm:t>
        <a:bodyPr/>
        <a:lstStyle/>
        <a:p>
          <a:pPr rtl="0"/>
          <a:r>
            <a:rPr lang="en-US" dirty="0" smtClean="0"/>
            <a:t>Organizational commitment </a:t>
          </a:r>
          <a:endParaRPr lang="en-US" dirty="0"/>
        </a:p>
      </dgm:t>
    </dgm:pt>
    <dgm:pt modelId="{557438CB-A192-47D2-9CF3-D0C19270C0E4}" type="parTrans" cxnId="{DDCA7527-0DAD-493E-BB74-479035DE49EE}">
      <dgm:prSet/>
      <dgm:spPr/>
      <dgm:t>
        <a:bodyPr/>
        <a:lstStyle/>
        <a:p>
          <a:endParaRPr lang="en-US"/>
        </a:p>
      </dgm:t>
    </dgm:pt>
    <dgm:pt modelId="{442FBFBC-21AD-4644-ACD1-770C6A7E7FA0}" type="sibTrans" cxnId="{DDCA7527-0DAD-493E-BB74-479035DE49EE}">
      <dgm:prSet/>
      <dgm:spPr/>
      <dgm:t>
        <a:bodyPr/>
        <a:lstStyle/>
        <a:p>
          <a:endParaRPr lang="en-US"/>
        </a:p>
      </dgm:t>
    </dgm:pt>
    <dgm:pt modelId="{A5907F8E-7AC1-4BFA-887F-FEAFEED6F540}">
      <dgm:prSet/>
      <dgm:spPr/>
      <dgm:t>
        <a:bodyPr/>
        <a:lstStyle/>
        <a:p>
          <a:pPr rtl="0"/>
          <a:r>
            <a:rPr lang="en-US" smtClean="0"/>
            <a:t>Cooperation with other Clusters partners</a:t>
          </a:r>
          <a:endParaRPr lang="en-US"/>
        </a:p>
      </dgm:t>
    </dgm:pt>
    <dgm:pt modelId="{C58121B2-2953-43A4-9C5B-B53193C6CE6F}" type="parTrans" cxnId="{FF52536E-02B5-4E5E-958D-168C5DD68084}">
      <dgm:prSet/>
      <dgm:spPr/>
      <dgm:t>
        <a:bodyPr/>
        <a:lstStyle/>
        <a:p>
          <a:endParaRPr lang="en-US"/>
        </a:p>
      </dgm:t>
    </dgm:pt>
    <dgm:pt modelId="{85AA8990-023C-4ECF-932B-4F039D825220}" type="sibTrans" cxnId="{FF52536E-02B5-4E5E-958D-168C5DD68084}">
      <dgm:prSet/>
      <dgm:spPr/>
      <dgm:t>
        <a:bodyPr/>
        <a:lstStyle/>
        <a:p>
          <a:endParaRPr lang="en-US"/>
        </a:p>
      </dgm:t>
    </dgm:pt>
    <dgm:pt modelId="{C5EDF666-3B44-4208-AC5A-77E0B91399FC}">
      <dgm:prSet/>
      <dgm:spPr/>
      <dgm:t>
        <a:bodyPr/>
        <a:lstStyle/>
        <a:p>
          <a:pPr rtl="0"/>
          <a:r>
            <a:rPr lang="en-US" smtClean="0"/>
            <a:t>Leadership responsibilities </a:t>
          </a:r>
          <a:endParaRPr lang="en-US"/>
        </a:p>
      </dgm:t>
    </dgm:pt>
    <dgm:pt modelId="{81F6C756-0372-4431-80FA-7E36D77206E5}" type="parTrans" cxnId="{333EE916-4398-4886-9C28-E2EE1B2A2C49}">
      <dgm:prSet/>
      <dgm:spPr/>
      <dgm:t>
        <a:bodyPr/>
        <a:lstStyle/>
        <a:p>
          <a:endParaRPr lang="en-US"/>
        </a:p>
      </dgm:t>
    </dgm:pt>
    <dgm:pt modelId="{39691711-9B85-4F4F-88A2-AA9819D4E43D}" type="sibTrans" cxnId="{333EE916-4398-4886-9C28-E2EE1B2A2C49}">
      <dgm:prSet/>
      <dgm:spPr/>
      <dgm:t>
        <a:bodyPr/>
        <a:lstStyle/>
        <a:p>
          <a:endParaRPr lang="en-US"/>
        </a:p>
      </dgm:t>
    </dgm:pt>
    <dgm:pt modelId="{B7D61DC0-1772-4E50-B133-D5989A26E8C7}">
      <dgm:prSet/>
      <dgm:spPr/>
      <dgm:t>
        <a:bodyPr/>
        <a:lstStyle/>
        <a:p>
          <a:pPr rtl="0"/>
          <a:r>
            <a:rPr lang="en-US" dirty="0" smtClean="0"/>
            <a:t>Advocacy</a:t>
          </a:r>
          <a:endParaRPr lang="en-US" dirty="0"/>
        </a:p>
      </dgm:t>
    </dgm:pt>
    <dgm:pt modelId="{45FA74B8-B998-4BFD-883E-71417148D2B7}" type="parTrans" cxnId="{30FF4B84-4F9E-43EF-9398-4027A4C170E7}">
      <dgm:prSet/>
      <dgm:spPr/>
      <dgm:t>
        <a:bodyPr/>
        <a:lstStyle/>
        <a:p>
          <a:endParaRPr lang="en-US"/>
        </a:p>
      </dgm:t>
    </dgm:pt>
    <dgm:pt modelId="{87E70972-88C7-4778-B77D-DEB018F65D77}" type="sibTrans" cxnId="{30FF4B84-4F9E-43EF-9398-4027A4C170E7}">
      <dgm:prSet/>
      <dgm:spPr/>
      <dgm:t>
        <a:bodyPr/>
        <a:lstStyle/>
        <a:p>
          <a:endParaRPr lang="en-US"/>
        </a:p>
      </dgm:t>
    </dgm:pt>
    <dgm:pt modelId="{09FCA4F7-FB1A-4362-880A-26B31CE4230C}">
      <dgm:prSet/>
      <dgm:spPr/>
      <dgm:t>
        <a:bodyPr/>
        <a:lstStyle/>
        <a:p>
          <a:pPr rtl="0"/>
          <a:r>
            <a:rPr lang="en-US" dirty="0" smtClean="0"/>
            <a:t>Inclusion of local partners </a:t>
          </a:r>
          <a:endParaRPr lang="en-US" dirty="0"/>
        </a:p>
      </dgm:t>
    </dgm:pt>
    <dgm:pt modelId="{7D7B11BF-90C0-465A-80F5-1492D2F4CA37}" type="parTrans" cxnId="{43C457A4-4AD3-4EC5-95DD-0A60A7D32388}">
      <dgm:prSet/>
      <dgm:spPr/>
      <dgm:t>
        <a:bodyPr/>
        <a:lstStyle/>
        <a:p>
          <a:endParaRPr lang="en-US"/>
        </a:p>
      </dgm:t>
    </dgm:pt>
    <dgm:pt modelId="{82F684CD-617F-4AD3-B325-9B43DFA3A15F}" type="sibTrans" cxnId="{43C457A4-4AD3-4EC5-95DD-0A60A7D32388}">
      <dgm:prSet/>
      <dgm:spPr/>
      <dgm:t>
        <a:bodyPr/>
        <a:lstStyle/>
        <a:p>
          <a:endParaRPr lang="en-US"/>
        </a:p>
      </dgm:t>
    </dgm:pt>
    <dgm:pt modelId="{3E785CFB-85A3-413E-96B6-6AA81C52ECC2}">
      <dgm:prSet/>
      <dgm:spPr/>
      <dgm:t>
        <a:bodyPr/>
        <a:lstStyle/>
        <a:p>
          <a:pPr rtl="0"/>
          <a:r>
            <a:rPr lang="en-US" dirty="0" smtClean="0"/>
            <a:t>Accountability to affected people</a:t>
          </a:r>
          <a:endParaRPr lang="en-US" dirty="0"/>
        </a:p>
      </dgm:t>
    </dgm:pt>
    <dgm:pt modelId="{3F48F67E-B34F-47EC-BA63-79BFCCE8BA2A}" type="parTrans" cxnId="{47A1BEB9-ABEA-4917-BEA6-3DE6E3EA73C7}">
      <dgm:prSet/>
      <dgm:spPr/>
      <dgm:t>
        <a:bodyPr/>
        <a:lstStyle/>
        <a:p>
          <a:endParaRPr lang="en-US"/>
        </a:p>
      </dgm:t>
    </dgm:pt>
    <dgm:pt modelId="{4D24BE98-7E31-42DA-A2A5-2B90E8627C90}" type="sibTrans" cxnId="{47A1BEB9-ABEA-4917-BEA6-3DE6E3EA73C7}">
      <dgm:prSet/>
      <dgm:spPr/>
      <dgm:t>
        <a:bodyPr/>
        <a:lstStyle/>
        <a:p>
          <a:endParaRPr lang="en-US"/>
        </a:p>
      </dgm:t>
    </dgm:pt>
    <dgm:pt modelId="{B3EB2046-49F3-4139-AD2E-04BFCD4BD907}" type="pres">
      <dgm:prSet presAssocID="{8AB1AA44-A858-4E1C-B7D0-5B33E3C16BC5}" presName="diagram" presStyleCnt="0">
        <dgm:presLayoutVars>
          <dgm:dir/>
          <dgm:resizeHandles val="exact"/>
        </dgm:presLayoutVars>
      </dgm:prSet>
      <dgm:spPr/>
      <dgm:t>
        <a:bodyPr/>
        <a:lstStyle/>
        <a:p>
          <a:endParaRPr lang="en-US"/>
        </a:p>
      </dgm:t>
    </dgm:pt>
    <dgm:pt modelId="{F4B8E5D7-E808-4B02-BC08-D898FCDD40FD}" type="pres">
      <dgm:prSet presAssocID="{D274C777-7F03-473E-965A-2B4FFCE89384}" presName="node" presStyleLbl="node1" presStyleIdx="0" presStyleCnt="11">
        <dgm:presLayoutVars>
          <dgm:bulletEnabled val="1"/>
        </dgm:presLayoutVars>
      </dgm:prSet>
      <dgm:spPr/>
      <dgm:t>
        <a:bodyPr/>
        <a:lstStyle/>
        <a:p>
          <a:endParaRPr lang="en-US"/>
        </a:p>
      </dgm:t>
    </dgm:pt>
    <dgm:pt modelId="{34313CD8-843F-4ECF-9D29-B82E30DEED9F}" type="pres">
      <dgm:prSet presAssocID="{6AFC1162-9ED2-4563-A639-A662ED7F0057}" presName="sibTrans" presStyleCnt="0"/>
      <dgm:spPr/>
    </dgm:pt>
    <dgm:pt modelId="{CBD4DA0F-5CFA-4546-BDFA-FBEF1096BB1B}" type="pres">
      <dgm:prSet presAssocID="{3E785CFB-85A3-413E-96B6-6AA81C52ECC2}" presName="node" presStyleLbl="node1" presStyleIdx="1" presStyleCnt="11">
        <dgm:presLayoutVars>
          <dgm:bulletEnabled val="1"/>
        </dgm:presLayoutVars>
      </dgm:prSet>
      <dgm:spPr/>
      <dgm:t>
        <a:bodyPr/>
        <a:lstStyle/>
        <a:p>
          <a:endParaRPr lang="en-US"/>
        </a:p>
      </dgm:t>
    </dgm:pt>
    <dgm:pt modelId="{8336C29C-7BA8-4008-BE66-F09006815EA5}" type="pres">
      <dgm:prSet presAssocID="{4D24BE98-7E31-42DA-A2A5-2B90E8627C90}" presName="sibTrans" presStyleCnt="0"/>
      <dgm:spPr/>
    </dgm:pt>
    <dgm:pt modelId="{56C9470F-CB0B-4309-BC9B-1A7FDBC2D239}" type="pres">
      <dgm:prSet presAssocID="{697DD7E9-A4C5-40FA-8409-EED07C064830}" presName="node" presStyleLbl="node1" presStyleIdx="2" presStyleCnt="11">
        <dgm:presLayoutVars>
          <dgm:bulletEnabled val="1"/>
        </dgm:presLayoutVars>
      </dgm:prSet>
      <dgm:spPr/>
      <dgm:t>
        <a:bodyPr/>
        <a:lstStyle/>
        <a:p>
          <a:endParaRPr lang="en-US"/>
        </a:p>
      </dgm:t>
    </dgm:pt>
    <dgm:pt modelId="{2C8DEBCA-1E02-4809-9F82-C6A02656C82A}" type="pres">
      <dgm:prSet presAssocID="{937457EA-880C-4D33-AAF3-A7A6F17EC18D}" presName="sibTrans" presStyleCnt="0"/>
      <dgm:spPr/>
    </dgm:pt>
    <dgm:pt modelId="{777DDF48-3874-4BCD-8626-292738039ECB}" type="pres">
      <dgm:prSet presAssocID="{E7004206-0017-4A2E-A864-652959F39C42}" presName="node" presStyleLbl="node1" presStyleIdx="3" presStyleCnt="11">
        <dgm:presLayoutVars>
          <dgm:bulletEnabled val="1"/>
        </dgm:presLayoutVars>
      </dgm:prSet>
      <dgm:spPr/>
      <dgm:t>
        <a:bodyPr/>
        <a:lstStyle/>
        <a:p>
          <a:endParaRPr lang="en-US"/>
        </a:p>
      </dgm:t>
    </dgm:pt>
    <dgm:pt modelId="{68FB00B6-92B8-4AA5-A93E-17D89F031DF4}" type="pres">
      <dgm:prSet presAssocID="{3E98A272-8887-4D24-A0BA-1A9605B4BF14}" presName="sibTrans" presStyleCnt="0"/>
      <dgm:spPr/>
    </dgm:pt>
    <dgm:pt modelId="{5AA7A6FA-A84A-4D19-B213-FCCD669A5F80}" type="pres">
      <dgm:prSet presAssocID="{C024EF7E-9272-4975-8403-30E1D532CB10}" presName="node" presStyleLbl="node1" presStyleIdx="4" presStyleCnt="11">
        <dgm:presLayoutVars>
          <dgm:bulletEnabled val="1"/>
        </dgm:presLayoutVars>
      </dgm:prSet>
      <dgm:spPr/>
      <dgm:t>
        <a:bodyPr/>
        <a:lstStyle/>
        <a:p>
          <a:endParaRPr lang="en-US"/>
        </a:p>
      </dgm:t>
    </dgm:pt>
    <dgm:pt modelId="{DE0BEEC9-00E3-41BA-AD42-195CA8AE7632}" type="pres">
      <dgm:prSet presAssocID="{EE9CE9E5-320B-42DF-9C3F-F7AFE5E440D3}" presName="sibTrans" presStyleCnt="0"/>
      <dgm:spPr/>
    </dgm:pt>
    <dgm:pt modelId="{B11502B7-C3FB-4CBC-9ECF-CE4BFED2F165}" type="pres">
      <dgm:prSet presAssocID="{417CB129-CA3D-42C4-8F1D-EA9822D57CE0}" presName="node" presStyleLbl="node1" presStyleIdx="5" presStyleCnt="11">
        <dgm:presLayoutVars>
          <dgm:bulletEnabled val="1"/>
        </dgm:presLayoutVars>
      </dgm:prSet>
      <dgm:spPr/>
      <dgm:t>
        <a:bodyPr/>
        <a:lstStyle/>
        <a:p>
          <a:endParaRPr lang="en-US"/>
        </a:p>
      </dgm:t>
    </dgm:pt>
    <dgm:pt modelId="{55A49EE5-E695-413E-A794-9E9715965B2E}" type="pres">
      <dgm:prSet presAssocID="{016BA95C-6097-4B58-AAF8-80A4DCC6AED6}" presName="sibTrans" presStyleCnt="0"/>
      <dgm:spPr/>
    </dgm:pt>
    <dgm:pt modelId="{5596B0DB-6645-4932-92D8-EF7A8CFE3D98}" type="pres">
      <dgm:prSet presAssocID="{F339DD87-FE8F-4405-AD0A-86F8D0151B64}" presName="node" presStyleLbl="node1" presStyleIdx="6" presStyleCnt="11">
        <dgm:presLayoutVars>
          <dgm:bulletEnabled val="1"/>
        </dgm:presLayoutVars>
      </dgm:prSet>
      <dgm:spPr/>
      <dgm:t>
        <a:bodyPr/>
        <a:lstStyle/>
        <a:p>
          <a:endParaRPr lang="en-US"/>
        </a:p>
      </dgm:t>
    </dgm:pt>
    <dgm:pt modelId="{B58F478D-968C-4B90-A7ED-751A7AD2E62E}" type="pres">
      <dgm:prSet presAssocID="{442FBFBC-21AD-4644-ACD1-770C6A7E7FA0}" presName="sibTrans" presStyleCnt="0"/>
      <dgm:spPr/>
    </dgm:pt>
    <dgm:pt modelId="{2E471C0B-BF11-4FC7-895D-CAA9DC3EE77C}" type="pres">
      <dgm:prSet presAssocID="{A5907F8E-7AC1-4BFA-887F-FEAFEED6F540}" presName="node" presStyleLbl="node1" presStyleIdx="7" presStyleCnt="11">
        <dgm:presLayoutVars>
          <dgm:bulletEnabled val="1"/>
        </dgm:presLayoutVars>
      </dgm:prSet>
      <dgm:spPr/>
      <dgm:t>
        <a:bodyPr/>
        <a:lstStyle/>
        <a:p>
          <a:endParaRPr lang="en-US"/>
        </a:p>
      </dgm:t>
    </dgm:pt>
    <dgm:pt modelId="{1986D6E0-CF58-4EFF-BFF5-E8B7A4F79C33}" type="pres">
      <dgm:prSet presAssocID="{85AA8990-023C-4ECF-932B-4F039D825220}" presName="sibTrans" presStyleCnt="0"/>
      <dgm:spPr/>
    </dgm:pt>
    <dgm:pt modelId="{80567278-0A4F-4BE4-8B8C-68D0A6D2E31B}" type="pres">
      <dgm:prSet presAssocID="{C5EDF666-3B44-4208-AC5A-77E0B91399FC}" presName="node" presStyleLbl="node1" presStyleIdx="8" presStyleCnt="11">
        <dgm:presLayoutVars>
          <dgm:bulletEnabled val="1"/>
        </dgm:presLayoutVars>
      </dgm:prSet>
      <dgm:spPr/>
      <dgm:t>
        <a:bodyPr/>
        <a:lstStyle/>
        <a:p>
          <a:endParaRPr lang="en-US"/>
        </a:p>
      </dgm:t>
    </dgm:pt>
    <dgm:pt modelId="{8DFC1AA9-3D59-40AC-9ED0-272FBCC33F32}" type="pres">
      <dgm:prSet presAssocID="{39691711-9B85-4F4F-88A2-AA9819D4E43D}" presName="sibTrans" presStyleCnt="0"/>
      <dgm:spPr/>
    </dgm:pt>
    <dgm:pt modelId="{0F95B903-A729-400E-87E7-7659DCA6F65D}" type="pres">
      <dgm:prSet presAssocID="{B7D61DC0-1772-4E50-B133-D5989A26E8C7}" presName="node" presStyleLbl="node1" presStyleIdx="9" presStyleCnt="11">
        <dgm:presLayoutVars>
          <dgm:bulletEnabled val="1"/>
        </dgm:presLayoutVars>
      </dgm:prSet>
      <dgm:spPr/>
      <dgm:t>
        <a:bodyPr/>
        <a:lstStyle/>
        <a:p>
          <a:endParaRPr lang="en-US"/>
        </a:p>
      </dgm:t>
    </dgm:pt>
    <dgm:pt modelId="{3931C570-E93A-4098-A253-36443EF5EA40}" type="pres">
      <dgm:prSet presAssocID="{87E70972-88C7-4778-B77D-DEB018F65D77}" presName="sibTrans" presStyleCnt="0"/>
      <dgm:spPr/>
    </dgm:pt>
    <dgm:pt modelId="{A3023A1B-201F-4227-8FEC-D0B98764DD73}" type="pres">
      <dgm:prSet presAssocID="{09FCA4F7-FB1A-4362-880A-26B31CE4230C}" presName="node" presStyleLbl="node1" presStyleIdx="10" presStyleCnt="11">
        <dgm:presLayoutVars>
          <dgm:bulletEnabled val="1"/>
        </dgm:presLayoutVars>
      </dgm:prSet>
      <dgm:spPr/>
      <dgm:t>
        <a:bodyPr/>
        <a:lstStyle/>
        <a:p>
          <a:endParaRPr lang="en-US"/>
        </a:p>
      </dgm:t>
    </dgm:pt>
  </dgm:ptLst>
  <dgm:cxnLst>
    <dgm:cxn modelId="{43C457A4-4AD3-4EC5-95DD-0A60A7D32388}" srcId="{8AB1AA44-A858-4E1C-B7D0-5B33E3C16BC5}" destId="{09FCA4F7-FB1A-4362-880A-26B31CE4230C}" srcOrd="10" destOrd="0" parTransId="{7D7B11BF-90C0-465A-80F5-1492D2F4CA37}" sibTransId="{82F684CD-617F-4AD3-B325-9B43DFA3A15F}"/>
    <dgm:cxn modelId="{341E9507-CB11-42A7-8E5B-1B8EEDFDA5E7}" srcId="{8AB1AA44-A858-4E1C-B7D0-5B33E3C16BC5}" destId="{D274C777-7F03-473E-965A-2B4FFCE89384}" srcOrd="0" destOrd="0" parTransId="{0ACA86DB-51A8-4083-85FB-C2DA0AE48AC9}" sibTransId="{6AFC1162-9ED2-4563-A639-A662ED7F0057}"/>
    <dgm:cxn modelId="{D3CC3E71-CB75-4F0D-A1A1-68669F0AD82C}" type="presOf" srcId="{C5EDF666-3B44-4208-AC5A-77E0B91399FC}" destId="{80567278-0A4F-4BE4-8B8C-68D0A6D2E31B}" srcOrd="0" destOrd="0" presId="urn:microsoft.com/office/officeart/2005/8/layout/default"/>
    <dgm:cxn modelId="{00D4FE64-8530-458E-9D67-182F79C4A5A3}" type="presOf" srcId="{C024EF7E-9272-4975-8403-30E1D532CB10}" destId="{5AA7A6FA-A84A-4D19-B213-FCCD669A5F80}" srcOrd="0" destOrd="0" presId="urn:microsoft.com/office/officeart/2005/8/layout/default"/>
    <dgm:cxn modelId="{30FF4B84-4F9E-43EF-9398-4027A4C170E7}" srcId="{8AB1AA44-A858-4E1C-B7D0-5B33E3C16BC5}" destId="{B7D61DC0-1772-4E50-B133-D5989A26E8C7}" srcOrd="9" destOrd="0" parTransId="{45FA74B8-B998-4BFD-883E-71417148D2B7}" sibTransId="{87E70972-88C7-4778-B77D-DEB018F65D77}"/>
    <dgm:cxn modelId="{8BD0957C-117C-4284-84D4-3C1124E5DFF7}" srcId="{8AB1AA44-A858-4E1C-B7D0-5B33E3C16BC5}" destId="{C024EF7E-9272-4975-8403-30E1D532CB10}" srcOrd="4" destOrd="0" parTransId="{B14C1708-58C1-4F76-A4AB-3D5FCE1619FC}" sibTransId="{EE9CE9E5-320B-42DF-9C3F-F7AFE5E440D3}"/>
    <dgm:cxn modelId="{C629B940-5479-4C20-97B4-F7994963708D}" type="presOf" srcId="{B7D61DC0-1772-4E50-B133-D5989A26E8C7}" destId="{0F95B903-A729-400E-87E7-7659DCA6F65D}" srcOrd="0" destOrd="0" presId="urn:microsoft.com/office/officeart/2005/8/layout/default"/>
    <dgm:cxn modelId="{DDCA7527-0DAD-493E-BB74-479035DE49EE}" srcId="{8AB1AA44-A858-4E1C-B7D0-5B33E3C16BC5}" destId="{F339DD87-FE8F-4405-AD0A-86F8D0151B64}" srcOrd="6" destOrd="0" parTransId="{557438CB-A192-47D2-9CF3-D0C19270C0E4}" sibTransId="{442FBFBC-21AD-4644-ACD1-770C6A7E7FA0}"/>
    <dgm:cxn modelId="{47A1BEB9-ABEA-4917-BEA6-3DE6E3EA73C7}" srcId="{8AB1AA44-A858-4E1C-B7D0-5B33E3C16BC5}" destId="{3E785CFB-85A3-413E-96B6-6AA81C52ECC2}" srcOrd="1" destOrd="0" parTransId="{3F48F67E-B34F-47EC-BA63-79BFCCE8BA2A}" sibTransId="{4D24BE98-7E31-42DA-A2A5-2B90E8627C90}"/>
    <dgm:cxn modelId="{CECF9677-6A2D-4026-BEB7-0489B172D6F1}" type="presOf" srcId="{F339DD87-FE8F-4405-AD0A-86F8D0151B64}" destId="{5596B0DB-6645-4932-92D8-EF7A8CFE3D98}" srcOrd="0" destOrd="0" presId="urn:microsoft.com/office/officeart/2005/8/layout/default"/>
    <dgm:cxn modelId="{D6D612C6-310A-4D9E-BD2D-1C5C8FD32DD0}" type="presOf" srcId="{697DD7E9-A4C5-40FA-8409-EED07C064830}" destId="{56C9470F-CB0B-4309-BC9B-1A7FDBC2D239}" srcOrd="0" destOrd="0" presId="urn:microsoft.com/office/officeart/2005/8/layout/default"/>
    <dgm:cxn modelId="{FF52536E-02B5-4E5E-958D-168C5DD68084}" srcId="{8AB1AA44-A858-4E1C-B7D0-5B33E3C16BC5}" destId="{A5907F8E-7AC1-4BFA-887F-FEAFEED6F540}" srcOrd="7" destOrd="0" parTransId="{C58121B2-2953-43A4-9C5B-B53193C6CE6F}" sibTransId="{85AA8990-023C-4ECF-932B-4F039D825220}"/>
    <dgm:cxn modelId="{E3F149C5-68BC-4918-89EE-38786FFF4F99}" type="presOf" srcId="{8AB1AA44-A858-4E1C-B7D0-5B33E3C16BC5}" destId="{B3EB2046-49F3-4139-AD2E-04BFCD4BD907}" srcOrd="0" destOrd="0" presId="urn:microsoft.com/office/officeart/2005/8/layout/default"/>
    <dgm:cxn modelId="{649E522A-C82A-49F2-8ADD-9BDD5A94F982}" type="presOf" srcId="{D274C777-7F03-473E-965A-2B4FFCE89384}" destId="{F4B8E5D7-E808-4B02-BC08-D898FCDD40FD}" srcOrd="0" destOrd="0" presId="urn:microsoft.com/office/officeart/2005/8/layout/default"/>
    <dgm:cxn modelId="{72BC72FA-8451-473F-A5CC-5D85C6EAFBBC}" srcId="{8AB1AA44-A858-4E1C-B7D0-5B33E3C16BC5}" destId="{697DD7E9-A4C5-40FA-8409-EED07C064830}" srcOrd="2" destOrd="0" parTransId="{F432F8B9-9EC6-457D-8F3C-1061D3A5C4E4}" sibTransId="{937457EA-880C-4D33-AAF3-A7A6F17EC18D}"/>
    <dgm:cxn modelId="{2D231340-DEFA-48C4-B5D6-3597F1B4D1DA}" type="presOf" srcId="{E7004206-0017-4A2E-A864-652959F39C42}" destId="{777DDF48-3874-4BCD-8626-292738039ECB}" srcOrd="0" destOrd="0" presId="urn:microsoft.com/office/officeart/2005/8/layout/default"/>
    <dgm:cxn modelId="{152D8504-0211-4770-A7CD-DA191F7C9C5A}" type="presOf" srcId="{417CB129-CA3D-42C4-8F1D-EA9822D57CE0}" destId="{B11502B7-C3FB-4CBC-9ECF-CE4BFED2F165}" srcOrd="0" destOrd="0" presId="urn:microsoft.com/office/officeart/2005/8/layout/default"/>
    <dgm:cxn modelId="{C07BC17E-1EE5-4385-BBD5-551359152C24}" srcId="{8AB1AA44-A858-4E1C-B7D0-5B33E3C16BC5}" destId="{E7004206-0017-4A2E-A864-652959F39C42}" srcOrd="3" destOrd="0" parTransId="{C481C727-66F7-4127-836E-3D65532CFC83}" sibTransId="{3E98A272-8887-4D24-A0BA-1A9605B4BF14}"/>
    <dgm:cxn modelId="{333EE916-4398-4886-9C28-E2EE1B2A2C49}" srcId="{8AB1AA44-A858-4E1C-B7D0-5B33E3C16BC5}" destId="{C5EDF666-3B44-4208-AC5A-77E0B91399FC}" srcOrd="8" destOrd="0" parTransId="{81F6C756-0372-4431-80FA-7E36D77206E5}" sibTransId="{39691711-9B85-4F4F-88A2-AA9819D4E43D}"/>
    <dgm:cxn modelId="{FD0C9400-94E9-4E62-A707-6102ABB99B1C}" srcId="{8AB1AA44-A858-4E1C-B7D0-5B33E3C16BC5}" destId="{417CB129-CA3D-42C4-8F1D-EA9822D57CE0}" srcOrd="5" destOrd="0" parTransId="{A43ED1AD-D817-40C1-8D45-D499BBE1AFFA}" sibTransId="{016BA95C-6097-4B58-AAF8-80A4DCC6AED6}"/>
    <dgm:cxn modelId="{21003081-676F-45FA-9FDB-BE3B48CAE30A}" type="presOf" srcId="{A5907F8E-7AC1-4BFA-887F-FEAFEED6F540}" destId="{2E471C0B-BF11-4FC7-895D-CAA9DC3EE77C}" srcOrd="0" destOrd="0" presId="urn:microsoft.com/office/officeart/2005/8/layout/default"/>
    <dgm:cxn modelId="{C688546F-964F-4709-8595-A5A1DA923C58}" type="presOf" srcId="{09FCA4F7-FB1A-4362-880A-26B31CE4230C}" destId="{A3023A1B-201F-4227-8FEC-D0B98764DD73}" srcOrd="0" destOrd="0" presId="urn:microsoft.com/office/officeart/2005/8/layout/default"/>
    <dgm:cxn modelId="{2CA93038-67D2-4145-9B97-64539F55F0B1}" type="presOf" srcId="{3E785CFB-85A3-413E-96B6-6AA81C52ECC2}" destId="{CBD4DA0F-5CFA-4546-BDFA-FBEF1096BB1B}" srcOrd="0" destOrd="0" presId="urn:microsoft.com/office/officeart/2005/8/layout/default"/>
    <dgm:cxn modelId="{CFB4CC18-9F8F-4EFD-8152-980CE28F9622}" type="presParOf" srcId="{B3EB2046-49F3-4139-AD2E-04BFCD4BD907}" destId="{F4B8E5D7-E808-4B02-BC08-D898FCDD40FD}" srcOrd="0" destOrd="0" presId="urn:microsoft.com/office/officeart/2005/8/layout/default"/>
    <dgm:cxn modelId="{A267C793-72B7-4540-8EA9-4879E888D90D}" type="presParOf" srcId="{B3EB2046-49F3-4139-AD2E-04BFCD4BD907}" destId="{34313CD8-843F-4ECF-9D29-B82E30DEED9F}" srcOrd="1" destOrd="0" presId="urn:microsoft.com/office/officeart/2005/8/layout/default"/>
    <dgm:cxn modelId="{A1474581-3A53-40D5-8E68-7B8F3361D0CD}" type="presParOf" srcId="{B3EB2046-49F3-4139-AD2E-04BFCD4BD907}" destId="{CBD4DA0F-5CFA-4546-BDFA-FBEF1096BB1B}" srcOrd="2" destOrd="0" presId="urn:microsoft.com/office/officeart/2005/8/layout/default"/>
    <dgm:cxn modelId="{F3CDA032-803E-48B5-815F-E8C4F60931B2}" type="presParOf" srcId="{B3EB2046-49F3-4139-AD2E-04BFCD4BD907}" destId="{8336C29C-7BA8-4008-BE66-F09006815EA5}" srcOrd="3" destOrd="0" presId="urn:microsoft.com/office/officeart/2005/8/layout/default"/>
    <dgm:cxn modelId="{1F9C09A5-F68C-4BF7-A050-485EC3CCFDCA}" type="presParOf" srcId="{B3EB2046-49F3-4139-AD2E-04BFCD4BD907}" destId="{56C9470F-CB0B-4309-BC9B-1A7FDBC2D239}" srcOrd="4" destOrd="0" presId="urn:microsoft.com/office/officeart/2005/8/layout/default"/>
    <dgm:cxn modelId="{613E598E-3C90-450A-A7BA-73B4600560E6}" type="presParOf" srcId="{B3EB2046-49F3-4139-AD2E-04BFCD4BD907}" destId="{2C8DEBCA-1E02-4809-9F82-C6A02656C82A}" srcOrd="5" destOrd="0" presId="urn:microsoft.com/office/officeart/2005/8/layout/default"/>
    <dgm:cxn modelId="{200A8249-83A3-4168-AF11-AC599FC6BF77}" type="presParOf" srcId="{B3EB2046-49F3-4139-AD2E-04BFCD4BD907}" destId="{777DDF48-3874-4BCD-8626-292738039ECB}" srcOrd="6" destOrd="0" presId="urn:microsoft.com/office/officeart/2005/8/layout/default"/>
    <dgm:cxn modelId="{73FCC548-279D-484B-B855-6B98C502F9F3}" type="presParOf" srcId="{B3EB2046-49F3-4139-AD2E-04BFCD4BD907}" destId="{68FB00B6-92B8-4AA5-A93E-17D89F031DF4}" srcOrd="7" destOrd="0" presId="urn:microsoft.com/office/officeart/2005/8/layout/default"/>
    <dgm:cxn modelId="{6EB46BCB-FE74-474D-9347-73D460D2E5D7}" type="presParOf" srcId="{B3EB2046-49F3-4139-AD2E-04BFCD4BD907}" destId="{5AA7A6FA-A84A-4D19-B213-FCCD669A5F80}" srcOrd="8" destOrd="0" presId="urn:microsoft.com/office/officeart/2005/8/layout/default"/>
    <dgm:cxn modelId="{A2346BDE-4F45-472F-90E3-9235CAFF8FA5}" type="presParOf" srcId="{B3EB2046-49F3-4139-AD2E-04BFCD4BD907}" destId="{DE0BEEC9-00E3-41BA-AD42-195CA8AE7632}" srcOrd="9" destOrd="0" presId="urn:microsoft.com/office/officeart/2005/8/layout/default"/>
    <dgm:cxn modelId="{AB0EDC05-1370-4FC2-A084-E74D02B7D9E3}" type="presParOf" srcId="{B3EB2046-49F3-4139-AD2E-04BFCD4BD907}" destId="{B11502B7-C3FB-4CBC-9ECF-CE4BFED2F165}" srcOrd="10" destOrd="0" presId="urn:microsoft.com/office/officeart/2005/8/layout/default"/>
    <dgm:cxn modelId="{431B9D5D-B9B2-46F1-909E-A1449AAD34F4}" type="presParOf" srcId="{B3EB2046-49F3-4139-AD2E-04BFCD4BD907}" destId="{55A49EE5-E695-413E-A794-9E9715965B2E}" srcOrd="11" destOrd="0" presId="urn:microsoft.com/office/officeart/2005/8/layout/default"/>
    <dgm:cxn modelId="{A561C5C2-60F3-4220-A6FA-9EA97526744A}" type="presParOf" srcId="{B3EB2046-49F3-4139-AD2E-04BFCD4BD907}" destId="{5596B0DB-6645-4932-92D8-EF7A8CFE3D98}" srcOrd="12" destOrd="0" presId="urn:microsoft.com/office/officeart/2005/8/layout/default"/>
    <dgm:cxn modelId="{205B9656-8C2D-43B1-9500-A3A67C41E59C}" type="presParOf" srcId="{B3EB2046-49F3-4139-AD2E-04BFCD4BD907}" destId="{B58F478D-968C-4B90-A7ED-751A7AD2E62E}" srcOrd="13" destOrd="0" presId="urn:microsoft.com/office/officeart/2005/8/layout/default"/>
    <dgm:cxn modelId="{389E2FEE-515C-4207-AAFC-03F538BCD19D}" type="presParOf" srcId="{B3EB2046-49F3-4139-AD2E-04BFCD4BD907}" destId="{2E471C0B-BF11-4FC7-895D-CAA9DC3EE77C}" srcOrd="14" destOrd="0" presId="urn:microsoft.com/office/officeart/2005/8/layout/default"/>
    <dgm:cxn modelId="{C95290C6-0FB0-4C07-8D91-09ADAC66DFBB}" type="presParOf" srcId="{B3EB2046-49F3-4139-AD2E-04BFCD4BD907}" destId="{1986D6E0-CF58-4EFF-BFF5-E8B7A4F79C33}" srcOrd="15" destOrd="0" presId="urn:microsoft.com/office/officeart/2005/8/layout/default"/>
    <dgm:cxn modelId="{F7B1C8F8-BB25-45F8-8E52-DD1A37E80BB2}" type="presParOf" srcId="{B3EB2046-49F3-4139-AD2E-04BFCD4BD907}" destId="{80567278-0A4F-4BE4-8B8C-68D0A6D2E31B}" srcOrd="16" destOrd="0" presId="urn:microsoft.com/office/officeart/2005/8/layout/default"/>
    <dgm:cxn modelId="{E1BEB018-EBBB-4ECE-9C25-2EE6C5F5B8D5}" type="presParOf" srcId="{B3EB2046-49F3-4139-AD2E-04BFCD4BD907}" destId="{8DFC1AA9-3D59-40AC-9ED0-272FBCC33F32}" srcOrd="17" destOrd="0" presId="urn:microsoft.com/office/officeart/2005/8/layout/default"/>
    <dgm:cxn modelId="{41E32FB7-4C96-4C34-BE02-E637FC0BCD72}" type="presParOf" srcId="{B3EB2046-49F3-4139-AD2E-04BFCD4BD907}" destId="{0F95B903-A729-400E-87E7-7659DCA6F65D}" srcOrd="18" destOrd="0" presId="urn:microsoft.com/office/officeart/2005/8/layout/default"/>
    <dgm:cxn modelId="{62C4DA90-B0A5-4B81-B2E4-A148744B8611}" type="presParOf" srcId="{B3EB2046-49F3-4139-AD2E-04BFCD4BD907}" destId="{3931C570-E93A-4098-A253-36443EF5EA40}" srcOrd="19" destOrd="0" presId="urn:microsoft.com/office/officeart/2005/8/layout/default"/>
    <dgm:cxn modelId="{909B97B3-168D-44F3-8100-90B51CC72406}" type="presParOf" srcId="{B3EB2046-49F3-4139-AD2E-04BFCD4BD907}" destId="{A3023A1B-201F-4227-8FEC-D0B98764DD73}"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63A13D-E0A6-4DA6-9704-8434EE58018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17619F3-5FEA-4539-986D-B5AF5920BE98}">
      <dgm:prSet/>
      <dgm:spPr/>
      <dgm:t>
        <a:bodyPr/>
        <a:lstStyle/>
        <a:p>
          <a:pPr rtl="0"/>
          <a:r>
            <a:rPr lang="en-US" smtClean="0"/>
            <a:t>International Humanitarian Law</a:t>
          </a:r>
          <a:endParaRPr lang="en-US"/>
        </a:p>
      </dgm:t>
    </dgm:pt>
    <dgm:pt modelId="{1999FFCA-254E-4987-AF8E-4D1C8EC12399}" type="parTrans" cxnId="{9E9562BA-BB08-41FA-8F68-A313305C66BF}">
      <dgm:prSet/>
      <dgm:spPr/>
      <dgm:t>
        <a:bodyPr/>
        <a:lstStyle/>
        <a:p>
          <a:endParaRPr lang="en-US"/>
        </a:p>
      </dgm:t>
    </dgm:pt>
    <dgm:pt modelId="{D562515C-1DD9-4B4A-B2A5-B8977F2E46FF}" type="sibTrans" cxnId="{9E9562BA-BB08-41FA-8F68-A313305C66BF}">
      <dgm:prSet/>
      <dgm:spPr/>
      <dgm:t>
        <a:bodyPr/>
        <a:lstStyle/>
        <a:p>
          <a:endParaRPr lang="en-US"/>
        </a:p>
      </dgm:t>
    </dgm:pt>
    <dgm:pt modelId="{229AE2F4-8513-40DB-925E-E78BD6B34BD5}">
      <dgm:prSet/>
      <dgm:spPr/>
      <dgm:t>
        <a:bodyPr/>
        <a:lstStyle/>
        <a:p>
          <a:pPr rtl="0"/>
          <a:r>
            <a:rPr lang="en-US" smtClean="0"/>
            <a:t>International Refugee Law </a:t>
          </a:r>
          <a:endParaRPr lang="en-US"/>
        </a:p>
      </dgm:t>
    </dgm:pt>
    <dgm:pt modelId="{0FC0738A-250D-4147-86FB-7660A07529B8}" type="parTrans" cxnId="{BD3C7396-862E-44C3-B243-CE2B4E7B016B}">
      <dgm:prSet/>
      <dgm:spPr/>
      <dgm:t>
        <a:bodyPr/>
        <a:lstStyle/>
        <a:p>
          <a:endParaRPr lang="en-US"/>
        </a:p>
      </dgm:t>
    </dgm:pt>
    <dgm:pt modelId="{E86BD926-E085-440D-A00F-4011A3A16CD5}" type="sibTrans" cxnId="{BD3C7396-862E-44C3-B243-CE2B4E7B016B}">
      <dgm:prSet/>
      <dgm:spPr/>
      <dgm:t>
        <a:bodyPr/>
        <a:lstStyle/>
        <a:p>
          <a:endParaRPr lang="en-US"/>
        </a:p>
      </dgm:t>
    </dgm:pt>
    <dgm:pt modelId="{C5EC5192-0107-4672-BB01-76ED5BA1BFBD}">
      <dgm:prSet/>
      <dgm:spPr/>
      <dgm:t>
        <a:bodyPr/>
        <a:lstStyle/>
        <a:p>
          <a:pPr rtl="0"/>
          <a:r>
            <a:rPr lang="en-US" smtClean="0"/>
            <a:t>International and Regional Human Rights Law</a:t>
          </a:r>
          <a:endParaRPr lang="en-US"/>
        </a:p>
      </dgm:t>
    </dgm:pt>
    <dgm:pt modelId="{E1D4E9AD-8D29-4601-BEFD-E7F01713FB09}" type="parTrans" cxnId="{8003EF3A-355F-45A8-88C6-170264D73174}">
      <dgm:prSet/>
      <dgm:spPr/>
      <dgm:t>
        <a:bodyPr/>
        <a:lstStyle/>
        <a:p>
          <a:endParaRPr lang="en-US"/>
        </a:p>
      </dgm:t>
    </dgm:pt>
    <dgm:pt modelId="{58644411-7BC2-4C45-8C12-45F6DD58EB36}" type="sibTrans" cxnId="{8003EF3A-355F-45A8-88C6-170264D73174}">
      <dgm:prSet/>
      <dgm:spPr/>
      <dgm:t>
        <a:bodyPr/>
        <a:lstStyle/>
        <a:p>
          <a:endParaRPr lang="en-US"/>
        </a:p>
      </dgm:t>
    </dgm:pt>
    <dgm:pt modelId="{4BA60DD1-39AC-49E4-B1EA-98BBED5BDEC2}">
      <dgm:prSet/>
      <dgm:spPr/>
      <dgm:t>
        <a:bodyPr/>
        <a:lstStyle/>
        <a:p>
          <a:pPr rtl="0"/>
          <a:r>
            <a:rPr lang="en-US" smtClean="0"/>
            <a:t>Guiding Principles on Internal Displacement </a:t>
          </a:r>
          <a:endParaRPr lang="en-US"/>
        </a:p>
      </dgm:t>
    </dgm:pt>
    <dgm:pt modelId="{3643E9E3-CE50-4F7A-BDF0-A5E537B6DFC6}" type="parTrans" cxnId="{D3FB7F50-9F49-4A9A-A096-6D3613540428}">
      <dgm:prSet/>
      <dgm:spPr/>
      <dgm:t>
        <a:bodyPr/>
        <a:lstStyle/>
        <a:p>
          <a:endParaRPr lang="en-US"/>
        </a:p>
      </dgm:t>
    </dgm:pt>
    <dgm:pt modelId="{8200DFFB-1463-4A11-9E54-9BCC378A98D3}" type="sibTrans" cxnId="{D3FB7F50-9F49-4A9A-A096-6D3613540428}">
      <dgm:prSet/>
      <dgm:spPr/>
      <dgm:t>
        <a:bodyPr/>
        <a:lstStyle/>
        <a:p>
          <a:endParaRPr lang="en-US"/>
        </a:p>
      </dgm:t>
    </dgm:pt>
    <dgm:pt modelId="{42E0668B-E455-47C1-A68F-31259246770D}">
      <dgm:prSet/>
      <dgm:spPr/>
      <dgm:t>
        <a:bodyPr/>
        <a:lstStyle/>
        <a:p>
          <a:pPr rtl="0"/>
          <a:r>
            <a:rPr lang="en-US" smtClean="0"/>
            <a:t>National Legal Framework </a:t>
          </a:r>
          <a:endParaRPr lang="en-US"/>
        </a:p>
      </dgm:t>
    </dgm:pt>
    <dgm:pt modelId="{56A11A71-ADF7-4D21-8A5C-831BAAE25227}" type="parTrans" cxnId="{A982DBD6-9D71-4FE3-9BBC-85918BC95CA4}">
      <dgm:prSet/>
      <dgm:spPr/>
      <dgm:t>
        <a:bodyPr/>
        <a:lstStyle/>
        <a:p>
          <a:endParaRPr lang="en-US"/>
        </a:p>
      </dgm:t>
    </dgm:pt>
    <dgm:pt modelId="{50A62955-FE9D-47FE-A074-5F6F380E1542}" type="sibTrans" cxnId="{A982DBD6-9D71-4FE3-9BBC-85918BC95CA4}">
      <dgm:prSet/>
      <dgm:spPr/>
      <dgm:t>
        <a:bodyPr/>
        <a:lstStyle/>
        <a:p>
          <a:endParaRPr lang="en-US"/>
        </a:p>
      </dgm:t>
    </dgm:pt>
    <dgm:pt modelId="{D9859C03-49B8-4F95-BB5C-4BF42B265B24}" type="pres">
      <dgm:prSet presAssocID="{7163A13D-E0A6-4DA6-9704-8434EE580182}" presName="linear" presStyleCnt="0">
        <dgm:presLayoutVars>
          <dgm:animLvl val="lvl"/>
          <dgm:resizeHandles val="exact"/>
        </dgm:presLayoutVars>
      </dgm:prSet>
      <dgm:spPr/>
      <dgm:t>
        <a:bodyPr/>
        <a:lstStyle/>
        <a:p>
          <a:endParaRPr lang="en-US"/>
        </a:p>
      </dgm:t>
    </dgm:pt>
    <dgm:pt modelId="{963991F3-B9B6-4808-9B0C-070271F9FAC9}" type="pres">
      <dgm:prSet presAssocID="{617619F3-5FEA-4539-986D-B5AF5920BE98}" presName="parentText" presStyleLbl="node1" presStyleIdx="0" presStyleCnt="5">
        <dgm:presLayoutVars>
          <dgm:chMax val="0"/>
          <dgm:bulletEnabled val="1"/>
        </dgm:presLayoutVars>
      </dgm:prSet>
      <dgm:spPr/>
      <dgm:t>
        <a:bodyPr/>
        <a:lstStyle/>
        <a:p>
          <a:endParaRPr lang="en-US"/>
        </a:p>
      </dgm:t>
    </dgm:pt>
    <dgm:pt modelId="{75780C67-66F6-4139-B15F-C3EAC364ADFA}" type="pres">
      <dgm:prSet presAssocID="{D562515C-1DD9-4B4A-B2A5-B8977F2E46FF}" presName="spacer" presStyleCnt="0"/>
      <dgm:spPr/>
    </dgm:pt>
    <dgm:pt modelId="{D63E88BF-B65A-4AC9-B60B-A520E22E22C0}" type="pres">
      <dgm:prSet presAssocID="{229AE2F4-8513-40DB-925E-E78BD6B34BD5}" presName="parentText" presStyleLbl="node1" presStyleIdx="1" presStyleCnt="5">
        <dgm:presLayoutVars>
          <dgm:chMax val="0"/>
          <dgm:bulletEnabled val="1"/>
        </dgm:presLayoutVars>
      </dgm:prSet>
      <dgm:spPr/>
      <dgm:t>
        <a:bodyPr/>
        <a:lstStyle/>
        <a:p>
          <a:endParaRPr lang="en-US"/>
        </a:p>
      </dgm:t>
    </dgm:pt>
    <dgm:pt modelId="{0F82105E-C9AE-4FDE-AC13-8D861AD4B8E4}" type="pres">
      <dgm:prSet presAssocID="{E86BD926-E085-440D-A00F-4011A3A16CD5}" presName="spacer" presStyleCnt="0"/>
      <dgm:spPr/>
    </dgm:pt>
    <dgm:pt modelId="{55ADBAFB-1350-4D1A-A216-6607F5361A38}" type="pres">
      <dgm:prSet presAssocID="{C5EC5192-0107-4672-BB01-76ED5BA1BFBD}" presName="parentText" presStyleLbl="node1" presStyleIdx="2" presStyleCnt="5">
        <dgm:presLayoutVars>
          <dgm:chMax val="0"/>
          <dgm:bulletEnabled val="1"/>
        </dgm:presLayoutVars>
      </dgm:prSet>
      <dgm:spPr/>
      <dgm:t>
        <a:bodyPr/>
        <a:lstStyle/>
        <a:p>
          <a:endParaRPr lang="en-US"/>
        </a:p>
      </dgm:t>
    </dgm:pt>
    <dgm:pt modelId="{9AF603F6-F4B3-4E68-9A30-0EFA1CBA3FD8}" type="pres">
      <dgm:prSet presAssocID="{58644411-7BC2-4C45-8C12-45F6DD58EB36}" presName="spacer" presStyleCnt="0"/>
      <dgm:spPr/>
    </dgm:pt>
    <dgm:pt modelId="{2A4AFE89-8E1F-445C-8362-0D6CFE0F2945}" type="pres">
      <dgm:prSet presAssocID="{4BA60DD1-39AC-49E4-B1EA-98BBED5BDEC2}" presName="parentText" presStyleLbl="node1" presStyleIdx="3" presStyleCnt="5">
        <dgm:presLayoutVars>
          <dgm:chMax val="0"/>
          <dgm:bulletEnabled val="1"/>
        </dgm:presLayoutVars>
      </dgm:prSet>
      <dgm:spPr/>
      <dgm:t>
        <a:bodyPr/>
        <a:lstStyle/>
        <a:p>
          <a:endParaRPr lang="en-US"/>
        </a:p>
      </dgm:t>
    </dgm:pt>
    <dgm:pt modelId="{743BDC1D-6B66-47F4-A033-7D73579754BF}" type="pres">
      <dgm:prSet presAssocID="{8200DFFB-1463-4A11-9E54-9BCC378A98D3}" presName="spacer" presStyleCnt="0"/>
      <dgm:spPr/>
    </dgm:pt>
    <dgm:pt modelId="{F83FF00E-5EF2-4570-8C98-60D9CD3A29AE}" type="pres">
      <dgm:prSet presAssocID="{42E0668B-E455-47C1-A68F-31259246770D}" presName="parentText" presStyleLbl="node1" presStyleIdx="4" presStyleCnt="5">
        <dgm:presLayoutVars>
          <dgm:chMax val="0"/>
          <dgm:bulletEnabled val="1"/>
        </dgm:presLayoutVars>
      </dgm:prSet>
      <dgm:spPr/>
      <dgm:t>
        <a:bodyPr/>
        <a:lstStyle/>
        <a:p>
          <a:endParaRPr lang="en-US"/>
        </a:p>
      </dgm:t>
    </dgm:pt>
  </dgm:ptLst>
  <dgm:cxnLst>
    <dgm:cxn modelId="{C652FF4F-47CD-46C5-96B3-305DBF877A01}" type="presOf" srcId="{42E0668B-E455-47C1-A68F-31259246770D}" destId="{F83FF00E-5EF2-4570-8C98-60D9CD3A29AE}" srcOrd="0" destOrd="0" presId="urn:microsoft.com/office/officeart/2005/8/layout/vList2"/>
    <dgm:cxn modelId="{BB4D205F-6C1B-44DB-85A4-77FBF65397ED}" type="presOf" srcId="{7163A13D-E0A6-4DA6-9704-8434EE580182}" destId="{D9859C03-49B8-4F95-BB5C-4BF42B265B24}" srcOrd="0" destOrd="0" presId="urn:microsoft.com/office/officeart/2005/8/layout/vList2"/>
    <dgm:cxn modelId="{A982DBD6-9D71-4FE3-9BBC-85918BC95CA4}" srcId="{7163A13D-E0A6-4DA6-9704-8434EE580182}" destId="{42E0668B-E455-47C1-A68F-31259246770D}" srcOrd="4" destOrd="0" parTransId="{56A11A71-ADF7-4D21-8A5C-831BAAE25227}" sibTransId="{50A62955-FE9D-47FE-A074-5F6F380E1542}"/>
    <dgm:cxn modelId="{B5933AC2-67F8-41A0-B3D0-9C6083182450}" type="presOf" srcId="{C5EC5192-0107-4672-BB01-76ED5BA1BFBD}" destId="{55ADBAFB-1350-4D1A-A216-6607F5361A38}" srcOrd="0" destOrd="0" presId="urn:microsoft.com/office/officeart/2005/8/layout/vList2"/>
    <dgm:cxn modelId="{69252D6B-2B6E-4435-813A-EC037E969ED5}" type="presOf" srcId="{617619F3-5FEA-4539-986D-B5AF5920BE98}" destId="{963991F3-B9B6-4808-9B0C-070271F9FAC9}" srcOrd="0" destOrd="0" presId="urn:microsoft.com/office/officeart/2005/8/layout/vList2"/>
    <dgm:cxn modelId="{BD3C7396-862E-44C3-B243-CE2B4E7B016B}" srcId="{7163A13D-E0A6-4DA6-9704-8434EE580182}" destId="{229AE2F4-8513-40DB-925E-E78BD6B34BD5}" srcOrd="1" destOrd="0" parTransId="{0FC0738A-250D-4147-86FB-7660A07529B8}" sibTransId="{E86BD926-E085-440D-A00F-4011A3A16CD5}"/>
    <dgm:cxn modelId="{2986FC3C-5E71-458E-8384-1006B04FA8FB}" type="presOf" srcId="{4BA60DD1-39AC-49E4-B1EA-98BBED5BDEC2}" destId="{2A4AFE89-8E1F-445C-8362-0D6CFE0F2945}" srcOrd="0" destOrd="0" presId="urn:microsoft.com/office/officeart/2005/8/layout/vList2"/>
    <dgm:cxn modelId="{8003EF3A-355F-45A8-88C6-170264D73174}" srcId="{7163A13D-E0A6-4DA6-9704-8434EE580182}" destId="{C5EC5192-0107-4672-BB01-76ED5BA1BFBD}" srcOrd="2" destOrd="0" parTransId="{E1D4E9AD-8D29-4601-BEFD-E7F01713FB09}" sibTransId="{58644411-7BC2-4C45-8C12-45F6DD58EB36}"/>
    <dgm:cxn modelId="{E9314A4A-3476-4A30-848B-801B24C26457}" type="presOf" srcId="{229AE2F4-8513-40DB-925E-E78BD6B34BD5}" destId="{D63E88BF-B65A-4AC9-B60B-A520E22E22C0}" srcOrd="0" destOrd="0" presId="urn:microsoft.com/office/officeart/2005/8/layout/vList2"/>
    <dgm:cxn modelId="{D3FB7F50-9F49-4A9A-A096-6D3613540428}" srcId="{7163A13D-E0A6-4DA6-9704-8434EE580182}" destId="{4BA60DD1-39AC-49E4-B1EA-98BBED5BDEC2}" srcOrd="3" destOrd="0" parTransId="{3643E9E3-CE50-4F7A-BDF0-A5E537B6DFC6}" sibTransId="{8200DFFB-1463-4A11-9E54-9BCC378A98D3}"/>
    <dgm:cxn modelId="{9E9562BA-BB08-41FA-8F68-A313305C66BF}" srcId="{7163A13D-E0A6-4DA6-9704-8434EE580182}" destId="{617619F3-5FEA-4539-986D-B5AF5920BE98}" srcOrd="0" destOrd="0" parTransId="{1999FFCA-254E-4987-AF8E-4D1C8EC12399}" sibTransId="{D562515C-1DD9-4B4A-B2A5-B8977F2E46FF}"/>
    <dgm:cxn modelId="{41DFD8B8-222D-433B-A302-51336ED1242F}" type="presParOf" srcId="{D9859C03-49B8-4F95-BB5C-4BF42B265B24}" destId="{963991F3-B9B6-4808-9B0C-070271F9FAC9}" srcOrd="0" destOrd="0" presId="urn:microsoft.com/office/officeart/2005/8/layout/vList2"/>
    <dgm:cxn modelId="{C73EB3A4-AE87-4764-9813-19789A12F7F7}" type="presParOf" srcId="{D9859C03-49B8-4F95-BB5C-4BF42B265B24}" destId="{75780C67-66F6-4139-B15F-C3EAC364ADFA}" srcOrd="1" destOrd="0" presId="urn:microsoft.com/office/officeart/2005/8/layout/vList2"/>
    <dgm:cxn modelId="{AABAE5A3-725B-4AA5-AE8B-69ACEE7CBD8C}" type="presParOf" srcId="{D9859C03-49B8-4F95-BB5C-4BF42B265B24}" destId="{D63E88BF-B65A-4AC9-B60B-A520E22E22C0}" srcOrd="2" destOrd="0" presId="urn:microsoft.com/office/officeart/2005/8/layout/vList2"/>
    <dgm:cxn modelId="{9280354A-9527-4D7C-A623-D3ADF755538F}" type="presParOf" srcId="{D9859C03-49B8-4F95-BB5C-4BF42B265B24}" destId="{0F82105E-C9AE-4FDE-AC13-8D861AD4B8E4}" srcOrd="3" destOrd="0" presId="urn:microsoft.com/office/officeart/2005/8/layout/vList2"/>
    <dgm:cxn modelId="{29FA1747-6F48-440A-8325-D6AB4D2A5281}" type="presParOf" srcId="{D9859C03-49B8-4F95-BB5C-4BF42B265B24}" destId="{55ADBAFB-1350-4D1A-A216-6607F5361A38}" srcOrd="4" destOrd="0" presId="urn:microsoft.com/office/officeart/2005/8/layout/vList2"/>
    <dgm:cxn modelId="{C51E4DF2-B0F7-49BF-8627-96216B62B47B}" type="presParOf" srcId="{D9859C03-49B8-4F95-BB5C-4BF42B265B24}" destId="{9AF603F6-F4B3-4E68-9A30-0EFA1CBA3FD8}" srcOrd="5" destOrd="0" presId="urn:microsoft.com/office/officeart/2005/8/layout/vList2"/>
    <dgm:cxn modelId="{3DCE04B6-EC1D-4F65-9733-36DC2B132575}" type="presParOf" srcId="{D9859C03-49B8-4F95-BB5C-4BF42B265B24}" destId="{2A4AFE89-8E1F-445C-8362-0D6CFE0F2945}" srcOrd="6" destOrd="0" presId="urn:microsoft.com/office/officeart/2005/8/layout/vList2"/>
    <dgm:cxn modelId="{478F68D8-1217-46E8-ABA0-A1F0900D72AE}" type="presParOf" srcId="{D9859C03-49B8-4F95-BB5C-4BF42B265B24}" destId="{743BDC1D-6B66-47F4-A033-7D73579754BF}" srcOrd="7" destOrd="0" presId="urn:microsoft.com/office/officeart/2005/8/layout/vList2"/>
    <dgm:cxn modelId="{D129A209-E938-4518-B144-E8933F3DFCEE}" type="presParOf" srcId="{D9859C03-49B8-4F95-BB5C-4BF42B265B24}" destId="{F83FF00E-5EF2-4570-8C98-60D9CD3A29A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032C22-1854-4508-BC82-B5E82042047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11E3F32-5E92-487C-BFB6-CBA4D2F0CD35}">
      <dgm:prSet/>
      <dgm:spPr/>
      <dgm:t>
        <a:bodyPr/>
        <a:lstStyle/>
        <a:p>
          <a:pPr rtl="0"/>
          <a:r>
            <a:rPr lang="en-US" smtClean="0"/>
            <a:t>Equality</a:t>
          </a:r>
          <a:endParaRPr lang="en-US"/>
        </a:p>
      </dgm:t>
    </dgm:pt>
    <dgm:pt modelId="{0AAA1CF2-462D-42D3-9392-DF9E9B860774}" type="parTrans" cxnId="{9B6B6F11-0BA6-43BF-B3D1-DB5DF97FCC6C}">
      <dgm:prSet/>
      <dgm:spPr/>
      <dgm:t>
        <a:bodyPr/>
        <a:lstStyle/>
        <a:p>
          <a:endParaRPr lang="en-US"/>
        </a:p>
      </dgm:t>
    </dgm:pt>
    <dgm:pt modelId="{D1FA7AC8-9802-4082-8152-DE8B8B340478}" type="sibTrans" cxnId="{9B6B6F11-0BA6-43BF-B3D1-DB5DF97FCC6C}">
      <dgm:prSet/>
      <dgm:spPr/>
      <dgm:t>
        <a:bodyPr/>
        <a:lstStyle/>
        <a:p>
          <a:endParaRPr lang="en-US"/>
        </a:p>
      </dgm:t>
    </dgm:pt>
    <dgm:pt modelId="{EED8051A-86FB-4C80-9D84-85E3730AB62C}">
      <dgm:prSet/>
      <dgm:spPr/>
      <dgm:t>
        <a:bodyPr/>
        <a:lstStyle/>
        <a:p>
          <a:pPr rtl="0"/>
          <a:r>
            <a:rPr lang="en-US" smtClean="0"/>
            <a:t>Transparency</a:t>
          </a:r>
          <a:endParaRPr lang="en-US"/>
        </a:p>
      </dgm:t>
    </dgm:pt>
    <dgm:pt modelId="{0F74CC71-6F18-491E-9DE4-5A4ACED67BB0}" type="parTrans" cxnId="{239B70B0-C58C-437B-9A59-23A03B774806}">
      <dgm:prSet/>
      <dgm:spPr/>
      <dgm:t>
        <a:bodyPr/>
        <a:lstStyle/>
        <a:p>
          <a:endParaRPr lang="en-US"/>
        </a:p>
      </dgm:t>
    </dgm:pt>
    <dgm:pt modelId="{D6549A02-BDAD-4916-8A71-F272EEA238E4}" type="sibTrans" cxnId="{239B70B0-C58C-437B-9A59-23A03B774806}">
      <dgm:prSet/>
      <dgm:spPr/>
      <dgm:t>
        <a:bodyPr/>
        <a:lstStyle/>
        <a:p>
          <a:endParaRPr lang="en-US"/>
        </a:p>
      </dgm:t>
    </dgm:pt>
    <dgm:pt modelId="{DEDA0F70-3B8F-4F72-9F4F-E77BA8D0CCD5}">
      <dgm:prSet/>
      <dgm:spPr/>
      <dgm:t>
        <a:bodyPr/>
        <a:lstStyle/>
        <a:p>
          <a:pPr rtl="0"/>
          <a:r>
            <a:rPr lang="en-US" smtClean="0"/>
            <a:t>Results-Oriented Approach</a:t>
          </a:r>
          <a:endParaRPr lang="en-US"/>
        </a:p>
      </dgm:t>
    </dgm:pt>
    <dgm:pt modelId="{B56E557C-77F6-4F5C-BB6D-E0059351773F}" type="parTrans" cxnId="{9895410F-7D67-4CF3-B516-0DAD4EB64A14}">
      <dgm:prSet/>
      <dgm:spPr/>
      <dgm:t>
        <a:bodyPr/>
        <a:lstStyle/>
        <a:p>
          <a:endParaRPr lang="en-US"/>
        </a:p>
      </dgm:t>
    </dgm:pt>
    <dgm:pt modelId="{13D2D2A7-F6F9-40A0-BCB9-2DD782D2C524}" type="sibTrans" cxnId="{9895410F-7D67-4CF3-B516-0DAD4EB64A14}">
      <dgm:prSet/>
      <dgm:spPr/>
      <dgm:t>
        <a:bodyPr/>
        <a:lstStyle/>
        <a:p>
          <a:endParaRPr lang="en-US"/>
        </a:p>
      </dgm:t>
    </dgm:pt>
    <dgm:pt modelId="{FBDE2FFF-D80E-4503-9B85-7E706BC39D5F}">
      <dgm:prSet/>
      <dgm:spPr/>
      <dgm:t>
        <a:bodyPr/>
        <a:lstStyle/>
        <a:p>
          <a:pPr rtl="0"/>
          <a:r>
            <a:rPr lang="en-US" smtClean="0"/>
            <a:t>Responsibility</a:t>
          </a:r>
          <a:endParaRPr lang="en-US"/>
        </a:p>
      </dgm:t>
    </dgm:pt>
    <dgm:pt modelId="{07FC866F-C31B-4EB8-996A-3E2D86F2610F}" type="parTrans" cxnId="{66AF9F11-4BA8-474D-9165-D55ACADA084F}">
      <dgm:prSet/>
      <dgm:spPr/>
      <dgm:t>
        <a:bodyPr/>
        <a:lstStyle/>
        <a:p>
          <a:endParaRPr lang="en-US"/>
        </a:p>
      </dgm:t>
    </dgm:pt>
    <dgm:pt modelId="{ABC44D44-1959-4E72-BA89-7D02E7A7C70A}" type="sibTrans" cxnId="{66AF9F11-4BA8-474D-9165-D55ACADA084F}">
      <dgm:prSet/>
      <dgm:spPr/>
      <dgm:t>
        <a:bodyPr/>
        <a:lstStyle/>
        <a:p>
          <a:endParaRPr lang="en-US"/>
        </a:p>
      </dgm:t>
    </dgm:pt>
    <dgm:pt modelId="{7016BACB-59AF-47EB-9A93-344799349864}">
      <dgm:prSet/>
      <dgm:spPr/>
      <dgm:t>
        <a:bodyPr/>
        <a:lstStyle/>
        <a:p>
          <a:pPr rtl="0"/>
          <a:r>
            <a:rPr lang="en-US" smtClean="0"/>
            <a:t>Complementarity </a:t>
          </a:r>
          <a:endParaRPr lang="en-US"/>
        </a:p>
      </dgm:t>
    </dgm:pt>
    <dgm:pt modelId="{B4F74DA1-B43A-43D0-9666-06592E24D57C}" type="parTrans" cxnId="{41791D68-9C63-4034-B128-A3AE9CE10720}">
      <dgm:prSet/>
      <dgm:spPr/>
      <dgm:t>
        <a:bodyPr/>
        <a:lstStyle/>
        <a:p>
          <a:endParaRPr lang="en-US"/>
        </a:p>
      </dgm:t>
    </dgm:pt>
    <dgm:pt modelId="{B1617365-51D4-4AF2-A552-9FF1A57DD7EA}" type="sibTrans" cxnId="{41791D68-9C63-4034-B128-A3AE9CE10720}">
      <dgm:prSet/>
      <dgm:spPr/>
      <dgm:t>
        <a:bodyPr/>
        <a:lstStyle/>
        <a:p>
          <a:endParaRPr lang="en-US"/>
        </a:p>
      </dgm:t>
    </dgm:pt>
    <dgm:pt modelId="{BFA27C1D-A638-4B82-9E70-8F6F4B97A0BF}" type="pres">
      <dgm:prSet presAssocID="{64032C22-1854-4508-BC82-B5E820420474}" presName="linear" presStyleCnt="0">
        <dgm:presLayoutVars>
          <dgm:animLvl val="lvl"/>
          <dgm:resizeHandles val="exact"/>
        </dgm:presLayoutVars>
      </dgm:prSet>
      <dgm:spPr/>
      <dgm:t>
        <a:bodyPr/>
        <a:lstStyle/>
        <a:p>
          <a:endParaRPr lang="en-US"/>
        </a:p>
      </dgm:t>
    </dgm:pt>
    <dgm:pt modelId="{941442A3-85DF-4EBA-B422-EBDD26FEEF06}" type="pres">
      <dgm:prSet presAssocID="{211E3F32-5E92-487C-BFB6-CBA4D2F0CD35}" presName="parentText" presStyleLbl="node1" presStyleIdx="0" presStyleCnt="5">
        <dgm:presLayoutVars>
          <dgm:chMax val="0"/>
          <dgm:bulletEnabled val="1"/>
        </dgm:presLayoutVars>
      </dgm:prSet>
      <dgm:spPr/>
      <dgm:t>
        <a:bodyPr/>
        <a:lstStyle/>
        <a:p>
          <a:endParaRPr lang="en-US"/>
        </a:p>
      </dgm:t>
    </dgm:pt>
    <dgm:pt modelId="{B8F18EE2-56CA-4DDA-87A3-767B466E9481}" type="pres">
      <dgm:prSet presAssocID="{D1FA7AC8-9802-4082-8152-DE8B8B340478}" presName="spacer" presStyleCnt="0"/>
      <dgm:spPr/>
    </dgm:pt>
    <dgm:pt modelId="{169C0516-F4F6-4168-AAD7-DFD9A0A04426}" type="pres">
      <dgm:prSet presAssocID="{EED8051A-86FB-4C80-9D84-85E3730AB62C}" presName="parentText" presStyleLbl="node1" presStyleIdx="1" presStyleCnt="5">
        <dgm:presLayoutVars>
          <dgm:chMax val="0"/>
          <dgm:bulletEnabled val="1"/>
        </dgm:presLayoutVars>
      </dgm:prSet>
      <dgm:spPr/>
      <dgm:t>
        <a:bodyPr/>
        <a:lstStyle/>
        <a:p>
          <a:endParaRPr lang="en-US"/>
        </a:p>
      </dgm:t>
    </dgm:pt>
    <dgm:pt modelId="{B29DB0A2-F721-4457-B896-CC651EE30356}" type="pres">
      <dgm:prSet presAssocID="{D6549A02-BDAD-4916-8A71-F272EEA238E4}" presName="spacer" presStyleCnt="0"/>
      <dgm:spPr/>
    </dgm:pt>
    <dgm:pt modelId="{BE071D4C-9336-4928-948A-4FBAA830E3EE}" type="pres">
      <dgm:prSet presAssocID="{DEDA0F70-3B8F-4F72-9F4F-E77BA8D0CCD5}" presName="parentText" presStyleLbl="node1" presStyleIdx="2" presStyleCnt="5">
        <dgm:presLayoutVars>
          <dgm:chMax val="0"/>
          <dgm:bulletEnabled val="1"/>
        </dgm:presLayoutVars>
      </dgm:prSet>
      <dgm:spPr/>
      <dgm:t>
        <a:bodyPr/>
        <a:lstStyle/>
        <a:p>
          <a:endParaRPr lang="en-US"/>
        </a:p>
      </dgm:t>
    </dgm:pt>
    <dgm:pt modelId="{8E4FFBA3-86AC-49EA-859F-553842653D68}" type="pres">
      <dgm:prSet presAssocID="{13D2D2A7-F6F9-40A0-BCB9-2DD782D2C524}" presName="spacer" presStyleCnt="0"/>
      <dgm:spPr/>
    </dgm:pt>
    <dgm:pt modelId="{9E898CB9-F2C1-456B-A3C4-8F6B3E86950E}" type="pres">
      <dgm:prSet presAssocID="{FBDE2FFF-D80E-4503-9B85-7E706BC39D5F}" presName="parentText" presStyleLbl="node1" presStyleIdx="3" presStyleCnt="5">
        <dgm:presLayoutVars>
          <dgm:chMax val="0"/>
          <dgm:bulletEnabled val="1"/>
        </dgm:presLayoutVars>
      </dgm:prSet>
      <dgm:spPr/>
      <dgm:t>
        <a:bodyPr/>
        <a:lstStyle/>
        <a:p>
          <a:endParaRPr lang="en-US"/>
        </a:p>
      </dgm:t>
    </dgm:pt>
    <dgm:pt modelId="{33DF3B78-D201-49DC-90CF-B40CEBFE5E60}" type="pres">
      <dgm:prSet presAssocID="{ABC44D44-1959-4E72-BA89-7D02E7A7C70A}" presName="spacer" presStyleCnt="0"/>
      <dgm:spPr/>
    </dgm:pt>
    <dgm:pt modelId="{B9C4676D-AAE6-4E95-B548-D338172EDA67}" type="pres">
      <dgm:prSet presAssocID="{7016BACB-59AF-47EB-9A93-344799349864}" presName="parentText" presStyleLbl="node1" presStyleIdx="4" presStyleCnt="5">
        <dgm:presLayoutVars>
          <dgm:chMax val="0"/>
          <dgm:bulletEnabled val="1"/>
        </dgm:presLayoutVars>
      </dgm:prSet>
      <dgm:spPr/>
      <dgm:t>
        <a:bodyPr/>
        <a:lstStyle/>
        <a:p>
          <a:endParaRPr lang="en-US"/>
        </a:p>
      </dgm:t>
    </dgm:pt>
  </dgm:ptLst>
  <dgm:cxnLst>
    <dgm:cxn modelId="{7BD5CBA0-67A0-46E0-B993-092161AF5102}" type="presOf" srcId="{64032C22-1854-4508-BC82-B5E820420474}" destId="{BFA27C1D-A638-4B82-9E70-8F6F4B97A0BF}" srcOrd="0" destOrd="0" presId="urn:microsoft.com/office/officeart/2005/8/layout/vList2"/>
    <dgm:cxn modelId="{41791D68-9C63-4034-B128-A3AE9CE10720}" srcId="{64032C22-1854-4508-BC82-B5E820420474}" destId="{7016BACB-59AF-47EB-9A93-344799349864}" srcOrd="4" destOrd="0" parTransId="{B4F74DA1-B43A-43D0-9666-06592E24D57C}" sibTransId="{B1617365-51D4-4AF2-A552-9FF1A57DD7EA}"/>
    <dgm:cxn modelId="{66AF9F11-4BA8-474D-9165-D55ACADA084F}" srcId="{64032C22-1854-4508-BC82-B5E820420474}" destId="{FBDE2FFF-D80E-4503-9B85-7E706BC39D5F}" srcOrd="3" destOrd="0" parTransId="{07FC866F-C31B-4EB8-996A-3E2D86F2610F}" sibTransId="{ABC44D44-1959-4E72-BA89-7D02E7A7C70A}"/>
    <dgm:cxn modelId="{9B6B6F11-0BA6-43BF-B3D1-DB5DF97FCC6C}" srcId="{64032C22-1854-4508-BC82-B5E820420474}" destId="{211E3F32-5E92-487C-BFB6-CBA4D2F0CD35}" srcOrd="0" destOrd="0" parTransId="{0AAA1CF2-462D-42D3-9392-DF9E9B860774}" sibTransId="{D1FA7AC8-9802-4082-8152-DE8B8B340478}"/>
    <dgm:cxn modelId="{15B817E3-B6E7-43D2-8288-68CC1710676D}" type="presOf" srcId="{FBDE2FFF-D80E-4503-9B85-7E706BC39D5F}" destId="{9E898CB9-F2C1-456B-A3C4-8F6B3E86950E}" srcOrd="0" destOrd="0" presId="urn:microsoft.com/office/officeart/2005/8/layout/vList2"/>
    <dgm:cxn modelId="{9AFFEF18-A69A-4AC8-B1BE-7BC86D56C803}" type="presOf" srcId="{7016BACB-59AF-47EB-9A93-344799349864}" destId="{B9C4676D-AAE6-4E95-B548-D338172EDA67}" srcOrd="0" destOrd="0" presId="urn:microsoft.com/office/officeart/2005/8/layout/vList2"/>
    <dgm:cxn modelId="{A611A87D-226C-4475-9B54-DAEE20C0F6D8}" type="presOf" srcId="{211E3F32-5E92-487C-BFB6-CBA4D2F0CD35}" destId="{941442A3-85DF-4EBA-B422-EBDD26FEEF06}" srcOrd="0" destOrd="0" presId="urn:microsoft.com/office/officeart/2005/8/layout/vList2"/>
    <dgm:cxn modelId="{239B70B0-C58C-437B-9A59-23A03B774806}" srcId="{64032C22-1854-4508-BC82-B5E820420474}" destId="{EED8051A-86FB-4C80-9D84-85E3730AB62C}" srcOrd="1" destOrd="0" parTransId="{0F74CC71-6F18-491E-9DE4-5A4ACED67BB0}" sibTransId="{D6549A02-BDAD-4916-8A71-F272EEA238E4}"/>
    <dgm:cxn modelId="{B763E0DA-DD88-4831-901F-81EBFFAB7375}" type="presOf" srcId="{EED8051A-86FB-4C80-9D84-85E3730AB62C}" destId="{169C0516-F4F6-4168-AAD7-DFD9A0A04426}" srcOrd="0" destOrd="0" presId="urn:microsoft.com/office/officeart/2005/8/layout/vList2"/>
    <dgm:cxn modelId="{9895410F-7D67-4CF3-B516-0DAD4EB64A14}" srcId="{64032C22-1854-4508-BC82-B5E820420474}" destId="{DEDA0F70-3B8F-4F72-9F4F-E77BA8D0CCD5}" srcOrd="2" destOrd="0" parTransId="{B56E557C-77F6-4F5C-BB6D-E0059351773F}" sibTransId="{13D2D2A7-F6F9-40A0-BCB9-2DD782D2C524}"/>
    <dgm:cxn modelId="{41B8B133-A2A6-4D08-B090-A1B7E3CA45A4}" type="presOf" srcId="{DEDA0F70-3B8F-4F72-9F4F-E77BA8D0CCD5}" destId="{BE071D4C-9336-4928-948A-4FBAA830E3EE}" srcOrd="0" destOrd="0" presId="urn:microsoft.com/office/officeart/2005/8/layout/vList2"/>
    <dgm:cxn modelId="{B9EC1895-71F3-4121-BE93-2AB895A2C141}" type="presParOf" srcId="{BFA27C1D-A638-4B82-9E70-8F6F4B97A0BF}" destId="{941442A3-85DF-4EBA-B422-EBDD26FEEF06}" srcOrd="0" destOrd="0" presId="urn:microsoft.com/office/officeart/2005/8/layout/vList2"/>
    <dgm:cxn modelId="{AD8D8DD9-2024-489E-8753-0A9A100AE07B}" type="presParOf" srcId="{BFA27C1D-A638-4B82-9E70-8F6F4B97A0BF}" destId="{B8F18EE2-56CA-4DDA-87A3-767B466E9481}" srcOrd="1" destOrd="0" presId="urn:microsoft.com/office/officeart/2005/8/layout/vList2"/>
    <dgm:cxn modelId="{A4B3E3F8-B966-411B-9AAB-6AF13ECC9F83}" type="presParOf" srcId="{BFA27C1D-A638-4B82-9E70-8F6F4B97A0BF}" destId="{169C0516-F4F6-4168-AAD7-DFD9A0A04426}" srcOrd="2" destOrd="0" presId="urn:microsoft.com/office/officeart/2005/8/layout/vList2"/>
    <dgm:cxn modelId="{ED5E2C4D-7175-4236-A447-EDBD29B605BE}" type="presParOf" srcId="{BFA27C1D-A638-4B82-9E70-8F6F4B97A0BF}" destId="{B29DB0A2-F721-4457-B896-CC651EE30356}" srcOrd="3" destOrd="0" presId="urn:microsoft.com/office/officeart/2005/8/layout/vList2"/>
    <dgm:cxn modelId="{F7B0EB90-BB00-4649-914F-2A153958B398}" type="presParOf" srcId="{BFA27C1D-A638-4B82-9E70-8F6F4B97A0BF}" destId="{BE071D4C-9336-4928-948A-4FBAA830E3EE}" srcOrd="4" destOrd="0" presId="urn:microsoft.com/office/officeart/2005/8/layout/vList2"/>
    <dgm:cxn modelId="{F5580055-3E3D-4E1C-A22A-46210B8E1B90}" type="presParOf" srcId="{BFA27C1D-A638-4B82-9E70-8F6F4B97A0BF}" destId="{8E4FFBA3-86AC-49EA-859F-553842653D68}" srcOrd="5" destOrd="0" presId="urn:microsoft.com/office/officeart/2005/8/layout/vList2"/>
    <dgm:cxn modelId="{0A97D505-7801-49C7-B315-B0BC464F85FA}" type="presParOf" srcId="{BFA27C1D-A638-4B82-9E70-8F6F4B97A0BF}" destId="{9E898CB9-F2C1-456B-A3C4-8F6B3E86950E}" srcOrd="6" destOrd="0" presId="urn:microsoft.com/office/officeart/2005/8/layout/vList2"/>
    <dgm:cxn modelId="{4D6953E2-BA2F-40E0-AC49-164A9ED45E5C}" type="presParOf" srcId="{BFA27C1D-A638-4B82-9E70-8F6F4B97A0BF}" destId="{33DF3B78-D201-49DC-90CF-B40CEBFE5E60}" srcOrd="7" destOrd="0" presId="urn:microsoft.com/office/officeart/2005/8/layout/vList2"/>
    <dgm:cxn modelId="{0FA78C91-B2B8-4898-A84C-2166CB68AB54}" type="presParOf" srcId="{BFA27C1D-A638-4B82-9E70-8F6F4B97A0BF}" destId="{B9C4676D-AAE6-4E95-B548-D338172EDA6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5C3D9-E214-4999-860B-43933A7461C4}">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Governance and Decision Making</a:t>
          </a:r>
          <a:endParaRPr lang="en-US" sz="3900" kern="1200" dirty="0"/>
        </a:p>
      </dsp:txBody>
      <dsp:txXfrm>
        <a:off x="0" y="39687"/>
        <a:ext cx="3286125" cy="1971675"/>
      </dsp:txXfrm>
    </dsp:sp>
    <dsp:sp modelId="{BA7FEB70-C435-4A1A-B7B7-0963FBFDB349}">
      <dsp:nvSpPr>
        <dsp:cNvPr id="0" name=""/>
        <dsp:cNvSpPr/>
      </dsp:nvSpPr>
      <dsp:spPr>
        <a:xfrm>
          <a:off x="3614737" y="39687"/>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Influence and Participation</a:t>
          </a:r>
          <a:endParaRPr lang="en-US" sz="3900" kern="1200" dirty="0"/>
        </a:p>
      </dsp:txBody>
      <dsp:txXfrm>
        <a:off x="3614737" y="39687"/>
        <a:ext cx="3286125" cy="1971675"/>
      </dsp:txXfrm>
    </dsp:sp>
    <dsp:sp modelId="{1FB84849-BB3A-4DF6-B75C-F52E681C40C2}">
      <dsp:nvSpPr>
        <dsp:cNvPr id="0" name=""/>
        <dsp:cNvSpPr/>
      </dsp:nvSpPr>
      <dsp:spPr>
        <a:xfrm>
          <a:off x="7229475" y="39687"/>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Partnership</a:t>
          </a:r>
          <a:endParaRPr lang="en-US" sz="3900" kern="1200" dirty="0"/>
        </a:p>
      </dsp:txBody>
      <dsp:txXfrm>
        <a:off x="7229475" y="39687"/>
        <a:ext cx="3286125" cy="1971675"/>
      </dsp:txXfrm>
    </dsp:sp>
    <dsp:sp modelId="{E89FDC29-BFC6-4578-8CD7-3AAFD7867903}">
      <dsp:nvSpPr>
        <dsp:cNvPr id="0" name=""/>
        <dsp:cNvSpPr/>
      </dsp:nvSpPr>
      <dsp:spPr>
        <a:xfrm>
          <a:off x="1807368" y="2339975"/>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Funding</a:t>
          </a:r>
          <a:endParaRPr lang="en-US" sz="3900" kern="1200" dirty="0"/>
        </a:p>
      </dsp:txBody>
      <dsp:txXfrm>
        <a:off x="1807368" y="2339975"/>
        <a:ext cx="3286125" cy="1971675"/>
      </dsp:txXfrm>
    </dsp:sp>
    <dsp:sp modelId="{547C9F01-D02E-4EFE-86E7-7CCD80C7AB34}">
      <dsp:nvSpPr>
        <dsp:cNvPr id="0" name=""/>
        <dsp:cNvSpPr/>
      </dsp:nvSpPr>
      <dsp:spPr>
        <a:xfrm>
          <a:off x="5422106" y="2339975"/>
          <a:ext cx="3286125" cy="1971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Capacities</a:t>
          </a:r>
          <a:endParaRPr lang="en-US" sz="3900" kern="1200" dirty="0"/>
        </a:p>
      </dsp:txBody>
      <dsp:txXfrm>
        <a:off x="5422106"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27843-88B0-4F6A-B6B1-62B6C57EDFD4}">
      <dsp:nvSpPr>
        <dsp:cNvPr id="0" name=""/>
        <dsp:cNvSpPr/>
      </dsp:nvSpPr>
      <dsp:spPr>
        <a:xfrm>
          <a:off x="0" y="31779"/>
          <a:ext cx="10515600"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n-US" sz="4100" kern="1200" smtClean="0"/>
            <a:t>Humanity </a:t>
          </a:r>
          <a:endParaRPr lang="en-US" sz="4100" kern="1200"/>
        </a:p>
      </dsp:txBody>
      <dsp:txXfrm>
        <a:off x="48005" y="79784"/>
        <a:ext cx="10419590" cy="887374"/>
      </dsp:txXfrm>
    </dsp:sp>
    <dsp:sp modelId="{141DA506-135F-466F-85DD-7FBF02B6E4A0}">
      <dsp:nvSpPr>
        <dsp:cNvPr id="0" name=""/>
        <dsp:cNvSpPr/>
      </dsp:nvSpPr>
      <dsp:spPr>
        <a:xfrm>
          <a:off x="0" y="1133244"/>
          <a:ext cx="10515600"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n-US" sz="4100" kern="1200" smtClean="0"/>
            <a:t>Neutrality</a:t>
          </a:r>
          <a:endParaRPr lang="en-US" sz="4100" kern="1200"/>
        </a:p>
      </dsp:txBody>
      <dsp:txXfrm>
        <a:off x="48005" y="1181249"/>
        <a:ext cx="10419590" cy="887374"/>
      </dsp:txXfrm>
    </dsp:sp>
    <dsp:sp modelId="{4B4C7F17-5491-4E6E-890E-2BF41B512FD0}">
      <dsp:nvSpPr>
        <dsp:cNvPr id="0" name=""/>
        <dsp:cNvSpPr/>
      </dsp:nvSpPr>
      <dsp:spPr>
        <a:xfrm>
          <a:off x="0" y="2234709"/>
          <a:ext cx="10515600"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n-US" sz="4100" kern="1200" smtClean="0"/>
            <a:t>Impartiality</a:t>
          </a:r>
          <a:endParaRPr lang="en-US" sz="4100" kern="1200"/>
        </a:p>
      </dsp:txBody>
      <dsp:txXfrm>
        <a:off x="48005" y="2282714"/>
        <a:ext cx="10419590" cy="887374"/>
      </dsp:txXfrm>
    </dsp:sp>
    <dsp:sp modelId="{475D9039-8637-4E62-A3C9-FD4E113BE5AF}">
      <dsp:nvSpPr>
        <dsp:cNvPr id="0" name=""/>
        <dsp:cNvSpPr/>
      </dsp:nvSpPr>
      <dsp:spPr>
        <a:xfrm>
          <a:off x="0" y="3336174"/>
          <a:ext cx="10515600"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n-US" sz="4100" kern="1200" smtClean="0"/>
            <a:t>Independence </a:t>
          </a:r>
          <a:endParaRPr lang="en-US" sz="4100" kern="1200"/>
        </a:p>
      </dsp:txBody>
      <dsp:txXfrm>
        <a:off x="48005" y="3384179"/>
        <a:ext cx="10419590" cy="8873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7F30E-6343-4CC2-B2CB-C9C75602E5E4}">
      <dsp:nvSpPr>
        <dsp:cNvPr id="0" name=""/>
        <dsp:cNvSpPr/>
      </dsp:nvSpPr>
      <dsp:spPr>
        <a:xfrm>
          <a:off x="0" y="196794"/>
          <a:ext cx="1051560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smtClean="0"/>
            <a:t>Support Service Delivery</a:t>
          </a:r>
          <a:endParaRPr lang="en-US" sz="2500" kern="1200"/>
        </a:p>
      </dsp:txBody>
      <dsp:txXfrm>
        <a:off x="29271" y="226065"/>
        <a:ext cx="10457058" cy="541083"/>
      </dsp:txXfrm>
    </dsp:sp>
    <dsp:sp modelId="{63AC96ED-08A1-429A-83CA-4BEE6988A897}">
      <dsp:nvSpPr>
        <dsp:cNvPr id="0" name=""/>
        <dsp:cNvSpPr/>
      </dsp:nvSpPr>
      <dsp:spPr>
        <a:xfrm>
          <a:off x="0" y="868419"/>
          <a:ext cx="1051560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smtClean="0"/>
            <a:t>Inform HC/HCT Strategic Decisions</a:t>
          </a:r>
          <a:endParaRPr lang="en-US" sz="2500" kern="1200"/>
        </a:p>
      </dsp:txBody>
      <dsp:txXfrm>
        <a:off x="29271" y="897690"/>
        <a:ext cx="10457058" cy="541083"/>
      </dsp:txXfrm>
    </dsp:sp>
    <dsp:sp modelId="{5CEEB0DC-B448-4487-94B6-DEF982EEAAAF}">
      <dsp:nvSpPr>
        <dsp:cNvPr id="0" name=""/>
        <dsp:cNvSpPr/>
      </dsp:nvSpPr>
      <dsp:spPr>
        <a:xfrm>
          <a:off x="0" y="1540044"/>
          <a:ext cx="1051560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smtClean="0"/>
            <a:t>Planning and Strategy Development</a:t>
          </a:r>
          <a:endParaRPr lang="en-US" sz="2500" kern="1200"/>
        </a:p>
      </dsp:txBody>
      <dsp:txXfrm>
        <a:off x="29271" y="1569315"/>
        <a:ext cx="10457058" cy="541083"/>
      </dsp:txXfrm>
    </dsp:sp>
    <dsp:sp modelId="{F700E12B-B6F1-4F44-B092-D59C17F71547}">
      <dsp:nvSpPr>
        <dsp:cNvPr id="0" name=""/>
        <dsp:cNvSpPr/>
      </dsp:nvSpPr>
      <dsp:spPr>
        <a:xfrm>
          <a:off x="0" y="2211669"/>
          <a:ext cx="1051560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smtClean="0"/>
            <a:t>Advocacy </a:t>
          </a:r>
          <a:endParaRPr lang="en-US" sz="2500" kern="1200"/>
        </a:p>
      </dsp:txBody>
      <dsp:txXfrm>
        <a:off x="29271" y="2240940"/>
        <a:ext cx="10457058" cy="541083"/>
      </dsp:txXfrm>
    </dsp:sp>
    <dsp:sp modelId="{41CC6DF8-06C8-4A13-B817-F93AABA235F9}">
      <dsp:nvSpPr>
        <dsp:cNvPr id="0" name=""/>
        <dsp:cNvSpPr/>
      </dsp:nvSpPr>
      <dsp:spPr>
        <a:xfrm>
          <a:off x="0" y="2883294"/>
          <a:ext cx="1051560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smtClean="0"/>
            <a:t>Monitoring and Reporting Coordination at the National and Sub-National Level</a:t>
          </a:r>
          <a:endParaRPr lang="en-US" sz="2500" kern="1200"/>
        </a:p>
      </dsp:txBody>
      <dsp:txXfrm>
        <a:off x="29271" y="2912565"/>
        <a:ext cx="10457058" cy="541083"/>
      </dsp:txXfrm>
    </dsp:sp>
    <dsp:sp modelId="{9B570752-5A0B-4B20-9E1B-B5C8712EE364}">
      <dsp:nvSpPr>
        <dsp:cNvPr id="0" name=""/>
        <dsp:cNvSpPr/>
      </dsp:nvSpPr>
      <dsp:spPr>
        <a:xfrm>
          <a:off x="0" y="3554919"/>
          <a:ext cx="1051560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smtClean="0"/>
            <a:t>Contingency Planning, Preparedness and Capacity Building </a:t>
          </a:r>
          <a:endParaRPr lang="en-US" sz="2500" kern="1200"/>
        </a:p>
      </dsp:txBody>
      <dsp:txXfrm>
        <a:off x="29271" y="3584190"/>
        <a:ext cx="10457058" cy="5410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8E5D7-E808-4B02-BC08-D898FCDD40FD}">
      <dsp:nvSpPr>
        <dsp:cNvPr id="0" name=""/>
        <dsp:cNvSpPr/>
      </dsp:nvSpPr>
      <dsp:spPr>
        <a:xfrm>
          <a:off x="582645"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International standards &amp; principles</a:t>
          </a:r>
          <a:endParaRPr lang="en-US" sz="2000" kern="1200" dirty="0"/>
        </a:p>
      </dsp:txBody>
      <dsp:txXfrm>
        <a:off x="582645" y="1178"/>
        <a:ext cx="2174490" cy="1304694"/>
      </dsp:txXfrm>
    </dsp:sp>
    <dsp:sp modelId="{CBD4DA0F-5CFA-4546-BDFA-FBEF1096BB1B}">
      <dsp:nvSpPr>
        <dsp:cNvPr id="0" name=""/>
        <dsp:cNvSpPr/>
      </dsp:nvSpPr>
      <dsp:spPr>
        <a:xfrm>
          <a:off x="2974584"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Accountability to affected people</a:t>
          </a:r>
          <a:endParaRPr lang="en-US" sz="2000" kern="1200" dirty="0"/>
        </a:p>
      </dsp:txBody>
      <dsp:txXfrm>
        <a:off x="2974584" y="1178"/>
        <a:ext cx="2174490" cy="1304694"/>
      </dsp:txXfrm>
    </dsp:sp>
    <dsp:sp modelId="{56C9470F-CB0B-4309-BC9B-1A7FDBC2D239}">
      <dsp:nvSpPr>
        <dsp:cNvPr id="0" name=""/>
        <dsp:cNvSpPr/>
      </dsp:nvSpPr>
      <dsp:spPr>
        <a:xfrm>
          <a:off x="5366524"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Understanding of the cluster system</a:t>
          </a:r>
          <a:endParaRPr lang="en-US" sz="2000" kern="1200" dirty="0"/>
        </a:p>
      </dsp:txBody>
      <dsp:txXfrm>
        <a:off x="5366524" y="1178"/>
        <a:ext cx="2174490" cy="1304694"/>
      </dsp:txXfrm>
    </dsp:sp>
    <dsp:sp modelId="{777DDF48-3874-4BCD-8626-292738039ECB}">
      <dsp:nvSpPr>
        <dsp:cNvPr id="0" name=""/>
        <dsp:cNvSpPr/>
      </dsp:nvSpPr>
      <dsp:spPr>
        <a:xfrm>
          <a:off x="7758464"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Active participation </a:t>
          </a:r>
          <a:endParaRPr lang="en-US" sz="2000" kern="1200" dirty="0"/>
        </a:p>
      </dsp:txBody>
      <dsp:txXfrm>
        <a:off x="7758464" y="1178"/>
        <a:ext cx="2174490" cy="1304694"/>
      </dsp:txXfrm>
    </dsp:sp>
    <dsp:sp modelId="{5AA7A6FA-A84A-4D19-B213-FCCD669A5F80}">
      <dsp:nvSpPr>
        <dsp:cNvPr id="0" name=""/>
        <dsp:cNvSpPr/>
      </dsp:nvSpPr>
      <dsp:spPr>
        <a:xfrm>
          <a:off x="582645"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Contribution to Cluster’s response plan and activities </a:t>
          </a:r>
          <a:endParaRPr lang="en-US" sz="2000" kern="1200" dirty="0"/>
        </a:p>
      </dsp:txBody>
      <dsp:txXfrm>
        <a:off x="582645" y="1523321"/>
        <a:ext cx="2174490" cy="1304694"/>
      </dsp:txXfrm>
    </dsp:sp>
    <dsp:sp modelId="{B11502B7-C3FB-4CBC-9ECF-CE4BFED2F165}">
      <dsp:nvSpPr>
        <dsp:cNvPr id="0" name=""/>
        <dsp:cNvSpPr/>
      </dsp:nvSpPr>
      <dsp:spPr>
        <a:xfrm>
          <a:off x="2974584"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Protection and other cross-cutting issues mainstreaming </a:t>
          </a:r>
          <a:endParaRPr lang="en-US" sz="2000" kern="1200" dirty="0"/>
        </a:p>
      </dsp:txBody>
      <dsp:txXfrm>
        <a:off x="2974584" y="1523321"/>
        <a:ext cx="2174490" cy="1304694"/>
      </dsp:txXfrm>
    </dsp:sp>
    <dsp:sp modelId="{5596B0DB-6645-4932-92D8-EF7A8CFE3D98}">
      <dsp:nvSpPr>
        <dsp:cNvPr id="0" name=""/>
        <dsp:cNvSpPr/>
      </dsp:nvSpPr>
      <dsp:spPr>
        <a:xfrm>
          <a:off x="5366524"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Organizational commitment </a:t>
          </a:r>
          <a:endParaRPr lang="en-US" sz="2000" kern="1200" dirty="0"/>
        </a:p>
      </dsp:txBody>
      <dsp:txXfrm>
        <a:off x="5366524" y="1523321"/>
        <a:ext cx="2174490" cy="1304694"/>
      </dsp:txXfrm>
    </dsp:sp>
    <dsp:sp modelId="{2E471C0B-BF11-4FC7-895D-CAA9DC3EE77C}">
      <dsp:nvSpPr>
        <dsp:cNvPr id="0" name=""/>
        <dsp:cNvSpPr/>
      </dsp:nvSpPr>
      <dsp:spPr>
        <a:xfrm>
          <a:off x="7758464"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Cooperation with other Clusters partners</a:t>
          </a:r>
          <a:endParaRPr lang="en-US" sz="2000" kern="1200"/>
        </a:p>
      </dsp:txBody>
      <dsp:txXfrm>
        <a:off x="7758464" y="1523321"/>
        <a:ext cx="2174490" cy="1304694"/>
      </dsp:txXfrm>
    </dsp:sp>
    <dsp:sp modelId="{80567278-0A4F-4BE4-8B8C-68D0A6D2E31B}">
      <dsp:nvSpPr>
        <dsp:cNvPr id="0" name=""/>
        <dsp:cNvSpPr/>
      </dsp:nvSpPr>
      <dsp:spPr>
        <a:xfrm>
          <a:off x="1778615" y="3045465"/>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Leadership responsibilities </a:t>
          </a:r>
          <a:endParaRPr lang="en-US" sz="2000" kern="1200"/>
        </a:p>
      </dsp:txBody>
      <dsp:txXfrm>
        <a:off x="1778615" y="3045465"/>
        <a:ext cx="2174490" cy="1304694"/>
      </dsp:txXfrm>
    </dsp:sp>
    <dsp:sp modelId="{0F95B903-A729-400E-87E7-7659DCA6F65D}">
      <dsp:nvSpPr>
        <dsp:cNvPr id="0" name=""/>
        <dsp:cNvSpPr/>
      </dsp:nvSpPr>
      <dsp:spPr>
        <a:xfrm>
          <a:off x="4170554" y="3045465"/>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Advocacy</a:t>
          </a:r>
          <a:endParaRPr lang="en-US" sz="2000" kern="1200" dirty="0"/>
        </a:p>
      </dsp:txBody>
      <dsp:txXfrm>
        <a:off x="4170554" y="3045465"/>
        <a:ext cx="2174490" cy="1304694"/>
      </dsp:txXfrm>
    </dsp:sp>
    <dsp:sp modelId="{A3023A1B-201F-4227-8FEC-D0B98764DD73}">
      <dsp:nvSpPr>
        <dsp:cNvPr id="0" name=""/>
        <dsp:cNvSpPr/>
      </dsp:nvSpPr>
      <dsp:spPr>
        <a:xfrm>
          <a:off x="6562494" y="3045465"/>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Inclusion of local partners </a:t>
          </a:r>
          <a:endParaRPr lang="en-US" sz="2000" kern="1200" dirty="0"/>
        </a:p>
      </dsp:txBody>
      <dsp:txXfrm>
        <a:off x="6562494" y="3045465"/>
        <a:ext cx="2174490" cy="13046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991F3-B9B6-4808-9B0C-070271F9FAC9}">
      <dsp:nvSpPr>
        <dsp:cNvPr id="0" name=""/>
        <dsp:cNvSpPr/>
      </dsp:nvSpPr>
      <dsp:spPr>
        <a:xfrm>
          <a:off x="0" y="682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smtClean="0"/>
            <a:t>International Humanitarian Law</a:t>
          </a:r>
          <a:endParaRPr lang="en-US" sz="3300" kern="1200"/>
        </a:p>
      </dsp:txBody>
      <dsp:txXfrm>
        <a:off x="38638" y="45464"/>
        <a:ext cx="10438324" cy="714229"/>
      </dsp:txXfrm>
    </dsp:sp>
    <dsp:sp modelId="{D63E88BF-B65A-4AC9-B60B-A520E22E22C0}">
      <dsp:nvSpPr>
        <dsp:cNvPr id="0" name=""/>
        <dsp:cNvSpPr/>
      </dsp:nvSpPr>
      <dsp:spPr>
        <a:xfrm>
          <a:off x="0" y="893371"/>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smtClean="0"/>
            <a:t>International Refugee Law </a:t>
          </a:r>
          <a:endParaRPr lang="en-US" sz="3300" kern="1200"/>
        </a:p>
      </dsp:txBody>
      <dsp:txXfrm>
        <a:off x="38638" y="932009"/>
        <a:ext cx="10438324" cy="714229"/>
      </dsp:txXfrm>
    </dsp:sp>
    <dsp:sp modelId="{55ADBAFB-1350-4D1A-A216-6607F5361A38}">
      <dsp:nvSpPr>
        <dsp:cNvPr id="0" name=""/>
        <dsp:cNvSpPr/>
      </dsp:nvSpPr>
      <dsp:spPr>
        <a:xfrm>
          <a:off x="0" y="177991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smtClean="0"/>
            <a:t>International and Regional Human Rights Law</a:t>
          </a:r>
          <a:endParaRPr lang="en-US" sz="3300" kern="1200"/>
        </a:p>
      </dsp:txBody>
      <dsp:txXfrm>
        <a:off x="38638" y="1818554"/>
        <a:ext cx="10438324" cy="714229"/>
      </dsp:txXfrm>
    </dsp:sp>
    <dsp:sp modelId="{2A4AFE89-8E1F-445C-8362-0D6CFE0F2945}">
      <dsp:nvSpPr>
        <dsp:cNvPr id="0" name=""/>
        <dsp:cNvSpPr/>
      </dsp:nvSpPr>
      <dsp:spPr>
        <a:xfrm>
          <a:off x="0" y="2666461"/>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smtClean="0"/>
            <a:t>Guiding Principles on Internal Displacement </a:t>
          </a:r>
          <a:endParaRPr lang="en-US" sz="3300" kern="1200"/>
        </a:p>
      </dsp:txBody>
      <dsp:txXfrm>
        <a:off x="38638" y="2705099"/>
        <a:ext cx="10438324" cy="714229"/>
      </dsp:txXfrm>
    </dsp:sp>
    <dsp:sp modelId="{F83FF00E-5EF2-4570-8C98-60D9CD3A29AE}">
      <dsp:nvSpPr>
        <dsp:cNvPr id="0" name=""/>
        <dsp:cNvSpPr/>
      </dsp:nvSpPr>
      <dsp:spPr>
        <a:xfrm>
          <a:off x="0" y="355300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smtClean="0"/>
            <a:t>National Legal Framework </a:t>
          </a:r>
          <a:endParaRPr lang="en-US" sz="3300" kern="1200"/>
        </a:p>
      </dsp:txBody>
      <dsp:txXfrm>
        <a:off x="38638" y="3591644"/>
        <a:ext cx="10438324" cy="7142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442A3-85DF-4EBA-B422-EBDD26FEEF06}">
      <dsp:nvSpPr>
        <dsp:cNvPr id="0" name=""/>
        <dsp:cNvSpPr/>
      </dsp:nvSpPr>
      <dsp:spPr>
        <a:xfrm>
          <a:off x="0" y="682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smtClean="0"/>
            <a:t>Equality</a:t>
          </a:r>
          <a:endParaRPr lang="en-US" sz="3300" kern="1200"/>
        </a:p>
      </dsp:txBody>
      <dsp:txXfrm>
        <a:off x="38638" y="45464"/>
        <a:ext cx="10438324" cy="714229"/>
      </dsp:txXfrm>
    </dsp:sp>
    <dsp:sp modelId="{169C0516-F4F6-4168-AAD7-DFD9A0A04426}">
      <dsp:nvSpPr>
        <dsp:cNvPr id="0" name=""/>
        <dsp:cNvSpPr/>
      </dsp:nvSpPr>
      <dsp:spPr>
        <a:xfrm>
          <a:off x="0" y="893371"/>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smtClean="0"/>
            <a:t>Transparency</a:t>
          </a:r>
          <a:endParaRPr lang="en-US" sz="3300" kern="1200"/>
        </a:p>
      </dsp:txBody>
      <dsp:txXfrm>
        <a:off x="38638" y="932009"/>
        <a:ext cx="10438324" cy="714229"/>
      </dsp:txXfrm>
    </dsp:sp>
    <dsp:sp modelId="{BE071D4C-9336-4928-948A-4FBAA830E3EE}">
      <dsp:nvSpPr>
        <dsp:cNvPr id="0" name=""/>
        <dsp:cNvSpPr/>
      </dsp:nvSpPr>
      <dsp:spPr>
        <a:xfrm>
          <a:off x="0" y="177991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smtClean="0"/>
            <a:t>Results-Oriented Approach</a:t>
          </a:r>
          <a:endParaRPr lang="en-US" sz="3300" kern="1200"/>
        </a:p>
      </dsp:txBody>
      <dsp:txXfrm>
        <a:off x="38638" y="1818554"/>
        <a:ext cx="10438324" cy="714229"/>
      </dsp:txXfrm>
    </dsp:sp>
    <dsp:sp modelId="{9E898CB9-F2C1-456B-A3C4-8F6B3E86950E}">
      <dsp:nvSpPr>
        <dsp:cNvPr id="0" name=""/>
        <dsp:cNvSpPr/>
      </dsp:nvSpPr>
      <dsp:spPr>
        <a:xfrm>
          <a:off x="0" y="2666461"/>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smtClean="0"/>
            <a:t>Responsibility</a:t>
          </a:r>
          <a:endParaRPr lang="en-US" sz="3300" kern="1200"/>
        </a:p>
      </dsp:txBody>
      <dsp:txXfrm>
        <a:off x="38638" y="2705099"/>
        <a:ext cx="10438324" cy="714229"/>
      </dsp:txXfrm>
    </dsp:sp>
    <dsp:sp modelId="{B9C4676D-AAE6-4E95-B548-D338172EDA67}">
      <dsp:nvSpPr>
        <dsp:cNvPr id="0" name=""/>
        <dsp:cNvSpPr/>
      </dsp:nvSpPr>
      <dsp:spPr>
        <a:xfrm>
          <a:off x="0" y="355300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smtClean="0"/>
            <a:t>Complementarity </a:t>
          </a:r>
          <a:endParaRPr lang="en-US" sz="3300" kern="1200"/>
        </a:p>
      </dsp:txBody>
      <dsp:txXfrm>
        <a:off x="38638" y="3591644"/>
        <a:ext cx="10438324" cy="71422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2749EED-9A5B-4581-B243-40390D9E0F36}" type="datetimeFigureOut">
              <a:rPr lang="en-US" smtClean="0"/>
              <a:t>10/25/2018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CE27FE8-BF02-4247-8FFC-FC8D0C6578D1}" type="slidenum">
              <a:rPr lang="en-US" smtClean="0"/>
              <a:t>‹#›</a:t>
            </a:fld>
            <a:endParaRPr lang="en-US"/>
          </a:p>
        </p:txBody>
      </p:sp>
    </p:spTree>
    <p:extLst>
      <p:ext uri="{BB962C8B-B14F-4D97-AF65-F5344CB8AC3E}">
        <p14:creationId xmlns:p14="http://schemas.microsoft.com/office/powerpoint/2010/main" val="1675094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F8A85C7-30BF-44D5-9D0A-9134FDB884E1}" type="datetimeFigureOut">
              <a:rPr lang="en-US" smtClean="0"/>
              <a:t>10/25/2018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3FA3FF8-9EBE-4BB6-8EBA-963FA1A9D9C1}" type="slidenum">
              <a:rPr lang="en-US" smtClean="0"/>
              <a:t>‹#›</a:t>
            </a:fld>
            <a:endParaRPr lang="en-US"/>
          </a:p>
        </p:txBody>
      </p:sp>
    </p:spTree>
    <p:extLst>
      <p:ext uri="{BB962C8B-B14F-4D97-AF65-F5344CB8AC3E}">
        <p14:creationId xmlns:p14="http://schemas.microsoft.com/office/powerpoint/2010/main" val="2750816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uildingabetterresponse.org/course/view.php?id=2"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www.globalprotectioncluster.org/en/areas-of-responsibility/protection-mainstreaming.html" TargetMode="External"/><Relationship Id="rId4" Type="http://schemas.openxmlformats.org/officeDocument/2006/relationships/hyperlink" Target="http://www.globalprotectioncluster.org/en/field-support/training-and-learning/gpc-training-repository.htm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ustainabledevelopment.un.org/"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charter4change.files.wordpress.com/2016/02/charter-for-change-july-20152.pdf" TargetMode="External"/><Relationship Id="rId4" Type="http://schemas.openxmlformats.org/officeDocument/2006/relationships/hyperlink" Target="http://www.localizingthesdgs.org/"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interagencystandingcommittee.org/principals/content/centrality-protection-humanitarian-action" TargetMode="External"/><Relationship Id="rId2" Type="http://schemas.openxmlformats.org/officeDocument/2006/relationships/slide" Target="../slides/slide66.xml"/><Relationship Id="rId1" Type="http://schemas.openxmlformats.org/officeDocument/2006/relationships/notesMaster" Target="../notesMasters/notesMaster1.xml"/><Relationship Id="rId4" Type="http://schemas.openxmlformats.org/officeDocument/2006/relationships/hyperlink" Target="https://interagencystandingcommittee.org/protection-priority-global-protection-cluster/documents/inter-agency-standing-committee-policy"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training curriculum is based on the following</a:t>
            </a:r>
            <a:r>
              <a:rPr lang="en-US" baseline="0" dirty="0" smtClean="0"/>
              <a:t> resources: </a:t>
            </a:r>
            <a:endParaRPr lang="en-US" dirty="0" smtClean="0"/>
          </a:p>
          <a:p>
            <a:pPr marL="174708" indent="-174708" defTabSz="931774">
              <a:buFont typeface="Arial" panose="020B0604020202020204" pitchFamily="34" charset="0"/>
              <a:buChar char="•"/>
              <a:defRPr/>
            </a:pPr>
            <a:r>
              <a:rPr lang="en-US" sz="1200" i="0" kern="1200" dirty="0" smtClean="0">
                <a:solidFill>
                  <a:schemeClr val="tx1"/>
                </a:solidFill>
                <a:effectLst/>
                <a:latin typeface="+mn-lt"/>
                <a:ea typeface="+mn-ea"/>
                <a:cs typeface="+mn-cs"/>
              </a:rPr>
              <a:t>Building a Better Response: Strengthening Non-Governmental Organization (NGO) Capacity and Engagement in the International Humanitarian Coordination System, Online Course </a:t>
            </a:r>
            <a:r>
              <a:rPr lang="en-US" dirty="0" smtClean="0"/>
              <a:t>(</a:t>
            </a:r>
            <a:r>
              <a:rPr lang="en-US" u="sng" dirty="0" smtClean="0">
                <a:hlinkClick r:id="rId3"/>
              </a:rPr>
              <a:t>http</a:t>
            </a:r>
            <a:r>
              <a:rPr lang="en-US" u="sng" dirty="0">
                <a:hlinkClick r:id="rId3"/>
              </a:rPr>
              <a:t>://www.buildingabetterresponse.org/course/view.php?id=2</a:t>
            </a:r>
            <a:r>
              <a:rPr lang="en-US" dirty="0"/>
              <a:t>)</a:t>
            </a:r>
          </a:p>
          <a:p>
            <a:pPr marL="174708" indent="-174708">
              <a:buFont typeface="Arial" panose="020B0604020202020204" pitchFamily="34" charset="0"/>
              <a:buChar char="•"/>
            </a:pPr>
            <a:r>
              <a:rPr lang="en-US" dirty="0"/>
              <a:t>GPC Protection in Practice Learning </a:t>
            </a:r>
            <a:r>
              <a:rPr lang="en-US" dirty="0" err="1"/>
              <a:t>Programme</a:t>
            </a:r>
            <a:r>
              <a:rPr lang="en-US" dirty="0"/>
              <a:t> (</a:t>
            </a:r>
            <a:r>
              <a:rPr lang="en-US" u="sng" dirty="0">
                <a:hlinkClick r:id="rId4"/>
              </a:rPr>
              <a:t>http://www.globalprotectioncluster.org/en/field-support/training-and-learning/gpc-training-repository.html</a:t>
            </a:r>
            <a:r>
              <a:rPr lang="en-US" u="sng" dirty="0"/>
              <a:t>)</a:t>
            </a:r>
            <a:endParaRPr lang="en-US" dirty="0"/>
          </a:p>
          <a:p>
            <a:pPr marL="174708" indent="-174708">
              <a:buFont typeface="Arial" panose="020B0604020202020204" pitchFamily="34" charset="0"/>
              <a:buChar char="•"/>
            </a:pPr>
            <a:r>
              <a:rPr lang="en-US" dirty="0"/>
              <a:t>GPC Protection Mainstreaming Training Package (</a:t>
            </a:r>
            <a:r>
              <a:rPr lang="en-US" u="sng" dirty="0">
                <a:hlinkClick r:id="rId5"/>
              </a:rPr>
              <a:t>http://www.globalprotectioncluster.org/en/areas-of-responsibility/protection-mainstreaming.html</a:t>
            </a:r>
            <a:r>
              <a:rPr lang="en-US" u="sng" dirty="0"/>
              <a:t>)</a:t>
            </a:r>
            <a:endParaRPr lang="en-US" dirty="0"/>
          </a:p>
          <a:p>
            <a:r>
              <a:rPr lang="en-US" dirty="0"/>
              <a:t> </a:t>
            </a:r>
          </a:p>
        </p:txBody>
      </p:sp>
      <p:sp>
        <p:nvSpPr>
          <p:cNvPr id="4" name="Slide Number Placeholder 3"/>
          <p:cNvSpPr>
            <a:spLocks noGrp="1"/>
          </p:cNvSpPr>
          <p:nvPr>
            <p:ph type="sldNum" sz="quarter" idx="10"/>
          </p:nvPr>
        </p:nvSpPr>
        <p:spPr/>
        <p:txBody>
          <a:bodyPr/>
          <a:lstStyle/>
          <a:p>
            <a:fld id="{A3FA3FF8-9EBE-4BB6-8EBA-963FA1A9D9C1}" type="slidenum">
              <a:rPr lang="en-US" smtClean="0"/>
              <a:t>1</a:t>
            </a:fld>
            <a:endParaRPr lang="en-US"/>
          </a:p>
        </p:txBody>
      </p:sp>
    </p:spTree>
    <p:extLst>
      <p:ext uri="{BB962C8B-B14F-4D97-AF65-F5344CB8AC3E}">
        <p14:creationId xmlns:p14="http://schemas.microsoft.com/office/powerpoint/2010/main" val="173584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FA3FF8-9EBE-4BB6-8EBA-963FA1A9D9C1}" type="slidenum">
              <a:rPr lang="en-US" smtClean="0"/>
              <a:t>13</a:t>
            </a:fld>
            <a:endParaRPr lang="en-US"/>
          </a:p>
        </p:txBody>
      </p:sp>
    </p:spTree>
    <p:extLst>
      <p:ext uri="{BB962C8B-B14F-4D97-AF65-F5344CB8AC3E}">
        <p14:creationId xmlns:p14="http://schemas.microsoft.com/office/powerpoint/2010/main" val="1275627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19</a:t>
            </a:fld>
            <a:endParaRPr lang="en-US"/>
          </a:p>
        </p:txBody>
      </p:sp>
    </p:spTree>
    <p:extLst>
      <p:ext uri="{BB962C8B-B14F-4D97-AF65-F5344CB8AC3E}">
        <p14:creationId xmlns:p14="http://schemas.microsoft.com/office/powerpoint/2010/main" val="4100541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20</a:t>
            </a:fld>
            <a:endParaRPr lang="en-US"/>
          </a:p>
        </p:txBody>
      </p:sp>
    </p:spTree>
    <p:extLst>
      <p:ext uri="{BB962C8B-B14F-4D97-AF65-F5344CB8AC3E}">
        <p14:creationId xmlns:p14="http://schemas.microsoft.com/office/powerpoint/2010/main" val="2763361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 C, and F. These examples demonstrate the humanitarian imperative’s focus of ensuring aid goes to those who have the greatest need.</a:t>
            </a:r>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21</a:t>
            </a:fld>
            <a:endParaRPr lang="en-US"/>
          </a:p>
        </p:txBody>
      </p:sp>
    </p:spTree>
    <p:extLst>
      <p:ext uri="{BB962C8B-B14F-4D97-AF65-F5344CB8AC3E}">
        <p14:creationId xmlns:p14="http://schemas.microsoft.com/office/powerpoint/2010/main" val="1748818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Humanity</a:t>
            </a:r>
            <a:r>
              <a:rPr lang="en-US" sz="1200" kern="1200" dirty="0" smtClean="0">
                <a:solidFill>
                  <a:schemeClr val="tx1"/>
                </a:solidFill>
                <a:effectLst/>
                <a:latin typeface="+mn-lt"/>
                <a:ea typeface="+mn-ea"/>
                <a:cs typeface="+mn-cs"/>
              </a:rPr>
              <a:t>: Human suffering must be addressed wherever it is found. The purpose of humanitarian action is to protect life and ensure respect for human beings. It also means that when we seek to assist, we treat individuals as human beings with dignity who should be respected.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Neutrality</a:t>
            </a:r>
            <a:r>
              <a:rPr lang="en-US" sz="1200" kern="1200" dirty="0" smtClean="0">
                <a:solidFill>
                  <a:schemeClr val="tx1"/>
                </a:solidFill>
                <a:effectLst/>
                <a:latin typeface="+mn-lt"/>
                <a:ea typeface="+mn-ea"/>
                <a:cs typeface="+mn-cs"/>
              </a:rPr>
              <a:t>: The principle of neutrality dictates that humanitarian actors must NOT take sides in hostilities or engage in controversies of a political, racial, religious, or ideological nature.</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Impartiality</a:t>
            </a:r>
            <a:r>
              <a:rPr lang="en-US" sz="1200" kern="1200" dirty="0" smtClean="0">
                <a:solidFill>
                  <a:schemeClr val="tx1"/>
                </a:solidFill>
                <a:effectLst/>
                <a:latin typeface="+mn-lt"/>
                <a:ea typeface="+mn-ea"/>
                <a:cs typeface="+mn-cs"/>
              </a:rPr>
              <a:t>: Humanitarian aid must be delivered impartially, regardless of the nationality, gender, race, religious belief, class, political opinions or ethnicity. People should get assistance on the basis of need, and need alone, giving priority to the most urgent cases of distress.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Independence</a:t>
            </a:r>
            <a:r>
              <a:rPr lang="en-US" dirty="0" smtClean="0"/>
              <a:t>: </a:t>
            </a:r>
            <a:r>
              <a:rPr lang="en-US" sz="1200" kern="1200" dirty="0" smtClean="0">
                <a:solidFill>
                  <a:schemeClr val="tx1"/>
                </a:solidFill>
                <a:effectLst/>
                <a:latin typeface="+mn-lt"/>
                <a:ea typeface="+mn-ea"/>
                <a:cs typeface="+mn-cs"/>
              </a:rPr>
              <a:t>Humanitarian actors must remain independent and autonomous from the political, economic, military or other objectives that any actor may hold with regard to areas where humanitarian action is being implemented. They can never act as instruments of foreign policy. </a:t>
            </a:r>
          </a:p>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22</a:t>
            </a:fld>
            <a:endParaRPr lang="en-US"/>
          </a:p>
        </p:txBody>
      </p:sp>
    </p:spTree>
    <p:extLst>
      <p:ext uri="{BB962C8B-B14F-4D97-AF65-F5344CB8AC3E}">
        <p14:creationId xmlns:p14="http://schemas.microsoft.com/office/powerpoint/2010/main" val="3494186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23</a:t>
            </a:fld>
            <a:endParaRPr lang="en-US"/>
          </a:p>
        </p:txBody>
      </p:sp>
    </p:spTree>
    <p:extLst>
      <p:ext uri="{BB962C8B-B14F-4D97-AF65-F5344CB8AC3E}">
        <p14:creationId xmlns:p14="http://schemas.microsoft.com/office/powerpoint/2010/main" val="1860099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For decades millions of people have been forced to flee their homes or places of habitual residence each year, including in the context of conflict, violence, development projects, disasters and climate change, and have remained displaced within their countries of residence.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Overview of the magnitude of internal displacement based on IDMC data from global overviews</a:t>
            </a:r>
          </a:p>
          <a:p>
            <a:pPr marL="171450" indent="-171450" algn="just">
              <a:buFont typeface="Arial" panose="020B0604020202020204" pitchFamily="34" charset="0"/>
              <a:buChar char="•"/>
            </a:pPr>
            <a:r>
              <a:rPr lang="en-US" dirty="0" smtClean="0"/>
              <a:t>By the end of 2017 there were </a:t>
            </a:r>
            <a:r>
              <a:rPr lang="en-US" b="1" dirty="0" smtClean="0"/>
              <a:t>39.5</a:t>
            </a:r>
            <a:r>
              <a:rPr lang="en-US" b="1" baseline="0" dirty="0" smtClean="0"/>
              <a:t> </a:t>
            </a:r>
            <a:r>
              <a:rPr lang="en-US" b="1" dirty="0" smtClean="0"/>
              <a:t>million people </a:t>
            </a:r>
            <a:r>
              <a:rPr lang="en-US" dirty="0" smtClean="0"/>
              <a:t>living in internal displacement caused by conflict and violence in </a:t>
            </a:r>
            <a:r>
              <a:rPr lang="en-US" b="1" dirty="0" smtClean="0"/>
              <a:t>56 countries </a:t>
            </a:r>
            <a:r>
              <a:rPr lang="en-US" dirty="0" smtClean="0"/>
              <a:t>and territories. The total number of people has nearly doubled since 2000 and has increased sharply over the last five years.</a:t>
            </a:r>
          </a:p>
          <a:p>
            <a:pPr marL="171450" indent="-171450" algn="just">
              <a:buFont typeface="Arial" panose="020B0604020202020204" pitchFamily="34" charset="0"/>
              <a:buChar char="•"/>
            </a:pPr>
            <a:r>
              <a:rPr lang="en-US" dirty="0" smtClean="0"/>
              <a:t>An unknown number of people remain displaced as a result of disasters or development projects that occurred in and prior to 2016.</a:t>
            </a:r>
          </a:p>
          <a:p>
            <a:pPr marL="171450" indent="-171450" algn="just">
              <a:buFont typeface="Arial" panose="020B0604020202020204" pitchFamily="34" charset="0"/>
              <a:buChar char="•"/>
            </a:pPr>
            <a:r>
              <a:rPr lang="en-US" dirty="0" smtClean="0"/>
              <a:t>Today in the world, </a:t>
            </a:r>
            <a:r>
              <a:rPr lang="en-US" b="1" dirty="0" smtClean="0"/>
              <a:t>one person </a:t>
            </a:r>
            <a:r>
              <a:rPr lang="en-US" dirty="0" smtClean="0"/>
              <a:t>forced to flee </a:t>
            </a:r>
            <a:r>
              <a:rPr lang="en-US" b="1" dirty="0" smtClean="0"/>
              <a:t>every second</a:t>
            </a:r>
            <a:r>
              <a:rPr lang="en-US" dirty="0" smtClean="0"/>
              <a:t>.</a:t>
            </a:r>
          </a:p>
          <a:p>
            <a:pPr marL="171450" indent="-171450" algn="just">
              <a:buFont typeface="Arial" panose="020B0604020202020204" pitchFamily="34" charset="0"/>
              <a:buChar char="•"/>
            </a:pPr>
            <a:r>
              <a:rPr lang="en-US" dirty="0" smtClean="0"/>
              <a:t>Colombia, DRC, Iraq, Sudan and South Sudan have featured in the list of the ten largest internally displaced populations every year since 2003.</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24</a:t>
            </a:fld>
            <a:endParaRPr lang="en-US"/>
          </a:p>
        </p:txBody>
      </p:sp>
    </p:spTree>
    <p:extLst>
      <p:ext uri="{BB962C8B-B14F-4D97-AF65-F5344CB8AC3E}">
        <p14:creationId xmlns:p14="http://schemas.microsoft.com/office/powerpoint/2010/main" val="3951879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a:noFill/>
        </p:spPr>
        <p:txBody>
          <a:bodyPr/>
          <a:lstStyle/>
          <a:p>
            <a:r>
              <a:rPr lang="en-GB" sz="1200" b="0" kern="1200" dirty="0" smtClean="0">
                <a:solidFill>
                  <a:schemeClr val="tx1"/>
                </a:solidFill>
                <a:effectLst/>
                <a:latin typeface="+mn-lt"/>
                <a:ea typeface="+mn-ea"/>
                <a:cs typeface="+mn-cs"/>
              </a:rPr>
              <a:t>W</a:t>
            </a:r>
            <a:r>
              <a:rPr lang="en-GB" sz="1200" kern="1200" dirty="0" smtClean="0">
                <a:solidFill>
                  <a:schemeClr val="tx1"/>
                </a:solidFill>
                <a:effectLst/>
                <a:latin typeface="+mn-lt"/>
                <a:ea typeface="+mn-ea"/>
                <a:cs typeface="+mn-cs"/>
              </a:rPr>
              <a:t>hen a crisis occurs, hundreds of organizations and thousands of individuals may participate in the humanitarian response. In the past, there was no clear way for these groups to organize their activities. This lack of coordination led to duplication in some areas of the response and gaps in others. Some major humanitarian crisis like Gulf War 1991, Rwanda Genocide 1994, Indian Ocean Tsunami 2004, Darfur 2005, Pakistan Flood 2010, and Haiti Earthquake 2010 showed that humanitarian assistance was uncoordinated and inefficient. To address these issues, humanitarian actors around the global came together and introduced several major reforms to the humanitarian system.</a:t>
            </a:r>
            <a:endParaRPr lang="en-US" sz="1200" kern="1200" dirty="0">
              <a:solidFill>
                <a:schemeClr val="tx1"/>
              </a:solidFill>
              <a:effectLst/>
              <a:latin typeface="+mn-lt"/>
              <a:ea typeface="+mn-ea"/>
              <a:cs typeface="+mn-cs"/>
            </a:endParaRPr>
          </a:p>
        </p:txBody>
      </p:sp>
      <p:sp>
        <p:nvSpPr>
          <p:cNvPr id="18435" name="Slide Number Placeholder 3"/>
          <p:cNvSpPr>
            <a:spLocks noGrp="1"/>
          </p:cNvSpPr>
          <p:nvPr>
            <p:ph type="sldNum" sz="quarter" idx="5"/>
          </p:nvPr>
        </p:nvSpPr>
        <p:spPr>
          <a:noFill/>
          <a:ln>
            <a:miter lim="800000"/>
            <a:headEnd/>
            <a:tailEnd/>
          </a:ln>
        </p:spPr>
        <p:txBody>
          <a:bodyPr/>
          <a:lstStyle/>
          <a:p>
            <a:fld id="{B4D45F18-7194-D44C-AEE0-5A7BF137D3BC}" type="slidenum">
              <a:rPr lang="en-US"/>
              <a:pPr/>
              <a:t>25</a:t>
            </a:fld>
            <a:endParaRPr lang="en-US"/>
          </a:p>
        </p:txBody>
      </p:sp>
    </p:spTree>
    <p:extLst>
      <p:ext uri="{BB962C8B-B14F-4D97-AF65-F5344CB8AC3E}">
        <p14:creationId xmlns:p14="http://schemas.microsoft.com/office/powerpoint/2010/main" val="2724936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first step in humanitarian coordination is rooted in the General Assembly Resolution 46/182 (1991). The resolution establishes several important entities that remain cornerstones of humanitarian coordination. </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Transforms the position of Disaster Relief Coordinator into Emergency Relief Coordinator (ERC), who would be responsible for coordinating and facilitating the humanitarian assistance of the UN system and serve as a central focal point with governments and nongovernmental organizations.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Establishes Consolidated Appeals Process (CAP) to coordinate funding appeals.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Establishes Central Emergency Revolving Fund (CERF), a pooled donor fund of initially US$50 million.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Creates Inter-Agency Standing Committee, a central coordination platform for humanitarian UN organizations, NGOs, and the Red Cross and Red Crescent Movement.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FA3FF8-9EBE-4BB6-8EBA-963FA1A9D9C1}" type="slidenum">
              <a:rPr lang="en-US" smtClean="0"/>
              <a:t>26</a:t>
            </a:fld>
            <a:endParaRPr lang="en-US"/>
          </a:p>
        </p:txBody>
      </p:sp>
    </p:spTree>
    <p:extLst>
      <p:ext uri="{BB962C8B-B14F-4D97-AF65-F5344CB8AC3E}">
        <p14:creationId xmlns:p14="http://schemas.microsoft.com/office/powerpoint/2010/main" val="562051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2005 the ERC initiated a new “Humanitarian Reform” in an attempt to make the humanitarian response more predictable and more effective. The Humanitarian Reform initiative focused on improving: </a:t>
            </a:r>
          </a:p>
          <a:p>
            <a:pPr lvl="0"/>
            <a:endParaRPr lang="en-GB" sz="12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Coordination: </a:t>
            </a:r>
            <a:r>
              <a:rPr lang="en-GB" sz="1200" kern="1200" dirty="0" smtClean="0">
                <a:solidFill>
                  <a:schemeClr val="tx1"/>
                </a:solidFill>
                <a:effectLst/>
                <a:latin typeface="+mn-lt"/>
                <a:ea typeface="+mn-ea"/>
                <a:cs typeface="+mn-cs"/>
              </a:rPr>
              <a:t>The 2005 reform established the cluster approach, which is the main way humanitarian actors coordinate. Clusters are groups of humanitarian organizations (UN and non-UN) working in the main sectors of humanitarian action, who coordinate in order to avoid gaps and duplication in assistance to affected communities. They are created when clear humanitarian needs exist within a sector; when there are numerous actors within sectors; when national authorities need coordination support. Clusters provide a clear point of contact and are accountable for adequate and appropriate humanitarian response. They promote partnerships between international humanitarian actors, national and local authorities, and civil society.</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Financing: </a:t>
            </a:r>
            <a:r>
              <a:rPr lang="en-GB" sz="1200" kern="1200" dirty="0" smtClean="0">
                <a:solidFill>
                  <a:schemeClr val="tx1"/>
                </a:solidFill>
                <a:effectLst/>
                <a:latin typeface="+mn-lt"/>
                <a:ea typeface="+mn-ea"/>
                <a:cs typeface="+mn-cs"/>
              </a:rPr>
              <a:t>The 2005 reforms strengthened the pooled funding mechanisms. The goal of this reform was to improve the predictability, flexibility, and timeliness of funding for humanitarian operations.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Leadership: </a:t>
            </a:r>
            <a:r>
              <a:rPr lang="en-GB" sz="1200" kern="1200" dirty="0" smtClean="0">
                <a:solidFill>
                  <a:schemeClr val="tx1"/>
                </a:solidFill>
                <a:effectLst/>
                <a:latin typeface="+mn-lt"/>
                <a:ea typeface="+mn-ea"/>
                <a:cs typeface="+mn-cs"/>
              </a:rPr>
              <a:t>If international humanitarian assistance is required, the Emergency Relief Coordinator may appoint a Humanitarian Coordinator (HC) to lead and coordinate the efforts of humanitarian organizations (both UN and non-UN). The 2005 reforms aimed to strengthen the role and capacity of these Humanitarian Coordinators.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Partnership: </a:t>
            </a:r>
            <a:r>
              <a:rPr lang="en-GB" sz="1200" kern="1200" dirty="0" smtClean="0">
                <a:solidFill>
                  <a:schemeClr val="tx1"/>
                </a:solidFill>
                <a:effectLst/>
                <a:latin typeface="+mn-lt"/>
                <a:ea typeface="+mn-ea"/>
                <a:cs typeface="+mn-cs"/>
              </a:rPr>
              <a:t>Partnership was added in 2007. UN, governments, NGOs, the Red Cross/Red Crescent, and local groups all need to work together and behave according to the Principles of Partnership.</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FA3FF8-9EBE-4BB6-8EBA-963FA1A9D9C1}" type="slidenum">
              <a:rPr lang="en-US" smtClean="0"/>
              <a:t>27</a:t>
            </a:fld>
            <a:endParaRPr lang="en-US"/>
          </a:p>
        </p:txBody>
      </p:sp>
    </p:spTree>
    <p:extLst>
      <p:ext uri="{BB962C8B-B14F-4D97-AF65-F5344CB8AC3E}">
        <p14:creationId xmlns:p14="http://schemas.microsoft.com/office/powerpoint/2010/main" val="2500195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defRPr/>
            </a:pPr>
            <a:r>
              <a:rPr lang="en-CA" dirty="0" smtClean="0"/>
              <a:t>SGD</a:t>
            </a:r>
            <a:r>
              <a:rPr lang="en-CA" baseline="0" dirty="0" smtClean="0"/>
              <a:t>:</a:t>
            </a:r>
            <a:r>
              <a:rPr lang="en-CA" dirty="0" smtClean="0"/>
              <a:t> </a:t>
            </a:r>
            <a:r>
              <a:rPr lang="en-CA" u="sng" dirty="0" smtClean="0">
                <a:hlinkClick r:id="rId3"/>
              </a:rPr>
              <a:t>https://sustainabledevelopment.un.org/</a:t>
            </a:r>
            <a:r>
              <a:rPr lang="en-CA" dirty="0" smtClean="0"/>
              <a:t> et </a:t>
            </a:r>
            <a:r>
              <a:rPr lang="en-CA" u="sng" dirty="0" smtClean="0">
                <a:hlinkClick r:id="rId4"/>
              </a:rPr>
              <a:t>http://www.localizingthesdgs.org/</a:t>
            </a:r>
            <a:r>
              <a:rPr lang="en-CA" dirty="0" smtClean="0"/>
              <a: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CA" i="0" dirty="0" smtClean="0"/>
              <a:t>Charter for Change</a:t>
            </a:r>
            <a:r>
              <a:rPr lang="en-CA" dirty="0" smtClean="0"/>
              <a:t>: </a:t>
            </a:r>
            <a:r>
              <a:rPr lang="en-CA" u="sng" dirty="0" smtClean="0">
                <a:hlinkClick r:id="rId5"/>
              </a:rPr>
              <a:t>https://charter4change.files.wordpress.com/2016/02/charter-for-change-july-20152.pdf</a:t>
            </a:r>
            <a:endParaRPr lang="en-CA" u="sng" dirty="0" smtClean="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CA" i="0" u="none" baseline="0" dirty="0" smtClean="0"/>
              <a:t>Grand Bargain</a:t>
            </a:r>
            <a:r>
              <a:rPr lang="en-CA" i="1" u="none" baseline="0" dirty="0" smtClean="0"/>
              <a:t>: </a:t>
            </a:r>
            <a:r>
              <a:rPr lang="en-US" u="none" baseline="0" dirty="0" smtClean="0"/>
              <a:t>https://www.agendaforhumanity.org/initiatives/3861</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u="none" baseline="0" dirty="0" smtClean="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CA" u="none" baseline="0" dirty="0" smtClean="0"/>
          </a:p>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3</a:t>
            </a:fld>
            <a:endParaRPr lang="en-US"/>
          </a:p>
        </p:txBody>
      </p:sp>
    </p:spTree>
    <p:extLst>
      <p:ext uri="{BB962C8B-B14F-4D97-AF65-F5344CB8AC3E}">
        <p14:creationId xmlns:p14="http://schemas.microsoft.com/office/powerpoint/2010/main" val="1434385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kern="1200" dirty="0" smtClean="0">
                <a:solidFill>
                  <a:schemeClr val="tx1"/>
                </a:solidFill>
                <a:effectLst/>
                <a:latin typeface="+mn-lt"/>
                <a:ea typeface="+mn-ea"/>
                <a:cs typeface="+mn-cs"/>
              </a:rPr>
              <a:t>The actions launched under Humanitarian Reform in 2005 are still evolving and being improved. In 2010, the Inter-Agency Standing Committee (IASC) created the Transformative Agenda, which is a set of recommendations to ensure that these shortcomings are addressed and to improve humanitarian response and accountability to affected people. </a:t>
            </a:r>
            <a:endParaRPr lang="en-US" sz="1200" kern="1200" dirty="0" smtClean="0">
              <a:solidFill>
                <a:schemeClr val="tx1"/>
              </a:solidFill>
              <a:effectLst/>
              <a:latin typeface="+mn-lt"/>
              <a:ea typeface="+mn-ea"/>
              <a:cs typeface="+mn-cs"/>
            </a:endParaRPr>
          </a:p>
          <a:p>
            <a:pPr marL="0" indent="0">
              <a:buFont typeface="Arial" pitchFamily="34" charset="0"/>
              <a:buNone/>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The Transformative Agenda focuses on three key areas: better leadership (e.g. Roster of Emergency Coordinators for Level 3 Emergencies; Empowered Leadership; Inter-Agency Rapid Response Mechanism; Leadership Training), improved coordination (e.g. Strategic use of Clusters; Simplified Cluster management; Minimum Commitments for participation in Clusters; Strengthening NGO representation in the Humanitarian Country Team) and improved accountability to all stakeholders (e.g. Common Humanitarian Program Cycle to achieve collective results; Assessment, strategic statement, resource allocation, implementation, monitoring, reporting and evaluation; Common Performance and Reporting Framework; Accountability to Affected People). It also describes how the IASC will respond together to major emergencies that require a system-wide response. These are called Level 3 emergencies. </a:t>
            </a:r>
          </a:p>
          <a:p>
            <a:pPr marL="0" indent="0">
              <a:buFont typeface="Arial" pitchFamily="34" charset="0"/>
              <a:buNone/>
              <a:defRPr/>
            </a:pPr>
            <a:endParaRPr lang="en-US" dirty="0" smtClean="0"/>
          </a:p>
          <a:p>
            <a:r>
              <a:rPr lang="en-US" sz="1200" kern="1200" dirty="0" smtClean="0">
                <a:solidFill>
                  <a:schemeClr val="tx1"/>
                </a:solidFill>
                <a:effectLst/>
                <a:latin typeface="+mn-lt"/>
                <a:ea typeface="+mn-ea"/>
                <a:cs typeface="+mn-cs"/>
              </a:rPr>
              <a:t>An L3 emergency is a major sudden-onset humanitarian crisis triggered by natural disasters or conflict that requires system-wide mobilization. The ERC, in consultation with the IASC Principals, determines when a humanitarian crisis requires a system-wide response. This decision is based on the criteria of scale, complexity, urgency, capacity, and reputational risk.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the ERC determines these criteria have been met, he or she declares a Level 3 emergency.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Scale</a:t>
            </a:r>
            <a:r>
              <a:rPr lang="en-US" sz="1200" kern="1200" dirty="0" smtClean="0">
                <a:solidFill>
                  <a:schemeClr val="tx1"/>
                </a:solidFill>
                <a:effectLst/>
                <a:latin typeface="+mn-lt"/>
                <a:ea typeface="+mn-ea"/>
                <a:cs typeface="+mn-cs"/>
              </a:rPr>
              <a:t> which refers to the size of the affected areas, the number of affected people and the number of countries affected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Urgency</a:t>
            </a:r>
            <a:r>
              <a:rPr lang="en-US" sz="1200" kern="1200" dirty="0" smtClean="0">
                <a:solidFill>
                  <a:schemeClr val="tx1"/>
                </a:solidFill>
                <a:effectLst/>
                <a:latin typeface="+mn-lt"/>
                <a:ea typeface="+mn-ea"/>
                <a:cs typeface="+mn-cs"/>
              </a:rPr>
              <a:t> which considers the importance of population displacement, the intensity of armed conflict and crude mortality rates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Complexity</a:t>
            </a:r>
            <a:r>
              <a:rPr lang="en-US" sz="1200" kern="1200" dirty="0" smtClean="0">
                <a:solidFill>
                  <a:schemeClr val="tx1"/>
                </a:solidFill>
                <a:effectLst/>
                <a:latin typeface="+mn-lt"/>
                <a:ea typeface="+mn-ea"/>
                <a:cs typeface="+mn-cs"/>
              </a:rPr>
              <a:t> which examines the multi-layered aspect of the emergency, if multiple countries are affected, the presence of a multitude of actors, lack of humanitarian access, and high security risks to staff</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Capacity</a:t>
            </a:r>
            <a:r>
              <a:rPr lang="en-US" sz="1200" kern="1200" dirty="0" smtClean="0">
                <a:solidFill>
                  <a:schemeClr val="tx1"/>
                </a:solidFill>
                <a:effectLst/>
                <a:latin typeface="+mn-lt"/>
                <a:ea typeface="+mn-ea"/>
                <a:cs typeface="+mn-cs"/>
              </a:rPr>
              <a:t> which takes into account low national response capacity, the status of affected country as weak or fragile, and the fact that needs may outweigh the capacity of existing country and regional offices to respond. Conversely, high country-level or international capacity may offset the other criteria when considering L3 declaration.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Reputational risk</a:t>
            </a:r>
            <a:r>
              <a:rPr lang="en-US" sz="1200" kern="1200" dirty="0" smtClean="0">
                <a:solidFill>
                  <a:schemeClr val="tx1"/>
                </a:solidFill>
                <a:effectLst/>
                <a:latin typeface="+mn-lt"/>
                <a:ea typeface="+mn-ea"/>
                <a:cs typeface="+mn-cs"/>
              </a:rPr>
              <a:t> which gives consideration to media and public attention and visibility, as well as expectations on the humanitarian system by donors, the public, national stakeholders and partners.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commits IASC organizations to mobilizing the resources and establishing the systems necessary to contribute to the response in a way that complements each agency’s capacity and supports inter-agency coordination. </a:t>
            </a:r>
          </a:p>
          <a:p>
            <a:pPr marL="0" indent="0">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28</a:t>
            </a:fld>
            <a:endParaRPr lang="en-US"/>
          </a:p>
        </p:txBody>
      </p:sp>
    </p:spTree>
    <p:extLst>
      <p:ext uri="{BB962C8B-B14F-4D97-AF65-F5344CB8AC3E}">
        <p14:creationId xmlns:p14="http://schemas.microsoft.com/office/powerpoint/2010/main" val="1420258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chart shows the main components of the humanitarian architecture. It provides a framework to coordinate the various humanitarian actors who can support and supplement the existing national capacity. While other coordination systems do exist, the international humanitarian architecture being described here involves humanitarian actors coordinated under the Inter-Agency Standing Committee. This architecture is designed to make sure we are as effective as possible</a:t>
            </a:r>
            <a:r>
              <a:rPr lang="en-GB" sz="1200"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t>
            </a:r>
            <a:r>
              <a:rPr lang="en-GB" sz="1200" u="sng" kern="1200" dirty="0" smtClean="0">
                <a:solidFill>
                  <a:schemeClr val="tx1"/>
                </a:solidFill>
                <a:effectLst/>
                <a:latin typeface="+mn-lt"/>
                <a:ea typeface="+mn-ea"/>
                <a:cs typeface="+mn-cs"/>
              </a:rPr>
              <a:t>main components</a:t>
            </a:r>
            <a:r>
              <a:rPr lang="en-GB" sz="1200" kern="1200" dirty="0" smtClean="0">
                <a:solidFill>
                  <a:schemeClr val="tx1"/>
                </a:solidFill>
                <a:effectLst/>
                <a:latin typeface="+mn-lt"/>
                <a:ea typeface="+mn-ea"/>
                <a:cs typeface="+mn-cs"/>
              </a:rPr>
              <a:t> are: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Office for the Coordination of Humanitarian Affairs. </a:t>
            </a:r>
            <a:r>
              <a:rPr lang="en-US" sz="1200" kern="1200" dirty="0" smtClean="0">
                <a:solidFill>
                  <a:schemeClr val="tx1"/>
                </a:solidFill>
                <a:effectLst/>
                <a:latin typeface="+mn-lt"/>
                <a:ea typeface="+mn-ea"/>
                <a:cs typeface="+mn-cs"/>
              </a:rPr>
              <a:t>OCHA is part of the UN Secretariat. It is responsible for bringing together humanitarian actors to ensure a coherent response to emergencies. OCHA’s mission is to: Mobilize and coordinate effective humanitarian action in partnership with national and international actors, Advocate for the rights of people in need, Promote preparedness and prevention, Facilitate sustainable solutions.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During an emergency response, OCHA plays a key role in coordination and information management. NGOs should ensure that they are accessing the up-to-date information, such as situation reports, maps, etc. that OCHA is providing.</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Under-Secretary-General/Emergency Relief Coordinator</a:t>
            </a:r>
            <a:r>
              <a:rPr lang="en-GB"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head of OCHA is the Under-Secretary General for Humanitarian Affairs and Emergency Relief Coordinator (ERC). Currently it is Mark </a:t>
            </a:r>
            <a:r>
              <a:rPr lang="en-US" sz="1200" kern="1200" dirty="0" err="1" smtClean="0">
                <a:solidFill>
                  <a:schemeClr val="tx1"/>
                </a:solidFill>
                <a:effectLst/>
                <a:latin typeface="+mn-lt"/>
                <a:ea typeface="+mn-ea"/>
                <a:cs typeface="+mn-cs"/>
              </a:rPr>
              <a:t>Lowcock</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ERC is responsible for the oversight of all emergencies requiring UN humanitarian assistance. He/she also acts as the focal point for governmental, intergovernmental, and non-governmental relief activities. The ERC also plays a critical advocacy role in specific crises and in the promotion of humanitarian action. The ERC also leads the Inter-Agency Standing Committee (IASC). In a country affected by a disaster or a conflict, the ERC, in consultation with the IASC, may appoint a Humanitarian Coordinator (HC) to ensure response efforts are well organized.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smtClean="0">
                <a:solidFill>
                  <a:schemeClr val="tx1"/>
                </a:solidFill>
                <a:effectLst/>
                <a:latin typeface="+mn-lt"/>
                <a:ea typeface="+mn-ea"/>
                <a:cs typeface="+mn-cs"/>
              </a:rPr>
              <a:t>Inter-Agency Standing Committee</a:t>
            </a:r>
            <a:r>
              <a:rPr lang="en-GB" sz="1200" b="1" kern="1200" baseline="0" dirty="0" smtClean="0">
                <a:solidFill>
                  <a:schemeClr val="tx1"/>
                </a:solidFill>
                <a:effectLst/>
                <a:latin typeface="+mn-lt"/>
                <a:ea typeface="+mn-ea"/>
                <a:cs typeface="+mn-cs"/>
              </a:rPr>
              <a:t> (IASC): </a:t>
            </a:r>
            <a:r>
              <a:rPr lang="en-US" sz="1200" kern="1200" dirty="0" smtClean="0">
                <a:solidFill>
                  <a:schemeClr val="tx1"/>
                </a:solidFill>
                <a:effectLst/>
                <a:latin typeface="+mn-lt"/>
                <a:ea typeface="+mn-ea"/>
                <a:cs typeface="+mn-cs"/>
              </a:rPr>
              <a:t>The Inter-Agency Standing Committee is a unique inter-agency forum for coordination, policy development, and decision-making involving the key UN and non-UN humanitarian partners. The IASC is the only decision-making group related to humanitarian response that includes UN agencies, the World Bank, the International Organization for Migration, or the International Committee of the Red Cross, the International Federation of the Red Cross and Red Crescent Societies, and NGOs. Their focus is primarily on development of policies and guidelines for field application. NGOs have access to this high-level decision-making body through their representation by the NGO consortia.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smtClean="0">
                <a:solidFill>
                  <a:schemeClr val="tx1"/>
                </a:solidFill>
                <a:effectLst/>
                <a:latin typeface="+mn-lt"/>
                <a:ea typeface="+mn-ea"/>
                <a:cs typeface="+mn-cs"/>
              </a:rPr>
              <a:t>Humanitarian Coordinator (HC): </a:t>
            </a:r>
            <a:r>
              <a:rPr lang="en-US" sz="1200" kern="1200" dirty="0" smtClean="0">
                <a:solidFill>
                  <a:schemeClr val="tx1"/>
                </a:solidFill>
                <a:effectLst/>
                <a:latin typeface="+mn-lt"/>
                <a:ea typeface="+mn-ea"/>
                <a:cs typeface="+mn-cs"/>
              </a:rPr>
              <a:t>When a country is affected by a major disaster or conflict, one of the earliest steps in the international humanitarian response is the appointment of a Humanitarian Coordinator. The Emergency Relief Coordinator selects the HC for a small pool of qualified professionals, and his or her appointments is approved by the IASC. In many countries, the person best suited for the role of HC is the current UN Resident Coordinator, who coordinated development operations for all UN agencies in a given country. This is because a Resident Coordinator is accredited by the government and has built relations with it that are deemed to be conducive to negotiate internal humanitarian action. Once appointed, the HC is responsible for leading and coordinating the efforts of all UN and non-UN humanitarian organizations. He or she is charged with leading its efforts while ensuring that the entire response is principled, timely, effective, and efficient and contributing to longer-term recovery efforts. The HC has a long list of specific duties and responsibilities: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Assessing the situation, identifying the priority needs, and analyzing the capacity of national authorities and civil society to respond.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Ensuring as a priority that lives are saved and life-saving assistance and protection are provided.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Forming a recommendation of which clusters should be activated and which organizations should lead them and sharing this recommendation with the ERC and IASC for approval.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Mobilizing the humanitarian community to deliver an effective response to identified priority needs.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Agreeing on the regularity and content of initial information updates.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Determining common advocacy messages for national authorities, donors, and media</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Knowing the responsibilities of the HC is useful in order to hold HC accountable for performing their duties in emergency response.</a:t>
            </a:r>
          </a:p>
          <a:p>
            <a:pPr lvl="1"/>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Humanitarian Country Team (HCT): </a:t>
            </a:r>
            <a:r>
              <a:rPr lang="en-US" sz="1200" kern="1200" dirty="0" smtClean="0">
                <a:solidFill>
                  <a:schemeClr val="tx1"/>
                </a:solidFill>
                <a:effectLst/>
                <a:latin typeface="+mn-lt"/>
                <a:ea typeface="+mn-ea"/>
                <a:cs typeface="+mn-cs"/>
              </a:rPr>
              <a:t>Shortly after his or her appointment, the HC establishes the HCT if one is not in place. The HCT is the response efforts’ primary strategic and operational decision-making and oversight forum in country. HCTs are composed of a wide variety of organizations, thought the number of organizations involved and which ones are represented varies greatly from country to country. The primary criterion that should be met for an organization to join the HCT is “operational relevance”. An organization may join the HCT only if it is significantly involved with the relief effort in country. An HCT may include UN agencies, Cluster lead heads of agencies, IOM, national and international NGOs, components of the RC/RC Movement. In some circumstances, the Government, relevant civil society organizations and donors may also be invited to participate. The HCT has specific responsibilities during a crisis: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Members of the HCT work together to develop an overall strategy and specific plans for relief efforts.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The HCT works with the HC to form a recommendation on which clusters should be activated, and once approved, establishes those clusters in country.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Members of the HCT work to mobilize resources and advise the HC on allocation of resources from in country humanitarian pooled funds.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The HCT is responsible for agreeing on policies and standards that all team members should strive to adhere to.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The HCT is also charged with promoting adherence to international standards and guidelines, such as the humanitarian principles, Principles of Partnership and IASC guidelines.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The HCT should support and work with existing coordination mechanisms, including national NGO consortia and national government. </a:t>
            </a:r>
          </a:p>
          <a:p>
            <a:r>
              <a:rPr lang="en-US" sz="1200" kern="1200" dirty="0" smtClean="0">
                <a:solidFill>
                  <a:schemeClr val="tx1"/>
                </a:solidFill>
                <a:effectLst/>
                <a:latin typeface="+mn-lt"/>
                <a:ea typeface="+mn-ea"/>
                <a:cs typeface="+mn-cs"/>
              </a:rPr>
              <a:t>NGOs play a unique role on the HCT, and so they should always be invited to participate. They provide an operational voice on the HCT, and will often represent NGOs that are not on the team. For many national NGOs, the HCT provides an entry point to the international humanitarian architecture, and can form the basis for continuing relationships and long-term improvement in response capacity. </a:t>
            </a:r>
          </a:p>
          <a:p>
            <a:endParaRPr lang="en-US" sz="1200" b="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smtClean="0">
                <a:solidFill>
                  <a:schemeClr val="tx1"/>
                </a:solidFill>
                <a:effectLst/>
                <a:latin typeface="+mn-lt"/>
                <a:ea typeface="+mn-ea"/>
                <a:cs typeface="+mn-cs"/>
              </a:rPr>
              <a:t>NGO consortia: </a:t>
            </a:r>
            <a:r>
              <a:rPr lang="en-US" sz="1200" kern="1200" dirty="0" smtClean="0">
                <a:solidFill>
                  <a:schemeClr val="tx1"/>
                </a:solidFill>
                <a:effectLst/>
                <a:latin typeface="+mn-lt"/>
                <a:ea typeface="+mn-ea"/>
                <a:cs typeface="+mn-cs"/>
              </a:rPr>
              <a:t>NGO membership organizations are a vital part of the international humanitarian architecture. These organizations represent many different NGOs and are very active in the architecture. There are many NGO consortia actively participating in humanitarian response at the global and national levels. Three of these consortia are part of the Inter-Agency Standing Committee: The International Council of Voluntary Agencies (ICVA) which is a global network of NGOs, </a:t>
            </a:r>
            <a:r>
              <a:rPr lang="en-US" sz="1200" kern="1200" dirty="0" err="1" smtClean="0">
                <a:solidFill>
                  <a:schemeClr val="tx1"/>
                </a:solidFill>
                <a:effectLst/>
                <a:latin typeface="+mn-lt"/>
                <a:ea typeface="+mn-ea"/>
                <a:cs typeface="+mn-cs"/>
              </a:rPr>
              <a:t>InterAction</a:t>
            </a:r>
            <a:r>
              <a:rPr lang="en-US" sz="1200" kern="1200" dirty="0" smtClean="0">
                <a:solidFill>
                  <a:schemeClr val="tx1"/>
                </a:solidFill>
                <a:effectLst/>
                <a:latin typeface="+mn-lt"/>
                <a:ea typeface="+mn-ea"/>
                <a:cs typeface="+mn-cs"/>
              </a:rPr>
              <a:t> which is a consortia of American NGOs, and the Steering Committee for Humanitarian Response (SCHR) which includes a small group of NGOs, IFRC and ICRC. These consortia represent the interests of their members, both humanitarian and development NGOs, at the IASC and other forums. These consortia often help coordinate their members’ advocacy and policy work but are not typically involved directly in field operations or coordination. Often there are nationally based consortia of NGOs working in a country year-round, many times undertaking crucial advocacy or policy work. Because they’re based in the country, they may know a lot more than international organizations about the local area and context. This information can be useful to humanitarian actors and can help to involve the community in assessments and programming. Not all NGOs are members of consortia at either the global or field levels. This can be a major challenge to coordination.</a:t>
            </a:r>
          </a:p>
          <a:p>
            <a:pPr marL="171450" lvl="0" indent="-171450">
              <a:buFont typeface="Arial" panose="020B0604020202020204" pitchFamily="34" charset="0"/>
              <a:buChar char="•"/>
            </a:pP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29</a:t>
            </a:fld>
            <a:endParaRPr lang="en-US"/>
          </a:p>
        </p:txBody>
      </p:sp>
    </p:spTree>
    <p:extLst>
      <p:ext uri="{BB962C8B-B14F-4D97-AF65-F5344CB8AC3E}">
        <p14:creationId xmlns:p14="http://schemas.microsoft.com/office/powerpoint/2010/main" val="1306463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Cluster approach is the primary tool humanitarian actors use to improve coordination. It is part of the 2005 Humanitarian Reform initiative. There are global clusters which are always active and in country clusters which are activated as needed during a crisis. </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cluster is a group of humanitarian organization from the same sector of humanitarian action. A cluster can include any number of UN agencies, NGOs, RC/RC, and – at the national and subnational level – relevant government agencies. By working together, these organizations are not only able to provide better assistance to affected populations, they are also better equipped to coordinate their work with actors outside of their sector. </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Global clusters are always active to help maintain system-wide preparedness &amp; technical capacity, ensure greater predictability and more effective inter-agency responses in their sector. </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In-country clusters are temporary, and are only activated when there is insufficient coordination capacity at the country level in order to avoid gaps and duplication in assistance to affected communities. To determine which clusters should be activated and who should lead them, the HC and HCT will look at initial assessments and form a recommendation. This recommendations is sent to the ERC, who submits it to the IASC and global cluster lead agencies for approval. Once approved, clusters are established so that humanitarian organizations can coordinate resources, prioritize activities and define their respective roles and responsibilities.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30</a:t>
            </a:fld>
            <a:endParaRPr lang="en-US"/>
          </a:p>
        </p:txBody>
      </p:sp>
    </p:spTree>
    <p:extLst>
      <p:ext uri="{BB962C8B-B14F-4D97-AF65-F5344CB8AC3E}">
        <p14:creationId xmlns:p14="http://schemas.microsoft.com/office/powerpoint/2010/main" val="2621575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31</a:t>
            </a:fld>
            <a:endParaRPr lang="en-US"/>
          </a:p>
        </p:txBody>
      </p:sp>
    </p:spTree>
    <p:extLst>
      <p:ext uri="{BB962C8B-B14F-4D97-AF65-F5344CB8AC3E}">
        <p14:creationId xmlns:p14="http://schemas.microsoft.com/office/powerpoint/2010/main" val="3930835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32</a:t>
            </a:fld>
            <a:endParaRPr lang="en-US"/>
          </a:p>
        </p:txBody>
      </p:sp>
    </p:spTree>
    <p:extLst>
      <p:ext uri="{BB962C8B-B14F-4D97-AF65-F5344CB8AC3E}">
        <p14:creationId xmlns:p14="http://schemas.microsoft.com/office/powerpoint/2010/main" val="1030511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33</a:t>
            </a:fld>
            <a:endParaRPr lang="en-US"/>
          </a:p>
        </p:txBody>
      </p:sp>
    </p:spTree>
    <p:extLst>
      <p:ext uri="{BB962C8B-B14F-4D97-AF65-F5344CB8AC3E}">
        <p14:creationId xmlns:p14="http://schemas.microsoft.com/office/powerpoint/2010/main" val="433526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Activation process: </a:t>
            </a:r>
          </a:p>
          <a:p>
            <a:pPr marL="174708" indent="-174708">
              <a:buFont typeface="Arial" panose="020B0604020202020204" pitchFamily="34" charset="0"/>
              <a:buChar char="•"/>
            </a:pPr>
            <a:r>
              <a:rPr lang="en-US" b="0" baseline="0" dirty="0" smtClean="0"/>
              <a:t>HC and the HCT will look at initial assessment and form a recommendation on which clusters should be activated and who the cluster lead agencies should be. </a:t>
            </a:r>
          </a:p>
          <a:p>
            <a:pPr marL="174708" indent="-174708">
              <a:buFont typeface="Arial" panose="020B0604020202020204" pitchFamily="34" charset="0"/>
              <a:buChar char="•"/>
            </a:pPr>
            <a:r>
              <a:rPr lang="en-US" b="0" baseline="0" dirty="0" smtClean="0"/>
              <a:t>This recommendation is sent to the ERC, who submits it to the IASC and global cluster lead agencies for approval within 24 hours. </a:t>
            </a:r>
          </a:p>
          <a:p>
            <a:pPr marL="174708" indent="-174708">
              <a:buFont typeface="Arial" panose="020B0604020202020204" pitchFamily="34" charset="0"/>
              <a:buChar char="•"/>
            </a:pPr>
            <a:r>
              <a:rPr lang="en-US" b="0" baseline="0" dirty="0" smtClean="0"/>
              <a:t>Once approved, clusters are established so that humanitarian organizations can coordinate resources, prioritize activities and define their respective roles and responsibilities.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34</a:t>
            </a:fld>
            <a:endParaRPr lang="en-US"/>
          </a:p>
        </p:txBody>
      </p:sp>
    </p:spTree>
    <p:extLst>
      <p:ext uri="{BB962C8B-B14F-4D97-AF65-F5344CB8AC3E}">
        <p14:creationId xmlns:p14="http://schemas.microsoft.com/office/powerpoint/2010/main" val="1291683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35</a:t>
            </a:fld>
            <a:endParaRPr lang="en-US"/>
          </a:p>
        </p:txBody>
      </p:sp>
    </p:spTree>
    <p:extLst>
      <p:ext uri="{BB962C8B-B14F-4D97-AF65-F5344CB8AC3E}">
        <p14:creationId xmlns:p14="http://schemas.microsoft.com/office/powerpoint/2010/main" val="3736695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Courier New" panose="02070309020205020404" pitchFamily="49" charset="0"/>
              <a:buNone/>
            </a:pPr>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36</a:t>
            </a:fld>
            <a:endParaRPr lang="en-US"/>
          </a:p>
        </p:txBody>
      </p:sp>
    </p:spTree>
    <p:extLst>
      <p:ext uri="{BB962C8B-B14F-4D97-AF65-F5344CB8AC3E}">
        <p14:creationId xmlns:p14="http://schemas.microsoft.com/office/powerpoint/2010/main" val="1955296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37</a:t>
            </a:fld>
            <a:endParaRPr lang="en-US"/>
          </a:p>
        </p:txBody>
      </p:sp>
    </p:spTree>
    <p:extLst>
      <p:ext uri="{BB962C8B-B14F-4D97-AF65-F5344CB8AC3E}">
        <p14:creationId xmlns:p14="http://schemas.microsoft.com/office/powerpoint/2010/main" val="3071088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"localization" agenda - calling for more localized humanitarian action - has received increasing attention globally in recent years. It calls for the humanitarian system to change radically and systematically to better address the humanitarian challenges of today and tomorrow. A more localized response means a response with a diversity of actors, a decentralized action and relations between international and national actors more collaborative.</a:t>
            </a:r>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4</a:t>
            </a:fld>
            <a:endParaRPr lang="en-US"/>
          </a:p>
        </p:txBody>
      </p:sp>
    </p:spTree>
    <p:extLst>
      <p:ext uri="{BB962C8B-B14F-4D97-AF65-F5344CB8AC3E}">
        <p14:creationId xmlns:p14="http://schemas.microsoft.com/office/powerpoint/2010/main" val="2689437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NGO participation in clusters at both global and country levels is crucial. As NGOs can bring the operational perspective in their respective areas of work, participating in policy development at the global level is important to ground policies in the reality of field-level operations. At the country level, NGOs have a responsibility to participate in clusters to ensure that their programs are not duplicative and to help shape country-level strategy in their sectors.</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Though all clusters are structured differently, cluster members all share the responsibility of providing timely and effective assistance. This requires a commitment of time and resources of all partners, including NGOs, as well as a good understanding of the cluster system as a whole.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t>
            </a:r>
            <a:r>
              <a:rPr lang="en-GB" sz="1200" kern="1200" dirty="0" smtClean="0">
                <a:solidFill>
                  <a:schemeClr val="tx1"/>
                </a:solidFill>
                <a:effectLst/>
                <a:latin typeface="+mn-lt"/>
                <a:ea typeface="+mn-ea"/>
                <a:cs typeface="+mn-cs"/>
              </a:rPr>
              <a:t>he benefits of participation in the cluster system are well worth the cost, especially when considered from the point of view of the affected population. In country clusters can coordinate activities on the ground, helping different organizations to avoid duplication. The information sharing components of the cluster system lead to better needs assessment, which helps to save lives and conserve resources. Global clusters help distribute standards and best practices among a wide variety of organizations, improving the overall quality of humanitarian action. In short, the cluster system helps humanitarian actors save lives and livelihoods, and that is well worth the challenges it brings with it. An increased knowledge of the guidance surrounding the proper operation of the cluster system can help NGOs hold the clusters accountable to function well and achieve their stated goals. This can mean addressing our concerns to the cluster coordinator or the HC. When clusters do not work in an effective manner, it is the responsibility of cluster partners, including NGOs, to take steps to improve the functioning of the cluster. </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For NGOs participation in a cluster brings with it certain benefits and certain challenges. Participation requires a significant commitment of time and human resources on the behalf of all participating partners. This can be especially tough for smaller NGOs who may have more barriers to their participation than international NGOs. In addition, some organizations might find that their contributions to a cluster benefit the overall response, but offer no benefit to the organization itself. </a:t>
            </a:r>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38</a:t>
            </a:fld>
            <a:endParaRPr lang="en-US"/>
          </a:p>
        </p:txBody>
      </p:sp>
    </p:spTree>
    <p:extLst>
      <p:ext uri="{BB962C8B-B14F-4D97-AF65-F5344CB8AC3E}">
        <p14:creationId xmlns:p14="http://schemas.microsoft.com/office/powerpoint/2010/main" val="686785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73833">
              <a:defRPr sz="2400">
                <a:solidFill>
                  <a:schemeClr val="tx1"/>
                </a:solidFill>
                <a:latin typeface="Times New Roman" panose="02020603050405020304" pitchFamily="18" charset="0"/>
              </a:defRPr>
            </a:lvl1pPr>
            <a:lvl2pPr marL="757066" indent="-291179" defTabSz="973833">
              <a:defRPr sz="2400">
                <a:solidFill>
                  <a:schemeClr val="tx1"/>
                </a:solidFill>
                <a:latin typeface="Times New Roman" panose="02020603050405020304" pitchFamily="18" charset="0"/>
              </a:defRPr>
            </a:lvl2pPr>
            <a:lvl3pPr marL="1164717" indent="-232943" defTabSz="973833">
              <a:defRPr sz="2400">
                <a:solidFill>
                  <a:schemeClr val="tx1"/>
                </a:solidFill>
                <a:latin typeface="Times New Roman" panose="02020603050405020304" pitchFamily="18" charset="0"/>
              </a:defRPr>
            </a:lvl3pPr>
            <a:lvl4pPr marL="1630604" indent="-232943" defTabSz="973833">
              <a:defRPr sz="2400">
                <a:solidFill>
                  <a:schemeClr val="tx1"/>
                </a:solidFill>
                <a:latin typeface="Times New Roman" panose="02020603050405020304" pitchFamily="18" charset="0"/>
              </a:defRPr>
            </a:lvl4pPr>
            <a:lvl5pPr marL="2096491" indent="-232943" defTabSz="973833">
              <a:defRPr sz="2400">
                <a:solidFill>
                  <a:schemeClr val="tx1"/>
                </a:solidFill>
                <a:latin typeface="Times New Roman" panose="02020603050405020304" pitchFamily="18" charset="0"/>
              </a:defRPr>
            </a:lvl5pPr>
            <a:lvl6pPr marL="2562377" indent="-232943" defTabSz="97383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defTabSz="97383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defTabSz="97383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defTabSz="973833" eaLnBrk="0" fontAlgn="base" hangingPunct="0">
              <a:spcBef>
                <a:spcPct val="0"/>
              </a:spcBef>
              <a:spcAft>
                <a:spcPct val="0"/>
              </a:spcAft>
              <a:defRPr sz="2400">
                <a:solidFill>
                  <a:schemeClr val="tx1"/>
                </a:solidFill>
                <a:latin typeface="Times New Roman" panose="02020603050405020304" pitchFamily="18" charset="0"/>
              </a:defRPr>
            </a:lvl9pPr>
          </a:lstStyle>
          <a:p>
            <a:fld id="{C131634D-81AF-4B57-8357-0CCD433A7DF6}" type="slidenum">
              <a:rPr lang="en-US" altLang="en-US" sz="1200">
                <a:latin typeface="Arial" panose="020B0604020202020204" pitchFamily="34" charset="0"/>
              </a:rPr>
              <a:pPr/>
              <a:t>39</a:t>
            </a:fld>
            <a:endParaRPr lang="en-US" altLang="en-US" sz="1200">
              <a:latin typeface="Arial" panose="020B0604020202020204" pitchFamily="34" charset="0"/>
            </a:endParaRPr>
          </a:p>
        </p:txBody>
      </p:sp>
      <p:sp>
        <p:nvSpPr>
          <p:cNvPr id="41987" name="Rectangle 2"/>
          <p:cNvSpPr>
            <a:spLocks noGrp="1" noRot="1" noChangeAspect="1" noChangeArrowheads="1" noTextEdit="1"/>
          </p:cNvSpPr>
          <p:nvPr>
            <p:ph type="sldImg"/>
          </p:nvPr>
        </p:nvSpPr>
        <p:spPr>
          <a:xfrm>
            <a:off x="430213" y="708025"/>
            <a:ext cx="6305550" cy="3546475"/>
          </a:xfrm>
          <a:ln/>
        </p:spPr>
      </p:sp>
      <p:sp>
        <p:nvSpPr>
          <p:cNvPr id="4198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dirty="0" smtClean="0"/>
          </a:p>
        </p:txBody>
      </p:sp>
      <p:sp>
        <p:nvSpPr>
          <p:cNvPr id="41989" name="Footer Placeholder 4"/>
          <p:cNvSpPr>
            <a:spLocks noGrp="1"/>
          </p:cNvSpPr>
          <p:nvPr>
            <p:ph type="ftr" sz="quarter" idx="4"/>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73833">
              <a:defRPr sz="2400">
                <a:solidFill>
                  <a:schemeClr val="tx1"/>
                </a:solidFill>
                <a:latin typeface="Times New Roman" panose="02020603050405020304" pitchFamily="18" charset="0"/>
              </a:defRPr>
            </a:lvl1pPr>
            <a:lvl2pPr marL="757066" indent="-291179" defTabSz="973833">
              <a:defRPr sz="2400">
                <a:solidFill>
                  <a:schemeClr val="tx1"/>
                </a:solidFill>
                <a:latin typeface="Times New Roman" panose="02020603050405020304" pitchFamily="18" charset="0"/>
              </a:defRPr>
            </a:lvl2pPr>
            <a:lvl3pPr marL="1164717" indent="-232943" defTabSz="973833">
              <a:defRPr sz="2400">
                <a:solidFill>
                  <a:schemeClr val="tx1"/>
                </a:solidFill>
                <a:latin typeface="Times New Roman" panose="02020603050405020304" pitchFamily="18" charset="0"/>
              </a:defRPr>
            </a:lvl3pPr>
            <a:lvl4pPr marL="1630604" indent="-232943" defTabSz="973833">
              <a:defRPr sz="2400">
                <a:solidFill>
                  <a:schemeClr val="tx1"/>
                </a:solidFill>
                <a:latin typeface="Times New Roman" panose="02020603050405020304" pitchFamily="18" charset="0"/>
              </a:defRPr>
            </a:lvl4pPr>
            <a:lvl5pPr marL="2096491" indent="-232943" defTabSz="973833">
              <a:defRPr sz="2400">
                <a:solidFill>
                  <a:schemeClr val="tx1"/>
                </a:solidFill>
                <a:latin typeface="Times New Roman" panose="02020603050405020304" pitchFamily="18" charset="0"/>
              </a:defRPr>
            </a:lvl5pPr>
            <a:lvl6pPr marL="2562377" indent="-232943" defTabSz="97383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defTabSz="97383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defTabSz="97383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defTabSz="973833"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300"/>
              <a:t>Field Cluster Training International Medical Corps 2012</a:t>
            </a:r>
          </a:p>
        </p:txBody>
      </p:sp>
    </p:spTree>
    <p:extLst>
      <p:ext uri="{BB962C8B-B14F-4D97-AF65-F5344CB8AC3E}">
        <p14:creationId xmlns:p14="http://schemas.microsoft.com/office/powerpoint/2010/main" val="32444757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40</a:t>
            </a:fld>
            <a:endParaRPr lang="en-US"/>
          </a:p>
        </p:txBody>
      </p:sp>
    </p:spTree>
    <p:extLst>
      <p:ext uri="{BB962C8B-B14F-4D97-AF65-F5344CB8AC3E}">
        <p14:creationId xmlns:p14="http://schemas.microsoft.com/office/powerpoint/2010/main" val="25680447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41</a:t>
            </a:fld>
            <a:endParaRPr lang="en-US"/>
          </a:p>
        </p:txBody>
      </p:sp>
    </p:spTree>
    <p:extLst>
      <p:ext uri="{BB962C8B-B14F-4D97-AF65-F5344CB8AC3E}">
        <p14:creationId xmlns:p14="http://schemas.microsoft.com/office/powerpoint/2010/main" val="10293081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42</a:t>
            </a:fld>
            <a:endParaRPr lang="en-US"/>
          </a:p>
        </p:txBody>
      </p:sp>
    </p:spTree>
    <p:extLst>
      <p:ext uri="{BB962C8B-B14F-4D97-AF65-F5344CB8AC3E}">
        <p14:creationId xmlns:p14="http://schemas.microsoft.com/office/powerpoint/2010/main" val="20848566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505117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process that organizes the response to humanitarian emergencies is called the Humanitarian Programme Cycle (HPC). The HPC is a coordinated series of actions undertaken to help prepare for, manage, and implement humanitarian response. It consists of a number of elements coordinated in a seamless manner, with one step logically building on the previous and leading to the next. It is intended to be a collective, consultative process that creates an environment in which all those involved in a response can see their role in relation to others. Processes that are inclusive and consultative generate better planning decisions, more robust cooperation, greater accountability, and legitimacy. It is important for NGOs to understand the elements of the HPC so that they can fully participate in the phases of the emergency response alongside other humanitarian actors.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main phases in the Humanitarian Programme Cycle: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Needs assessment and analysis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Strategic response planning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Resource mobilization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Implementation and monitoring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Operational review and evaluation </a:t>
            </a:r>
            <a:endParaRPr lang="en-US" sz="1200" kern="1200" dirty="0" smtClean="0">
              <a:solidFill>
                <a:schemeClr val="tx1"/>
              </a:solidFill>
              <a:effectLst/>
              <a:latin typeface="+mn-lt"/>
              <a:ea typeface="+mn-ea"/>
              <a:cs typeface="+mn-cs"/>
            </a:endParaRPr>
          </a:p>
          <a:p>
            <a:endParaRPr lang="en-US" dirty="0" smtClean="0"/>
          </a:p>
          <a:p>
            <a:r>
              <a:rPr lang="en-GB" sz="1200" kern="1200" dirty="0" smtClean="0">
                <a:solidFill>
                  <a:schemeClr val="tx1"/>
                </a:solidFill>
                <a:effectLst/>
                <a:latin typeface="+mn-lt"/>
                <a:ea typeface="+mn-ea"/>
                <a:cs typeface="+mn-cs"/>
              </a:rPr>
              <a:t>Preparedness is also an important part of effective response and should be incorporated throughout the cycle.</a:t>
            </a:r>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order to implement the HPC effectively, there are two elements at the heart of the cycle. </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v"/>
            </a:pPr>
            <a:r>
              <a:rPr lang="en-GB" sz="1200" i="1" kern="1200" dirty="0" smtClean="0">
                <a:solidFill>
                  <a:schemeClr val="tx1"/>
                </a:solidFill>
                <a:effectLst/>
                <a:latin typeface="+mn-lt"/>
                <a:ea typeface="+mn-ea"/>
                <a:cs typeface="+mn-cs"/>
              </a:rPr>
              <a:t>Effective coordination</a:t>
            </a:r>
            <a:r>
              <a:rPr lang="en-GB" sz="1200" kern="1200" dirty="0" smtClean="0">
                <a:solidFill>
                  <a:schemeClr val="tx1"/>
                </a:solidFill>
                <a:effectLst/>
                <a:latin typeface="+mn-lt"/>
                <a:ea typeface="+mn-ea"/>
                <a:cs typeface="+mn-cs"/>
              </a:rPr>
              <a:t> with national and local authorities and humanitarian actors. Responding to the needs of affected people is at the heart of humanitarian response, and coordination facilitates that response. </a:t>
            </a:r>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v"/>
            </a:pPr>
            <a:r>
              <a:rPr lang="en-GB" sz="1200" i="1" kern="1200" dirty="0" smtClean="0">
                <a:solidFill>
                  <a:schemeClr val="tx1"/>
                </a:solidFill>
                <a:effectLst/>
                <a:latin typeface="+mn-lt"/>
                <a:ea typeface="+mn-ea"/>
                <a:cs typeface="+mn-cs"/>
              </a:rPr>
              <a:t>Information management</a:t>
            </a:r>
            <a:r>
              <a:rPr lang="en-GB" sz="1200" kern="1200" dirty="0" smtClean="0">
                <a:solidFill>
                  <a:schemeClr val="tx1"/>
                </a:solidFill>
                <a:effectLst/>
                <a:latin typeface="+mn-lt"/>
                <a:ea typeface="+mn-ea"/>
                <a:cs typeface="+mn-cs"/>
              </a:rPr>
              <a:t> -- Information management underpins each phase of the HPC and helps connect phases by carrying enriched information from one to another. It is important that organizations participating in the response collect and share information, including the “4Ws” of who is doing what, where, and when.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45</a:t>
            </a:fld>
            <a:endParaRPr lang="en-US"/>
          </a:p>
        </p:txBody>
      </p:sp>
    </p:spTree>
    <p:extLst>
      <p:ext uri="{BB962C8B-B14F-4D97-AF65-F5344CB8AC3E}">
        <p14:creationId xmlns:p14="http://schemas.microsoft.com/office/powerpoint/2010/main" val="20214955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Needs assessment and analysis provide the evidence on which the whole Humanitarian Programme Cycle is based. Immediately following the onset of a crisis, initial information gathering may be done so that a response can start taking place right away, but an effective humanitarian response requires a multi-sector assessment of needs and capabilities. This joint assessment is undertaken with the goal of providing decision makers with enough accurate information to make key decisions in a timely manner. This information can affect everything from strategic planning to program implementation, so it is essential that needs are accurately assessed and jointly analysed. All humanitarian actors conduct needs assessments, but it is important to coordinate so that assessments are done jointly or with a harmonized approach.</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47</a:t>
            </a:fld>
            <a:endParaRPr lang="en-US"/>
          </a:p>
        </p:txBody>
      </p:sp>
    </p:spTree>
    <p:extLst>
      <p:ext uri="{BB962C8B-B14F-4D97-AF65-F5344CB8AC3E}">
        <p14:creationId xmlns:p14="http://schemas.microsoft.com/office/powerpoint/2010/main" val="11553816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Joint needs assessment (like MIRA/HNO) aim to support the identification of strategic humanitarian priorities, it is important that NGOs participate in the information gathering aspect, help drive the selection of priorities and ensure local knowledge is included in the findings. This helps all humanitarian actors reach a common understanding of the situation.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Coordination of those joint assessments are usually handled at the Inter-Cluster Coordination Forum, so NGOs should be in touch with the relevant cluster coordinator or with the OCHA office to see how they can participate.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Once assessments have been completed by an NGO or its local partners, it is strongly encouraged that the results are shared so that others can benefit, even if the organizations concerned don’t plan to use them for their own operational purposes. OCHA field offices usually maintain assessment registries as part of their role in information management coordination.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Once an HNO is completed NGOs and others can use the data to improve their response. </a:t>
            </a:r>
          </a:p>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48</a:t>
            </a:fld>
            <a:endParaRPr lang="en-US"/>
          </a:p>
        </p:txBody>
      </p:sp>
    </p:spTree>
    <p:extLst>
      <p:ext uri="{BB962C8B-B14F-4D97-AF65-F5344CB8AC3E}">
        <p14:creationId xmlns:p14="http://schemas.microsoft.com/office/powerpoint/2010/main" val="21290961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By using the information collected through needs assessment and analysis, the Humanitarian Coordinator (HC) with the active participation of the Humanitarian Country Team (HCT) develops a Strategic Response Plan, which defines priorities, gaps, and accountabilities and includes detailed funding requirements. This plan helps guide the response by deciding what actions are most urgent, who is responsible for these actions, and where they will be working. It also supports fundraising with donors.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49</a:t>
            </a:fld>
            <a:endParaRPr lang="en-US"/>
          </a:p>
        </p:txBody>
      </p:sp>
    </p:spTree>
    <p:extLst>
      <p:ext uri="{BB962C8B-B14F-4D97-AF65-F5344CB8AC3E}">
        <p14:creationId xmlns:p14="http://schemas.microsoft.com/office/powerpoint/2010/main" val="3046115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Localisation </a:t>
            </a:r>
            <a:r>
              <a:rPr lang="en-GB" baseline="0" dirty="0" err="1" smtClean="0"/>
              <a:t>Workstream</a:t>
            </a:r>
            <a:r>
              <a:rPr lang="en-GB" baseline="0" dirty="0" smtClean="0"/>
              <a:t> has defined local actors – for the purposes of tracking funding. Their definition is as follows: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baseline="0" dirty="0" smtClean="0"/>
              <a:t>Local and national non-state actors</a:t>
            </a:r>
            <a:r>
              <a:rPr lang="en-GB" baseline="0" dirty="0" smtClean="0"/>
              <a:t>: Organisations involved in relief that are headquartered and operating in their own aid recipient country and which are not affiliated with an international NGO.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baseline="0" dirty="0" smtClean="0"/>
              <a:t>National and sub-national state actors</a:t>
            </a:r>
            <a:r>
              <a:rPr lang="en-GB" baseline="0" dirty="0" smtClean="0"/>
              <a:t>: State authorities of the affected aid recipient country engaged in relief, whether at local or national level.</a:t>
            </a:r>
            <a:endParaRPr lang="en-GB" dirty="0" smtClean="0"/>
          </a:p>
          <a:p>
            <a:endParaRPr lang="en-GB" dirty="0" smtClean="0"/>
          </a:p>
          <a:p>
            <a:endParaRPr lang="en-GB" dirty="0" smtClean="0"/>
          </a:p>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5</a:t>
            </a:fld>
            <a:endParaRPr lang="en-US"/>
          </a:p>
        </p:txBody>
      </p:sp>
    </p:spTree>
    <p:extLst>
      <p:ext uri="{BB962C8B-B14F-4D97-AF65-F5344CB8AC3E}">
        <p14:creationId xmlns:p14="http://schemas.microsoft.com/office/powerpoint/2010/main" val="26405668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While the HC and HCT are responsible for developing and implementing the SRP/HRP, the entire humanitarian community should be involved in all aspects of it, especially its design. International and national NGOs, particularly, have firsthand knowledge of the situation on the ground and therefore can ensure the strategy and priorities accurately reflect the realities in the field. The SRP/HRP should also take into account consultation with national authorities and the views of the affected people.</a:t>
            </a:r>
            <a:r>
              <a:rPr lang="en-US" sz="1200" kern="1200" baseline="0" dirty="0" smtClean="0">
                <a:solidFill>
                  <a:schemeClr val="tx1"/>
                </a:solidFill>
                <a:effectLst/>
                <a:latin typeface="+mn-lt"/>
                <a:ea typeface="+mn-ea"/>
                <a:cs typeface="+mn-cs"/>
              </a:rPr>
              <a:t> S</a:t>
            </a:r>
            <a:r>
              <a:rPr lang="en-US" sz="1200" kern="1200" dirty="0" smtClean="0">
                <a:solidFill>
                  <a:schemeClr val="tx1"/>
                </a:solidFill>
                <a:effectLst/>
                <a:latin typeface="+mn-lt"/>
                <a:ea typeface="+mn-ea"/>
                <a:cs typeface="+mn-cs"/>
              </a:rPr>
              <a:t>RP/HRP are usually initiated by inter-agency planning workshops. These workshops form the basis of the plan and thus are prime opportunities for the humanitarian community to engage and influence it. The workshops generally involve the HCT, cluster coordinators, and often other stakeholders such as the host government, donors, and participants from the Red Cross/Red Crescent and NGO community.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the development of the SRP, NGOs should work together with others in their respective clusters to ensure that their views are considered. The SRP will include cluster response plans, so NGOs can be in contact with their in-country clusters for more information.</a:t>
            </a:r>
          </a:p>
          <a:p>
            <a:pPr lvl="0"/>
            <a:r>
              <a:rPr lang="en-US" sz="1200" kern="1200" dirty="0" smtClean="0">
                <a:solidFill>
                  <a:schemeClr val="tx1"/>
                </a:solidFill>
                <a:effectLst/>
                <a:latin typeface="+mn-lt"/>
                <a:ea typeface="+mn-ea"/>
                <a:cs typeface="+mn-cs"/>
              </a:rPr>
              <a:t>NGOs can use the SRP to illustrate where their programming fits with the overall strategic plan within their countries of operation. It adds value to their programming, as organizations know what complementary services others are providing. </a:t>
            </a:r>
          </a:p>
          <a:p>
            <a:r>
              <a:rPr lang="en-GB" sz="1200" kern="1200" dirty="0" smtClean="0">
                <a:solidFill>
                  <a:schemeClr val="tx1"/>
                </a:solidFill>
                <a:effectLst/>
                <a:latin typeface="+mn-lt"/>
                <a:ea typeface="+mn-ea"/>
                <a:cs typeface="+mn-cs"/>
              </a:rPr>
              <a:t>NGOs can hold the leadership to account if the strategic objectives and indicators are not being met.</a:t>
            </a:r>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50</a:t>
            </a:fld>
            <a:endParaRPr lang="en-US"/>
          </a:p>
        </p:txBody>
      </p:sp>
    </p:spTree>
    <p:extLst>
      <p:ext uri="{BB962C8B-B14F-4D97-AF65-F5344CB8AC3E}">
        <p14:creationId xmlns:p14="http://schemas.microsoft.com/office/powerpoint/2010/main" val="40440126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strategic response planning process helps indicate what money, staff, and materials will be needed to implement the plan. Whether donors fund an organization directly, through another international or UN agency, or contribute money into a pooled fund, donors and recipients should ensure that funding aligns with the strategic response planning: resources need to be raised to match the specific assessed needs.</a:t>
            </a:r>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51</a:t>
            </a:fld>
            <a:endParaRPr lang="en-US"/>
          </a:p>
        </p:txBody>
      </p:sp>
    </p:spTree>
    <p:extLst>
      <p:ext uri="{BB962C8B-B14F-4D97-AF65-F5344CB8AC3E}">
        <p14:creationId xmlns:p14="http://schemas.microsoft.com/office/powerpoint/2010/main" val="37058285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52</a:t>
            </a:fld>
            <a:endParaRPr lang="en-US"/>
          </a:p>
        </p:txBody>
      </p:sp>
    </p:spTree>
    <p:extLst>
      <p:ext uri="{BB962C8B-B14F-4D97-AF65-F5344CB8AC3E}">
        <p14:creationId xmlns:p14="http://schemas.microsoft.com/office/powerpoint/2010/main" val="42671291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Participation in ERFs and CHFs is a way for NGOs - both international and national - to engage with the international humanitarian funding mechanisms.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Local NGOs should liaise with OCHA’s Humanitarian Financing Unit on conducting a capacity assessment prior to submitting a proposal.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Before drafting a proposal for an ERF or a CHF, NGOs should consult with OCHA’s Humanitarian Financing Unit Fund Manager to see if the pooled funds are the right mechanisms to respond to the identified need.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NGOs should prepare the proposal in consultation with the respective cluster coordinator and the relevant OCHA field office to get their support throughout the project cycle, to avoid overlapping with other projects, and to shorten the review process as much as possible.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Partners can follow the country-specific website to obtain updates on funding and allocations, strategies, guidelines, or templates. </a:t>
            </a:r>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53</a:t>
            </a:fld>
            <a:endParaRPr lang="en-US"/>
          </a:p>
        </p:txBody>
      </p:sp>
    </p:spTree>
    <p:extLst>
      <p:ext uri="{BB962C8B-B14F-4D97-AF65-F5344CB8AC3E}">
        <p14:creationId xmlns:p14="http://schemas.microsoft.com/office/powerpoint/2010/main" val="24973379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55</a:t>
            </a:fld>
            <a:endParaRPr lang="en-US"/>
          </a:p>
        </p:txBody>
      </p:sp>
    </p:spTree>
    <p:extLst>
      <p:ext uri="{BB962C8B-B14F-4D97-AF65-F5344CB8AC3E}">
        <p14:creationId xmlns:p14="http://schemas.microsoft.com/office/powerpoint/2010/main" val="13567848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28691006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59</a:t>
            </a:fld>
            <a:endParaRPr lang="en-US"/>
          </a:p>
        </p:txBody>
      </p:sp>
    </p:spTree>
    <p:extLst>
      <p:ext uri="{BB962C8B-B14F-4D97-AF65-F5344CB8AC3E}">
        <p14:creationId xmlns:p14="http://schemas.microsoft.com/office/powerpoint/2010/main" val="40124305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34310165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Protection can be understood in different ways but that it has a specific definition in the context of humanitarian assistance. Stress that humanitarian actors share a common definition of protection 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Protection being about ensuring that all women, girls, boys, and men are able to enjoy their rights on an equal basis, including in times of internal displacement, it is necessary to identify which rights people are entitled to in each situation and the legal obligations of States and other authorities under the law.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 that we are going to analyse it. </a:t>
            </a:r>
            <a:endParaRPr lang="en-US" b="1" dirty="0"/>
          </a:p>
        </p:txBody>
      </p:sp>
      <p:sp>
        <p:nvSpPr>
          <p:cNvPr id="4" name="Slide Number Placeholder 3"/>
          <p:cNvSpPr>
            <a:spLocks noGrp="1"/>
          </p:cNvSpPr>
          <p:nvPr>
            <p:ph type="sldNum" sz="quarter" idx="10"/>
          </p:nvPr>
        </p:nvSpPr>
        <p:spPr/>
        <p:txBody>
          <a:bodyPr/>
          <a:lstStyle/>
          <a:p>
            <a:fld id="{A3FA3FF8-9EBE-4BB6-8EBA-963FA1A9D9C1}" type="slidenum">
              <a:rPr lang="en-US" smtClean="0"/>
              <a:t>63</a:t>
            </a:fld>
            <a:endParaRPr lang="en-US"/>
          </a:p>
        </p:txBody>
      </p:sp>
    </p:spTree>
    <p:extLst>
      <p:ext uri="{BB962C8B-B14F-4D97-AF65-F5344CB8AC3E}">
        <p14:creationId xmlns:p14="http://schemas.microsoft.com/office/powerpoint/2010/main" val="39547741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above mentioned bodies of law provide a comprehensive legal framework for protection in all situations of internal displacement, including during armed conflict. It provides clear objective and criteria for protection that can help to: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Assess to what extent human rights are being respected and identify the risks or obstacles that individuals face in exercising their rights;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Clarify the responsibility of the national authorities and the actions that must be taken to fulfil that responsibility;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Develop a sound operational response to humanitarian crisis, using rights-based approaches that strengthen the capacity of individuals to protect themselves and the duty bearers to be willing and able to protect individuals;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Provide a basis for advocacy, awareness raising, training, capacity building and other similar activities; and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Guide our own activities, conduct, and interactions with populations of concern.</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64</a:t>
            </a:fld>
            <a:endParaRPr lang="en-US"/>
          </a:p>
        </p:txBody>
      </p:sp>
    </p:spTree>
    <p:extLst>
      <p:ext uri="{BB962C8B-B14F-4D97-AF65-F5344CB8AC3E}">
        <p14:creationId xmlns:p14="http://schemas.microsoft.com/office/powerpoint/2010/main" val="366142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Localisation</a:t>
            </a:r>
            <a:r>
              <a:rPr lang="en-GB" baseline="0" dirty="0" smtClean="0"/>
              <a:t> has been interpreted differently by many actors, but basically it boils down to the following principle – as local as possible, as international as necessary. This means that as a starting point, we should always be asking what parts of the humanitarian response can be locally led, and locally implemented. We should continue to critically analyse whether the international contributions are necessary. Often, we find that much of the international response is </a:t>
            </a:r>
            <a:r>
              <a:rPr lang="en-GB" i="1" baseline="0" dirty="0" smtClean="0"/>
              <a:t>possible</a:t>
            </a:r>
            <a:r>
              <a:rPr lang="en-GB" baseline="0" dirty="0" smtClean="0"/>
              <a:t>, but not </a:t>
            </a:r>
            <a:r>
              <a:rPr lang="en-GB" i="1" baseline="0" dirty="0" smtClean="0"/>
              <a:t>necessary</a:t>
            </a:r>
            <a:r>
              <a:rPr lang="en-GB" baseline="0" dirty="0" smtClean="0"/>
              <a:t>. There are, of course, times when an international contribution is necessary – when there is a need for neutrality, when new or additional experience is needed, when the size and scale of the response is overwhelming the local capacity etc. Localisation does not necessarily mean “going local.” In some cases, this might be possible, but ultimately, we are trying to re-orient the humanitarian community to design and implement a response that is </a:t>
            </a:r>
            <a:r>
              <a:rPr lang="en-GB" i="1" baseline="0" dirty="0" smtClean="0"/>
              <a:t>as local as possible.</a:t>
            </a:r>
          </a:p>
          <a:p>
            <a:pPr marL="171450" indent="-171450">
              <a:buFont typeface="Arial" panose="020B0604020202020204" pitchFamily="34" charset="0"/>
              <a:buChar char="•"/>
            </a:pPr>
            <a:endParaRPr lang="en-GB" altLang="en-US" i="1" baseline="0" dirty="0" smtClean="0"/>
          </a:p>
          <a:p>
            <a:pPr marL="171450" indent="-171450">
              <a:buFont typeface="Arial" panose="020B0604020202020204" pitchFamily="34" charset="0"/>
              <a:buChar char="•"/>
            </a:pPr>
            <a:r>
              <a:rPr lang="en-GB" altLang="en-US" dirty="0" smtClean="0"/>
              <a:t>Determining</a:t>
            </a:r>
            <a:r>
              <a:rPr lang="en-GB" altLang="en-US" baseline="0" dirty="0" smtClean="0"/>
              <a:t> the right “configuration” of local and international contributions is subjective, and the right “configuration” or “balance” will change over time. </a:t>
            </a:r>
            <a:r>
              <a:rPr lang="en-GB" altLang="en-US" dirty="0" smtClean="0"/>
              <a:t>The right balance, or the right ‘configuration’ for a humanitarian response could be seen as like the beads of an abacus. Local actors might be able to deliver some elements of a response completely. In some cases, the international community might need to do direct implementation. In many cases, “as local as possible, as international as necessary” might rest somewhere in between. It also changes in response to the context.</a:t>
            </a:r>
            <a:r>
              <a:rPr lang="en-GB" altLang="en-US" baseline="0" dirty="0" smtClean="0"/>
              <a:t> Access, security, capacity </a:t>
            </a:r>
            <a:r>
              <a:rPr lang="en-GB" altLang="en-US" baseline="0" dirty="0" err="1" smtClean="0"/>
              <a:t>etc</a:t>
            </a:r>
            <a:r>
              <a:rPr lang="en-GB" altLang="en-US" baseline="0" dirty="0" smtClean="0"/>
              <a:t> can all influence the extent to which a response can be local or internationally led or implemented. </a:t>
            </a:r>
          </a:p>
          <a:p>
            <a:pPr marL="171450" indent="-171450">
              <a:buFont typeface="Arial" panose="020B0604020202020204" pitchFamily="34" charset="0"/>
              <a:buChar char="•"/>
            </a:pPr>
            <a:endParaRPr lang="en-GB" altLang="en-US" baseline="0" dirty="0" smtClean="0"/>
          </a:p>
          <a:p>
            <a:pPr marL="171450" indent="-171450">
              <a:buFont typeface="Arial" panose="020B0604020202020204" pitchFamily="34" charset="0"/>
              <a:buChar char="•"/>
            </a:pPr>
            <a:r>
              <a:rPr lang="en-GB" altLang="en-US" dirty="0" smtClean="0"/>
              <a:t>The coordination group has the difficult task</a:t>
            </a:r>
            <a:r>
              <a:rPr lang="en-GB" altLang="en-US" baseline="0" dirty="0" smtClean="0"/>
              <a:t> of constantly reviewing the situation and bringing the coordination group to a consensus on whether the “balance” or the “configuration” is right – if humanitarian response remains consistent with the principle, </a:t>
            </a:r>
            <a:r>
              <a:rPr lang="en-GB" altLang="en-US" i="1" baseline="0" dirty="0" smtClean="0"/>
              <a:t>as local as possible, as international as necessary</a:t>
            </a:r>
            <a:r>
              <a:rPr lang="en-GB" altLang="en-US" baseline="0" dirty="0" smtClean="0"/>
              <a:t>. </a:t>
            </a:r>
            <a:r>
              <a:rPr lang="en-GB" altLang="en-US" dirty="0" smtClean="0"/>
              <a:t>The</a:t>
            </a:r>
            <a:r>
              <a:rPr lang="en-GB" altLang="en-US" baseline="0" dirty="0" smtClean="0"/>
              <a:t> Humanitarian Response Plan and Cluster Strategies should also reflect how the cluster response has assessed the situation and how the cluster believes that the principle “</a:t>
            </a:r>
            <a:r>
              <a:rPr lang="en-GB" altLang="en-US" dirty="0" smtClean="0"/>
              <a:t>as local as possible, as international as necessary” can be operationalised. </a:t>
            </a:r>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6</a:t>
            </a:fld>
            <a:endParaRPr lang="en-US"/>
          </a:p>
        </p:txBody>
      </p:sp>
    </p:spTree>
    <p:extLst>
      <p:ext uri="{BB962C8B-B14F-4D97-AF65-F5344CB8AC3E}">
        <p14:creationId xmlns:p14="http://schemas.microsoft.com/office/powerpoint/2010/main" val="33973939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Who is responsible for protection? Explain that different actors have different mandates in protection. All agencies involved in the humanitarian system must ensure respect for human rights and protection of civilians. However, some agencies have specific mandate to implement protection programs. </a:t>
            </a:r>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65</a:t>
            </a:fld>
            <a:endParaRPr lang="en-US"/>
          </a:p>
        </p:txBody>
      </p:sp>
    </p:spTree>
    <p:extLst>
      <p:ext uri="{BB962C8B-B14F-4D97-AF65-F5344CB8AC3E}">
        <p14:creationId xmlns:p14="http://schemas.microsoft.com/office/powerpoint/2010/main" val="28583333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the </a:t>
            </a:r>
            <a:r>
              <a:rPr lang="en-US" sz="1200" u="sng" kern="1200" dirty="0" smtClean="0">
                <a:solidFill>
                  <a:schemeClr val="tx1"/>
                </a:solidFill>
                <a:effectLst/>
                <a:latin typeface="+mn-lt"/>
                <a:ea typeface="+mn-ea"/>
                <a:cs typeface="+mn-cs"/>
                <a:hlinkClick r:id="rId3"/>
              </a:rPr>
              <a:t>IASC Principals' Statement on the Centrality of Protection (2013)</a:t>
            </a:r>
            <a:r>
              <a:rPr lang="en-US" sz="1200" kern="1200" dirty="0" smtClean="0">
                <a:solidFill>
                  <a:schemeClr val="tx1"/>
                </a:solidFill>
                <a:effectLst/>
                <a:latin typeface="+mn-lt"/>
                <a:ea typeface="+mn-ea"/>
                <a:cs typeface="+mn-cs"/>
              </a:rPr>
              <a:t> all humanitarian actors have a responsibility to place protection at the center of humanitarian action. With the endorsement of the </a:t>
            </a:r>
            <a:r>
              <a:rPr lang="en-US" sz="1200" u="sng" kern="1200" dirty="0" smtClean="0">
                <a:solidFill>
                  <a:schemeClr val="tx1"/>
                </a:solidFill>
                <a:effectLst/>
                <a:latin typeface="+mn-lt"/>
                <a:ea typeface="+mn-ea"/>
                <a:cs typeface="+mn-cs"/>
                <a:hlinkClick r:id="rId4"/>
              </a:rPr>
              <a:t>Policy on Protection in Humanitarian Action (2016)</a:t>
            </a:r>
            <a:r>
              <a:rPr lang="en-US" sz="1200" kern="1200" dirty="0" smtClean="0">
                <a:solidFill>
                  <a:schemeClr val="tx1"/>
                </a:solidFill>
                <a:effectLst/>
                <a:latin typeface="+mn-lt"/>
                <a:ea typeface="+mn-ea"/>
                <a:cs typeface="+mn-cs"/>
              </a:rPr>
              <a:t>, the IASC went further in defining the centrality of protection within humanitarian operations, and the process for its implementation at country-level. </a:t>
            </a:r>
          </a:p>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66</a:t>
            </a:fld>
            <a:endParaRPr lang="en-US"/>
          </a:p>
        </p:txBody>
      </p:sp>
    </p:spTree>
    <p:extLst>
      <p:ext uri="{BB962C8B-B14F-4D97-AF65-F5344CB8AC3E}">
        <p14:creationId xmlns:p14="http://schemas.microsoft.com/office/powerpoint/2010/main" val="13199041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67</a:t>
            </a:fld>
            <a:endParaRPr lang="en-US"/>
          </a:p>
        </p:txBody>
      </p:sp>
    </p:spTree>
    <p:extLst>
      <p:ext uri="{BB962C8B-B14F-4D97-AF65-F5344CB8AC3E}">
        <p14:creationId xmlns:p14="http://schemas.microsoft.com/office/powerpoint/2010/main" val="39650200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68</a:t>
            </a:fld>
            <a:endParaRPr lang="en-US"/>
          </a:p>
        </p:txBody>
      </p:sp>
    </p:spTree>
    <p:extLst>
      <p:ext uri="{BB962C8B-B14F-4D97-AF65-F5344CB8AC3E}">
        <p14:creationId xmlns:p14="http://schemas.microsoft.com/office/powerpoint/2010/main" val="3804692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infographic on Cross-Cutting Issues aims to </a:t>
            </a:r>
            <a:r>
              <a:rPr lang="en-US" sz="1200" kern="1200" dirty="0" smtClean="0">
                <a:solidFill>
                  <a:schemeClr val="tx1"/>
                </a:solidFill>
                <a:effectLst/>
                <a:latin typeface="+mn-lt"/>
                <a:ea typeface="+mn-ea"/>
                <a:cs typeface="+mn-cs"/>
              </a:rPr>
              <a:t>support a better understanding of the links between the different cross-cutting initiatives and how they contribute to the protection of affected populations. The infographic illustrates the following messages:</a:t>
            </a:r>
          </a:p>
          <a:p>
            <a:pPr lvl="0"/>
            <a:r>
              <a:rPr lang="en-US" sz="1200" kern="1200" dirty="0" smtClean="0">
                <a:solidFill>
                  <a:schemeClr val="tx1"/>
                </a:solidFill>
                <a:effectLst/>
                <a:latin typeface="+mn-lt"/>
                <a:ea typeface="+mn-ea"/>
                <a:cs typeface="+mn-cs"/>
              </a:rPr>
              <a:t>Affected populations are at the center of humanitarian action.</a:t>
            </a:r>
          </a:p>
          <a:p>
            <a:pPr lvl="0"/>
            <a:r>
              <a:rPr lang="en-US" sz="1200" kern="1200" dirty="0" smtClean="0">
                <a:solidFill>
                  <a:schemeClr val="tx1"/>
                </a:solidFill>
                <a:effectLst/>
                <a:latin typeface="+mn-lt"/>
                <a:ea typeface="+mn-ea"/>
                <a:cs typeface="+mn-cs"/>
              </a:rPr>
              <a:t>Mainstreaming seeks to address a particular issue or contribute to achieve a particular outcome without creating a specific sector, program or project for it.</a:t>
            </a:r>
          </a:p>
          <a:p>
            <a:pPr lvl="0"/>
            <a:r>
              <a:rPr lang="en-US" sz="1200" kern="1200" dirty="0" smtClean="0">
                <a:solidFill>
                  <a:schemeClr val="tx1"/>
                </a:solidFill>
                <a:effectLst/>
                <a:latin typeface="+mn-lt"/>
                <a:ea typeface="+mn-ea"/>
                <a:cs typeface="+mn-cs"/>
              </a:rPr>
              <a:t>Affected populations’ different needs and capacities as well as their exposure to risks must be taken into account during the humanitarian response.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Cross-cutting issues focus on particular areas of concern in humanitarian response and address individual, group or general vulnerability issues.</a:t>
            </a:r>
          </a:p>
          <a:p>
            <a:r>
              <a:rPr lang="en-US" sz="1200" kern="1200" dirty="0" smtClean="0">
                <a:solidFill>
                  <a:schemeClr val="tx1"/>
                </a:solidFill>
                <a:effectLst/>
                <a:latin typeface="+mn-lt"/>
                <a:ea typeface="+mn-ea"/>
                <a:cs typeface="+mn-cs"/>
              </a:rPr>
              <a:t>Some of these issues are: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Age, Gender and Diversity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Child Protection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Gender-Based Violence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Mental Health and Psychosocial Support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Disability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HIV/AIDS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Mine Action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Housing, Land and Property</a:t>
            </a:r>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69</a:t>
            </a:fld>
            <a:endParaRPr lang="en-US"/>
          </a:p>
        </p:txBody>
      </p:sp>
    </p:spTree>
    <p:extLst>
      <p:ext uri="{BB962C8B-B14F-4D97-AF65-F5344CB8AC3E}">
        <p14:creationId xmlns:p14="http://schemas.microsoft.com/office/powerpoint/2010/main" val="18041726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13677503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74</a:t>
            </a:fld>
            <a:endParaRPr lang="en-US"/>
          </a:p>
        </p:txBody>
      </p:sp>
    </p:spTree>
    <p:extLst>
      <p:ext uri="{BB962C8B-B14F-4D97-AF65-F5344CB8AC3E}">
        <p14:creationId xmlns:p14="http://schemas.microsoft.com/office/powerpoint/2010/main" val="41782575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10"/>
          </p:nvPr>
        </p:nvSpPr>
        <p:spPr/>
        <p:txBody>
          <a:bodyPr/>
          <a:lstStyle/>
          <a:p>
            <a:fld id="{A3FA3FF8-9EBE-4BB6-8EBA-963FA1A9D9C1}" type="slidenum">
              <a:rPr lang="en-US" smtClean="0"/>
              <a:t>75</a:t>
            </a:fld>
            <a:endParaRPr lang="en-US"/>
          </a:p>
        </p:txBody>
      </p:sp>
    </p:spTree>
    <p:extLst>
      <p:ext uri="{BB962C8B-B14F-4D97-AF65-F5344CB8AC3E}">
        <p14:creationId xmlns:p14="http://schemas.microsoft.com/office/powerpoint/2010/main" val="25892714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A3FA3FF8-9EBE-4BB6-8EBA-963FA1A9D9C1}" type="slidenum">
              <a:rPr lang="en-US" smtClean="0"/>
              <a:t>77</a:t>
            </a:fld>
            <a:endParaRPr lang="en-US"/>
          </a:p>
        </p:txBody>
      </p:sp>
    </p:spTree>
    <p:extLst>
      <p:ext uri="{BB962C8B-B14F-4D97-AF65-F5344CB8AC3E}">
        <p14:creationId xmlns:p14="http://schemas.microsoft.com/office/powerpoint/2010/main" val="572820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78</a:t>
            </a:fld>
            <a:endParaRPr lang="en-US"/>
          </a:p>
        </p:txBody>
      </p:sp>
    </p:spTree>
    <p:extLst>
      <p:ext uri="{BB962C8B-B14F-4D97-AF65-F5344CB8AC3E}">
        <p14:creationId xmlns:p14="http://schemas.microsoft.com/office/powerpoint/2010/main" val="2173757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pitchFamily="-110" charset="0"/>
                <a:ea typeface="ヒラギノ角ゴ Pro W3" pitchFamily="-110" charset="-128"/>
                <a:cs typeface="ヒラギノ角ゴ Pro W3" pitchFamily="-110" charset="-128"/>
              </a:rPr>
              <a:t>Aid </a:t>
            </a:r>
            <a:r>
              <a:rPr lang="en-US" sz="1200" b="0" i="0" kern="1200" dirty="0" err="1" smtClean="0">
                <a:solidFill>
                  <a:schemeClr val="tx1"/>
                </a:solidFill>
                <a:effectLst/>
                <a:latin typeface="Arial" pitchFamily="-110" charset="0"/>
                <a:ea typeface="ヒラギノ角ゴ Pro W3" pitchFamily="-110" charset="-128"/>
                <a:cs typeface="ヒラギノ角ゴ Pro W3" pitchFamily="-110" charset="-128"/>
              </a:rPr>
              <a:t>organisations</a:t>
            </a:r>
            <a:r>
              <a:rPr lang="en-US" sz="1200" b="0" i="0" kern="1200" dirty="0" smtClean="0">
                <a:solidFill>
                  <a:schemeClr val="tx1"/>
                </a:solidFill>
                <a:effectLst/>
                <a:latin typeface="Arial" pitchFamily="-110" charset="0"/>
                <a:ea typeface="ヒラギノ角ゴ Pro W3" pitchFamily="-110" charset="-128"/>
                <a:cs typeface="ヒラギノ角ゴ Pro W3" pitchFamily="-110" charset="-128"/>
              </a:rPr>
              <a:t> and donors commit to:</a:t>
            </a:r>
          </a:p>
          <a:p>
            <a:pPr marL="171450" indent="-171450">
              <a:buFont typeface="Arial" panose="020B0604020202020204" pitchFamily="34" charset="0"/>
              <a:buChar char="•"/>
            </a:pPr>
            <a:r>
              <a:rPr lang="en-US" sz="1200" b="0" i="0" kern="1200" dirty="0" smtClean="0">
                <a:solidFill>
                  <a:schemeClr val="tx1"/>
                </a:solidFill>
                <a:effectLst/>
                <a:latin typeface="Arial" pitchFamily="-110" charset="0"/>
                <a:ea typeface="ヒラギノ角ゴ Pro W3" pitchFamily="-110" charset="-128"/>
                <a:cs typeface="ヒラギノ角ゴ Pro W3" pitchFamily="-110" charset="-128"/>
              </a:rPr>
              <a:t>Increase and support multi-year investment in the institutional capacities of local and national responders, including preparedness, response and coordination capacities, especially in fragile contexts and where communities are vulnerable to armed conflicts, disasters, recurrent outbreaks and the effects of climate change. We should achieve this through collaboration with development partners and incorporate capacity strengthening in partnership agreements.</a:t>
            </a:r>
          </a:p>
          <a:p>
            <a:pPr marL="171450" indent="-171450">
              <a:buFont typeface="Arial" panose="020B0604020202020204" pitchFamily="34" charset="0"/>
              <a:buChar char="•"/>
            </a:pPr>
            <a:r>
              <a:rPr lang="en-US" sz="1200" b="0" i="0" kern="1200" dirty="0" smtClean="0">
                <a:solidFill>
                  <a:schemeClr val="tx1"/>
                </a:solidFill>
                <a:effectLst/>
                <a:latin typeface="Arial" pitchFamily="-110" charset="0"/>
                <a:ea typeface="ヒラギノ角ゴ Pro W3" pitchFamily="-110" charset="-128"/>
                <a:cs typeface="ヒラギノ角ゴ Pro W3" pitchFamily="-110" charset="-128"/>
              </a:rPr>
              <a:t>Understand better and work to remove or reduce barriers that prevent </a:t>
            </a:r>
            <a:r>
              <a:rPr lang="en-US" sz="1200" b="0" i="0" kern="1200" dirty="0" err="1" smtClean="0">
                <a:solidFill>
                  <a:schemeClr val="tx1"/>
                </a:solidFill>
                <a:effectLst/>
                <a:latin typeface="Arial" pitchFamily="-110" charset="0"/>
                <a:ea typeface="ヒラギノ角ゴ Pro W3" pitchFamily="-110" charset="-128"/>
                <a:cs typeface="ヒラギノ角ゴ Pro W3" pitchFamily="-110" charset="-128"/>
              </a:rPr>
              <a:t>organisations</a:t>
            </a:r>
            <a:r>
              <a:rPr lang="en-US" sz="1200" b="0" i="0" kern="1200" dirty="0" smtClean="0">
                <a:solidFill>
                  <a:schemeClr val="tx1"/>
                </a:solidFill>
                <a:effectLst/>
                <a:latin typeface="Arial" pitchFamily="-110" charset="0"/>
                <a:ea typeface="ヒラギノ角ゴ Pro W3" pitchFamily="-110" charset="-128"/>
                <a:cs typeface="ヒラギノ角ゴ Pro W3" pitchFamily="-110" charset="-128"/>
              </a:rPr>
              <a:t> and donors from partnering with local and national responders in order to lessen their administrative burden.</a:t>
            </a:r>
          </a:p>
          <a:p>
            <a:pPr marL="171450" indent="-171450">
              <a:buFont typeface="Arial" panose="020B0604020202020204" pitchFamily="34" charset="0"/>
              <a:buChar char="•"/>
            </a:pPr>
            <a:r>
              <a:rPr lang="en-US" sz="1200" b="0" i="0" kern="1200" dirty="0" smtClean="0">
                <a:solidFill>
                  <a:schemeClr val="tx1"/>
                </a:solidFill>
                <a:effectLst/>
                <a:latin typeface="Arial" pitchFamily="-110" charset="0"/>
                <a:ea typeface="ヒラギノ角ゴ Pro W3" pitchFamily="-110" charset="-128"/>
                <a:cs typeface="ヒラギノ角ゴ Pro W3" pitchFamily="-110" charset="-128"/>
              </a:rPr>
              <a:t>Support and complement national coordination mechanisms where they exist and include local and national responders in international coordination mechanisms as appropriate and in keeping with humanitarian principles. </a:t>
            </a:r>
          </a:p>
          <a:p>
            <a:pPr marL="171450" indent="-171450">
              <a:buFont typeface="Arial" panose="020B0604020202020204" pitchFamily="34" charset="0"/>
              <a:buChar char="•"/>
            </a:pPr>
            <a:r>
              <a:rPr lang="en-US" sz="1200" b="0" i="0" kern="1200" dirty="0" smtClean="0">
                <a:solidFill>
                  <a:schemeClr val="tx1"/>
                </a:solidFill>
                <a:effectLst/>
                <a:latin typeface="Arial" pitchFamily="-110" charset="0"/>
                <a:ea typeface="ヒラギノ角ゴ Pro W3" pitchFamily="-110" charset="-128"/>
                <a:cs typeface="ヒラギノ角ゴ Pro W3" pitchFamily="-110" charset="-128"/>
              </a:rPr>
              <a:t>Achieve by 2020 a global, aggregated target of at least 25 per cent of humanitarian funding to local and national responders as directly as possible to improve outcomes for affected people and reduce transactional costs.</a:t>
            </a:r>
          </a:p>
          <a:p>
            <a:pPr marL="171450" indent="-171450">
              <a:buFont typeface="Arial" panose="020B0604020202020204" pitchFamily="34" charset="0"/>
              <a:buChar char="•"/>
            </a:pPr>
            <a:r>
              <a:rPr lang="en-US" sz="1200" b="0" i="0" kern="1200" dirty="0" smtClean="0">
                <a:solidFill>
                  <a:schemeClr val="tx1"/>
                </a:solidFill>
                <a:effectLst/>
                <a:latin typeface="Arial" pitchFamily="-110" charset="0"/>
                <a:ea typeface="ヒラギノ角ゴ Pro W3" pitchFamily="-110" charset="-128"/>
                <a:cs typeface="ヒラギノ角ゴ Pro W3" pitchFamily="-110" charset="-128"/>
              </a:rPr>
              <a:t>Develop, with the Inter-Agency Standing Committee (IASC), and apply a ‘</a:t>
            </a:r>
            <a:r>
              <a:rPr lang="en-US" sz="1200" b="0" i="0" kern="1200" dirty="0" err="1" smtClean="0">
                <a:solidFill>
                  <a:schemeClr val="tx1"/>
                </a:solidFill>
                <a:effectLst/>
                <a:latin typeface="Arial" pitchFamily="-110" charset="0"/>
                <a:ea typeface="ヒラギノ角ゴ Pro W3" pitchFamily="-110" charset="-128"/>
                <a:cs typeface="ヒラギノ角ゴ Pro W3" pitchFamily="-110" charset="-128"/>
              </a:rPr>
              <a:t>localisation</a:t>
            </a:r>
            <a:r>
              <a:rPr lang="en-US" sz="1200" b="0" i="0" kern="1200" dirty="0" smtClean="0">
                <a:solidFill>
                  <a:schemeClr val="tx1"/>
                </a:solidFill>
                <a:effectLst/>
                <a:latin typeface="Arial" pitchFamily="-110" charset="0"/>
                <a:ea typeface="ヒラギノ角ゴ Pro W3" pitchFamily="-110" charset="-128"/>
                <a:cs typeface="ヒラギノ角ゴ Pro W3" pitchFamily="-110" charset="-128"/>
              </a:rPr>
              <a:t>’ marker to measure direct and indirect funding to local and national responders.</a:t>
            </a:r>
          </a:p>
          <a:p>
            <a:pPr marL="171450" indent="-171450">
              <a:buFont typeface="Arial" panose="020B0604020202020204" pitchFamily="34" charset="0"/>
              <a:buChar char="•"/>
            </a:pPr>
            <a:r>
              <a:rPr lang="en-US" sz="1200" b="0" i="0" kern="1200" dirty="0" smtClean="0">
                <a:solidFill>
                  <a:schemeClr val="tx1"/>
                </a:solidFill>
                <a:effectLst/>
                <a:latin typeface="Arial" pitchFamily="-110" charset="0"/>
                <a:ea typeface="ヒラギノ角ゴ Pro W3" pitchFamily="-110" charset="-128"/>
                <a:cs typeface="ヒラギノ角ゴ Pro W3" pitchFamily="-110" charset="-128"/>
              </a:rPr>
              <a:t>Make greater use of funding tools which increase and improve assistance delivered by local and national responders, such as UN-led country-based pooled funds (CBPF), IFRC Disaster Relief Emergency Fund (DREF) and NGO- led and other pooled funds.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8</a:t>
            </a:fld>
            <a:endParaRPr lang="en-US"/>
          </a:p>
        </p:txBody>
      </p:sp>
    </p:spTree>
    <p:extLst>
      <p:ext uri="{BB962C8B-B14F-4D97-AF65-F5344CB8AC3E}">
        <p14:creationId xmlns:p14="http://schemas.microsoft.com/office/powerpoint/2010/main" val="42012530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79</a:t>
            </a:fld>
            <a:endParaRPr lang="en-US"/>
          </a:p>
        </p:txBody>
      </p:sp>
    </p:spTree>
    <p:extLst>
      <p:ext uri="{BB962C8B-B14F-4D97-AF65-F5344CB8AC3E}">
        <p14:creationId xmlns:p14="http://schemas.microsoft.com/office/powerpoint/2010/main" val="15695027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26909812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84</a:t>
            </a:fld>
            <a:endParaRPr lang="en-US"/>
          </a:p>
        </p:txBody>
      </p:sp>
    </p:spTree>
    <p:extLst>
      <p:ext uri="{BB962C8B-B14F-4D97-AF65-F5344CB8AC3E}">
        <p14:creationId xmlns:p14="http://schemas.microsoft.com/office/powerpoint/2010/main" val="34559196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86</a:t>
            </a:fld>
            <a:endParaRPr lang="en-US"/>
          </a:p>
        </p:txBody>
      </p:sp>
    </p:spTree>
    <p:extLst>
      <p:ext uri="{BB962C8B-B14F-4D97-AF65-F5344CB8AC3E}">
        <p14:creationId xmlns:p14="http://schemas.microsoft.com/office/powerpoint/2010/main" val="2490582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We are going to work with tools that will help build a protection analysis and response strategy.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inverted tree tool and causal analysis of protection concerns. It is a tool to help us look closely at the often hidden root causes of a protection concern and distinguishing that from the “effects” which are usually more visible. </a:t>
            </a:r>
          </a:p>
          <a:p>
            <a:r>
              <a:rPr lang="en-US" sz="1200" kern="1200" dirty="0" smtClean="0">
                <a:solidFill>
                  <a:schemeClr val="tx1"/>
                </a:solidFill>
                <a:effectLst/>
                <a:latin typeface="+mn-lt"/>
                <a:ea typeface="+mn-ea"/>
                <a:cs typeface="+mn-cs"/>
              </a:rPr>
              <a:t>The tools should be defined according to the needs of the protection cluster: inverted tree, causal analysis, risk equation,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charset="0"/>
              <a:ea typeface="ＭＳ Ｐゴシック" charset="0"/>
              <a:cs typeface="ＭＳ Ｐゴシック" charset="0"/>
            </a:endParaRPr>
          </a:p>
        </p:txBody>
      </p:sp>
      <p:sp>
        <p:nvSpPr>
          <p:cNvPr id="184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5CD64B-04C8-484F-B1D2-64B12231A26E}" type="slidenum">
              <a:rPr lang="en-US" sz="1200">
                <a:latin typeface="Calibri" charset="0"/>
              </a:rPr>
              <a:pPr eaLnBrk="1" hangingPunct="1"/>
              <a:t>87</a:t>
            </a:fld>
            <a:endParaRPr lang="en-US" sz="1200">
              <a:latin typeface="Calibri" charset="0"/>
            </a:endParaRPr>
          </a:p>
        </p:txBody>
      </p:sp>
    </p:spTree>
    <p:extLst>
      <p:ext uri="{BB962C8B-B14F-4D97-AF65-F5344CB8AC3E}">
        <p14:creationId xmlns:p14="http://schemas.microsoft.com/office/powerpoint/2010/main" val="11111023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2F77A2-9988-1248-947C-EE05B83AE124}" type="slidenum">
              <a:rPr lang="en-US"/>
              <a:pPr/>
              <a:t>88</a:t>
            </a:fld>
            <a:endParaRPr lang="en-US"/>
          </a:p>
        </p:txBody>
      </p:sp>
      <p:sp>
        <p:nvSpPr>
          <p:cNvPr id="645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4515" name="Rectangle 3"/>
          <p:cNvSpPr>
            <a:spLocks noGrp="1" noChangeArrowheads="1"/>
          </p:cNvSpPr>
          <p:nvPr>
            <p:ph type="body" idx="1"/>
          </p:nvPr>
        </p:nvSpPr>
        <p:spPr>
          <a:xfrm>
            <a:off x="935389" y="4415530"/>
            <a:ext cx="5139624" cy="4183603"/>
          </a:xfrm>
        </p:spPr>
        <p:txBody>
          <a:bodyPr/>
          <a:lstStyle/>
          <a:p>
            <a:r>
              <a:rPr lang="en-US" sz="1200" kern="1200" dirty="0" smtClean="0">
                <a:solidFill>
                  <a:schemeClr val="tx1"/>
                </a:solidFill>
                <a:effectLst/>
                <a:latin typeface="+mn-lt"/>
                <a:ea typeface="+mn-ea"/>
                <a:cs typeface="+mn-cs"/>
              </a:rPr>
              <a:t>The problem tree can help identify causal connections of rights as well as main patterns of discrimination, exclusion and power imbalances that prevent the realization of human rights of affected populations. Process-wise the problem tree is a tool for consensus building and participation as it requires agreement among participants on the main protection challenges and root causes. </a:t>
            </a:r>
            <a:endParaRPr lang="en-US" sz="800" dirty="0"/>
          </a:p>
        </p:txBody>
      </p:sp>
    </p:spTree>
    <p:extLst>
      <p:ext uri="{BB962C8B-B14F-4D97-AF65-F5344CB8AC3E}">
        <p14:creationId xmlns:p14="http://schemas.microsoft.com/office/powerpoint/2010/main" val="27760263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6BAFE9-4EB0-8544-B16B-BCBB1D3DCE03}" type="slidenum">
              <a:rPr lang="en-US"/>
              <a:pPr/>
              <a:t>89</a:t>
            </a:fld>
            <a:endParaRPr lang="en-US"/>
          </a:p>
        </p:txBody>
      </p:sp>
      <p:sp>
        <p:nvSpPr>
          <p:cNvPr id="6359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35907" name="Rectangle 3"/>
          <p:cNvSpPr>
            <a:spLocks noGrp="1" noChangeArrowheads="1"/>
          </p:cNvSpPr>
          <p:nvPr>
            <p:ph type="body" idx="1"/>
          </p:nvPr>
        </p:nvSpPr>
        <p:spPr/>
        <p:txBody>
          <a:bodyPr/>
          <a:lstStyle/>
          <a:p>
            <a:pPr marL="174708" indent="-174708">
              <a:buFont typeface="Arial" panose="020B0604020202020204" pitchFamily="34" charset="0"/>
              <a:buChar char="•"/>
            </a:pPr>
            <a:endParaRPr lang="en-US" dirty="0"/>
          </a:p>
        </p:txBody>
      </p:sp>
    </p:spTree>
    <p:extLst>
      <p:ext uri="{BB962C8B-B14F-4D97-AF65-F5344CB8AC3E}">
        <p14:creationId xmlns:p14="http://schemas.microsoft.com/office/powerpoint/2010/main" val="1375145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90</a:t>
            </a:fld>
            <a:endParaRPr lang="en-US"/>
          </a:p>
        </p:txBody>
      </p:sp>
    </p:spTree>
    <p:extLst>
      <p:ext uri="{BB962C8B-B14F-4D97-AF65-F5344CB8AC3E}">
        <p14:creationId xmlns:p14="http://schemas.microsoft.com/office/powerpoint/2010/main" val="41555025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I</a:t>
            </a:r>
            <a:r>
              <a:rPr lang="en-GB" sz="1200" kern="1200" dirty="0" smtClean="0">
                <a:solidFill>
                  <a:schemeClr val="tx1"/>
                </a:solidFill>
                <a:effectLst/>
                <a:latin typeface="+mn-lt"/>
                <a:ea typeface="+mn-ea"/>
                <a:cs typeface="+mn-cs"/>
              </a:rPr>
              <a:t>nformed protection action is guided by a sound understanding of the current protection risks faced by the populations, and an evidence-based analysis of the situation. The best way to think about protection is from the perspective of those who need it. Understanding people’s protection needs in terms of threat, violation, vulnerability, capacity and risk can do this. This approach uses a model of risk and response that is familiar to many humanitarian agencies. This approach allows us to appreciate the precise nature of the threats and vulnerabilities people are experiencing and the capacities they have to prevent and cope with them. The risk equation can therefore apply to identify the protection risks linked to humanitarian programming. When we speak about protection risks, we refer to the precise nature of the threats and vulnerabilities people are experiencing and the capacities they have to prevent and cope with them.</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91</a:t>
            </a:fld>
            <a:endParaRPr lang="en-US"/>
          </a:p>
        </p:txBody>
      </p:sp>
    </p:spTree>
    <p:extLst>
      <p:ext uri="{BB962C8B-B14F-4D97-AF65-F5344CB8AC3E}">
        <p14:creationId xmlns:p14="http://schemas.microsoft.com/office/powerpoint/2010/main" val="15512439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92</a:t>
            </a:fld>
            <a:endParaRPr lang="en-US"/>
          </a:p>
        </p:txBody>
      </p:sp>
    </p:spTree>
    <p:extLst>
      <p:ext uri="{BB962C8B-B14F-4D97-AF65-F5344CB8AC3E}">
        <p14:creationId xmlns:p14="http://schemas.microsoft.com/office/powerpoint/2010/main" val="1729743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9</a:t>
            </a:fld>
            <a:endParaRPr lang="en-US"/>
          </a:p>
        </p:txBody>
      </p:sp>
    </p:spTree>
    <p:extLst>
      <p:ext uri="{BB962C8B-B14F-4D97-AF65-F5344CB8AC3E}">
        <p14:creationId xmlns:p14="http://schemas.microsoft.com/office/powerpoint/2010/main" val="26258662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baseline="0" dirty="0" smtClean="0"/>
          </a:p>
        </p:txBody>
      </p:sp>
      <p:sp>
        <p:nvSpPr>
          <p:cNvPr id="4" name="Slide Number Placeholder 3"/>
          <p:cNvSpPr>
            <a:spLocks noGrp="1"/>
          </p:cNvSpPr>
          <p:nvPr>
            <p:ph type="sldNum" sz="quarter" idx="10"/>
          </p:nvPr>
        </p:nvSpPr>
        <p:spPr/>
        <p:txBody>
          <a:bodyPr/>
          <a:lstStyle/>
          <a:p>
            <a:fld id="{A3FA3FF8-9EBE-4BB6-8EBA-963FA1A9D9C1}" type="slidenum">
              <a:rPr lang="en-US" smtClean="0"/>
              <a:t>93</a:t>
            </a:fld>
            <a:endParaRPr lang="en-US"/>
          </a:p>
        </p:txBody>
      </p:sp>
    </p:spTree>
    <p:extLst>
      <p:ext uri="{BB962C8B-B14F-4D97-AF65-F5344CB8AC3E}">
        <p14:creationId xmlns:p14="http://schemas.microsoft.com/office/powerpoint/2010/main" val="31997473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94</a:t>
            </a:fld>
            <a:endParaRPr lang="en-US"/>
          </a:p>
        </p:txBody>
      </p:sp>
    </p:spTree>
    <p:extLst>
      <p:ext uri="{BB962C8B-B14F-4D97-AF65-F5344CB8AC3E}">
        <p14:creationId xmlns:p14="http://schemas.microsoft.com/office/powerpoint/2010/main" val="30920091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95</a:t>
            </a:fld>
            <a:endParaRPr lang="en-US"/>
          </a:p>
        </p:txBody>
      </p:sp>
    </p:spTree>
    <p:extLst>
      <p:ext uri="{BB962C8B-B14F-4D97-AF65-F5344CB8AC3E}">
        <p14:creationId xmlns:p14="http://schemas.microsoft.com/office/powerpoint/2010/main" val="21522819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96</a:t>
            </a:fld>
            <a:endParaRPr lang="en-US"/>
          </a:p>
        </p:txBody>
      </p:sp>
    </p:spTree>
    <p:extLst>
      <p:ext uri="{BB962C8B-B14F-4D97-AF65-F5344CB8AC3E}">
        <p14:creationId xmlns:p14="http://schemas.microsoft.com/office/powerpoint/2010/main" val="12247743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69315" y="8829967"/>
            <a:ext cx="3039463"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128" tIns="44564" rIns="89128" bIns="44564"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708B332-83D4-F240-A594-817F752466CD}" type="slidenum">
              <a:rPr lang="fr-FR" sz="1100">
                <a:solidFill>
                  <a:srgbClr val="000000"/>
                </a:solidFill>
                <a:latin typeface="Calibri" charset="0"/>
              </a:rPr>
              <a:pPr algn="r" eaLnBrk="1" hangingPunct="1"/>
              <a:t>98</a:t>
            </a:fld>
            <a:endParaRPr lang="fr-FR" sz="1100">
              <a:solidFill>
                <a:srgbClr val="000000"/>
              </a:solidFill>
              <a:latin typeface="Calibri"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kern="1200" dirty="0" smtClean="0">
                <a:solidFill>
                  <a:schemeClr val="tx1"/>
                </a:solidFill>
                <a:effectLst/>
                <a:latin typeface="+mn-lt"/>
                <a:ea typeface="+mn-ea"/>
                <a:cs typeface="+mn-cs"/>
              </a:rPr>
              <a:t>By</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considering a range of activities, one can see gaps more easily or complementarity in action. If one partner is focusing exclusively on the remedial (support to the camp) but not on the responsive (immediately stopping policy) or environment building (review/revision of policies or political sanction) – then we can map the areas where protection activities are needed as well as the type of activities needed. Protection needs collaboration and complementarity, the importance of all agencies working together in the clusters to ensure efficiency and maximize the use of resources.</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0699276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4994629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3FA3FF8-9EBE-4BB6-8EBA-963FA1A9D9C1}" type="slidenum">
              <a:rPr lang="en-US" smtClean="0"/>
              <a:t>103</a:t>
            </a:fld>
            <a:endParaRPr lang="en-US"/>
          </a:p>
        </p:txBody>
      </p:sp>
    </p:spTree>
    <p:extLst>
      <p:ext uri="{BB962C8B-B14F-4D97-AF65-F5344CB8AC3E}">
        <p14:creationId xmlns:p14="http://schemas.microsoft.com/office/powerpoint/2010/main" val="41052840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105</a:t>
            </a:fld>
            <a:endParaRPr lang="en-US"/>
          </a:p>
        </p:txBody>
      </p:sp>
    </p:spTree>
    <p:extLst>
      <p:ext uri="{BB962C8B-B14F-4D97-AF65-F5344CB8AC3E}">
        <p14:creationId xmlns:p14="http://schemas.microsoft.com/office/powerpoint/2010/main" val="42284911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DB5431-CA2C-4025-BD9B-2A1DF52CBF9C}" type="slidenum">
              <a:rPr lang="en-US" smtClean="0">
                <a:solidFill>
                  <a:srgbClr val="000000"/>
                </a:solidFill>
              </a:rPr>
              <a:pPr/>
              <a:t>106</a:t>
            </a:fld>
            <a:endParaRPr lang="en-US">
              <a:solidFill>
                <a:srgbClr val="000000"/>
              </a:solidFill>
            </a:endParaRPr>
          </a:p>
        </p:txBody>
      </p:sp>
    </p:spTree>
    <p:extLst>
      <p:ext uri="{BB962C8B-B14F-4D97-AF65-F5344CB8AC3E}">
        <p14:creationId xmlns:p14="http://schemas.microsoft.com/office/powerpoint/2010/main" val="13631342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107</a:t>
            </a:fld>
            <a:endParaRPr lang="en-US"/>
          </a:p>
        </p:txBody>
      </p:sp>
    </p:spTree>
    <p:extLst>
      <p:ext uri="{BB962C8B-B14F-4D97-AF65-F5344CB8AC3E}">
        <p14:creationId xmlns:p14="http://schemas.microsoft.com/office/powerpoint/2010/main" val="1137322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Clusters have an obligation to engage in the localization agenda. They also represent an opportunity to radically change the system. The Global Protection Cluster has defined 5 dimensions to work 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Governance and decision making: equitable opportunities to play a leadership and co-leadership role (SAG, EHP, co-lead).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Influence and participation: equitable opportunities to be represented (</a:t>
            </a:r>
            <a:r>
              <a:rPr lang="en-US" dirty="0" err="1" smtClean="0"/>
              <a:t>ie</a:t>
            </a:r>
            <a:r>
              <a:rPr lang="en-US" dirty="0" smtClean="0"/>
              <a:t> Cluster member) and to influence Cluster / Sector decisions (</a:t>
            </a:r>
            <a:r>
              <a:rPr lang="en-US" dirty="0" err="1" smtClean="0"/>
              <a:t>ie</a:t>
            </a:r>
            <a:r>
              <a:rPr lang="en-US" dirty="0" smtClean="0"/>
              <a:t> HNO / HRP).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Partnership: promoting a principled partnership culture (</a:t>
            </a:r>
            <a:r>
              <a:rPr lang="en-US" dirty="0" err="1" smtClean="0"/>
              <a:t>ie</a:t>
            </a:r>
            <a:r>
              <a:rPr lang="en-US" dirty="0" smtClean="0"/>
              <a:t>, fewer sub-delegating grants, more coaching and mentoring approaches, non-monetary contributions).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Financing: better access to financing mechanisms, including pooled funds.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Capacities: more systematic and coordinated opportunities to receive support to strengthen operational functions (</a:t>
            </a:r>
            <a:r>
              <a:rPr lang="en-US" dirty="0" err="1" smtClean="0"/>
              <a:t>ie</a:t>
            </a:r>
            <a:r>
              <a:rPr lang="en-US" dirty="0" smtClean="0"/>
              <a:t> sectoral strategy for institutional capacity building)</a:t>
            </a:r>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10</a:t>
            </a:fld>
            <a:endParaRPr lang="en-US"/>
          </a:p>
        </p:txBody>
      </p:sp>
    </p:spTree>
    <p:extLst>
      <p:ext uri="{BB962C8B-B14F-4D97-AF65-F5344CB8AC3E}">
        <p14:creationId xmlns:p14="http://schemas.microsoft.com/office/powerpoint/2010/main" val="35898566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Inter-Cluster coordination is critical to facilitating protection mainstreaming. The field protection cluster also has an important role in supporting other clusters to mainstream protection; it is the responsibility of the cluster leads to ensure protection mainstreaming happens. Protection clusters play a critical role in supporting humanitarian actors to develop protection strategies, including to mainstream protection. Consolidated appeals processes provide an important opportunity to ensure that protection is mainstreamed into humanitarian response.  </a:t>
            </a:r>
          </a:p>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109</a:t>
            </a:fld>
            <a:endParaRPr lang="en-US"/>
          </a:p>
        </p:txBody>
      </p:sp>
    </p:spTree>
    <p:extLst>
      <p:ext uri="{BB962C8B-B14F-4D97-AF65-F5344CB8AC3E}">
        <p14:creationId xmlns:p14="http://schemas.microsoft.com/office/powerpoint/2010/main" val="354281409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110</a:t>
            </a:fld>
            <a:endParaRPr lang="en-US"/>
          </a:p>
        </p:txBody>
      </p:sp>
    </p:spTree>
    <p:extLst>
      <p:ext uri="{BB962C8B-B14F-4D97-AF65-F5344CB8AC3E}">
        <p14:creationId xmlns:p14="http://schemas.microsoft.com/office/powerpoint/2010/main" val="428547625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22069904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113</a:t>
            </a:fld>
            <a:endParaRPr lang="en-US"/>
          </a:p>
        </p:txBody>
      </p:sp>
    </p:spTree>
    <p:extLst>
      <p:ext uri="{BB962C8B-B14F-4D97-AF65-F5344CB8AC3E}">
        <p14:creationId xmlns:p14="http://schemas.microsoft.com/office/powerpoint/2010/main" val="176875751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114</a:t>
            </a:fld>
            <a:endParaRPr lang="en-US"/>
          </a:p>
        </p:txBody>
      </p:sp>
    </p:spTree>
    <p:extLst>
      <p:ext uri="{BB962C8B-B14F-4D97-AF65-F5344CB8AC3E}">
        <p14:creationId xmlns:p14="http://schemas.microsoft.com/office/powerpoint/2010/main" val="39898677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solidFill>
                  <a:prstClr val="black"/>
                </a:solidFill>
              </a:rPr>
              <a:pPr/>
              <a:t>119</a:t>
            </a:fld>
            <a:endParaRPr lang="en-US">
              <a:solidFill>
                <a:prstClr val="black"/>
              </a:solidFill>
            </a:endParaRPr>
          </a:p>
        </p:txBody>
      </p:sp>
    </p:spTree>
    <p:extLst>
      <p:ext uri="{BB962C8B-B14F-4D97-AF65-F5344CB8AC3E}">
        <p14:creationId xmlns:p14="http://schemas.microsoft.com/office/powerpoint/2010/main" val="186044504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Overcoming the challenges of coordinating with other humanitarian actors allows us: </a:t>
            </a:r>
          </a:p>
          <a:p>
            <a:pPr lvl="1">
              <a:buFont typeface="Wingdings" charset="2"/>
              <a:buChar char="Ø"/>
            </a:pPr>
            <a:r>
              <a:rPr lang="en-US" dirty="0" smtClean="0"/>
              <a:t>Increase our overall response capacity</a:t>
            </a:r>
          </a:p>
          <a:p>
            <a:pPr lvl="1">
              <a:buFont typeface="Wingdings" charset="2"/>
              <a:buChar char="Ø"/>
            </a:pPr>
            <a:r>
              <a:rPr lang="en-US" dirty="0" smtClean="0"/>
              <a:t>Better respond to the needs of the affected population </a:t>
            </a:r>
          </a:p>
          <a:p>
            <a:pPr lvl="1">
              <a:buFont typeface="Wingdings" charset="2"/>
              <a:buChar char="Ø"/>
            </a:pPr>
            <a:r>
              <a:rPr lang="en-US" dirty="0" smtClean="0"/>
              <a:t>Ensure timely, efficient and effective humanitarian response</a:t>
            </a:r>
          </a:p>
          <a:p>
            <a:pPr marL="232943" indent="-232943">
              <a:buAutoNum type="alphaUcPeriod"/>
            </a:pPr>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122</a:t>
            </a:fld>
            <a:endParaRPr lang="en-US"/>
          </a:p>
        </p:txBody>
      </p:sp>
    </p:spTree>
    <p:extLst>
      <p:ext uri="{BB962C8B-B14F-4D97-AF65-F5344CB8AC3E}">
        <p14:creationId xmlns:p14="http://schemas.microsoft.com/office/powerpoint/2010/main" val="40845938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124</a:t>
            </a:fld>
            <a:endParaRPr lang="en-US"/>
          </a:p>
        </p:txBody>
      </p:sp>
    </p:spTree>
    <p:extLst>
      <p:ext uri="{BB962C8B-B14F-4D97-AF65-F5344CB8AC3E}">
        <p14:creationId xmlns:p14="http://schemas.microsoft.com/office/powerpoint/2010/main" val="243217174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Effective partnership is not just about mechanistic relationships where actors come together to achieve a set of common objectives, dividing up responsibilities and planning joint work. Rather it requires attention to underlying issues of power, attitudes and styles of working, as well as identifying which partner is best placed to deliver on each of the desired outcomes.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3FA3FF8-9EBE-4BB6-8EBA-963FA1A9D9C1}" type="slidenum">
              <a:rPr lang="en-US" smtClean="0"/>
              <a:t>125</a:t>
            </a:fld>
            <a:endParaRPr lang="en-US"/>
          </a:p>
        </p:txBody>
      </p:sp>
    </p:spTree>
    <p:extLst>
      <p:ext uri="{BB962C8B-B14F-4D97-AF65-F5344CB8AC3E}">
        <p14:creationId xmlns:p14="http://schemas.microsoft.com/office/powerpoint/2010/main" val="124605662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the humanitarian principles guide how we work as individuals and organizations, the Principles of Partnership address how the various organizations here collaborate to make sure we’re all as efficient, effective, and accountable as possible. </a:t>
            </a:r>
          </a:p>
          <a:p>
            <a:endParaRPr lang="en-US" dirty="0" smtClean="0"/>
          </a:p>
          <a:p>
            <a:r>
              <a:rPr lang="en-US" dirty="0" smtClean="0"/>
              <a:t>The Global Humanitarian Platform adopted the Principles of Partnership in 2007 to promote and enhance the role of partnership in humanitarian response. The Global Humanitarian Platform was a group of humanitarian actors, including the UN, NGOs, and the Red Cross/Red Crescent Movement, that came together to explore ways of enhancing the effectiveness of humanitarian response. </a:t>
            </a:r>
          </a:p>
          <a:p>
            <a:endParaRPr lang="en-US" dirty="0" smtClean="0"/>
          </a:p>
          <a:p>
            <a:r>
              <a:rPr lang="en-US" dirty="0" smtClean="0"/>
              <a:t>There are five Principles of Partnership: </a:t>
            </a:r>
          </a:p>
          <a:p>
            <a:endParaRPr lang="en-US" b="1" dirty="0" smtClean="0"/>
          </a:p>
          <a:p>
            <a:r>
              <a:rPr lang="en-US" b="1" dirty="0" smtClean="0"/>
              <a:t>Equality</a:t>
            </a:r>
            <a:r>
              <a:rPr lang="en-US" dirty="0" smtClean="0"/>
              <a:t> requires mutual respect between members of the partnership irrespective of size and power. The participants must respect each other’s mandates, obligations, and independence and recognize each other’s constraints and commitments. Mutual respect must not preclude organizations from engaging in constructive dissent. </a:t>
            </a:r>
          </a:p>
          <a:p>
            <a:endParaRPr lang="en-US" dirty="0" smtClean="0"/>
          </a:p>
          <a:p>
            <a:r>
              <a:rPr lang="en-US" b="1" dirty="0" smtClean="0"/>
              <a:t>Transparency</a:t>
            </a:r>
            <a:r>
              <a:rPr lang="en-US" dirty="0" smtClean="0"/>
              <a:t> is achieved through dialogue (on equal footing), with an emphasis on early consultations and early sharing of information. Communications and transparency about what you are doing, including financial transparency, increase the level of trust among organizations. </a:t>
            </a:r>
          </a:p>
          <a:p>
            <a:endParaRPr lang="en-US" dirty="0" smtClean="0"/>
          </a:p>
          <a:p>
            <a:r>
              <a:rPr lang="en-US" b="1" dirty="0" smtClean="0"/>
              <a:t>Results-Oriented</a:t>
            </a:r>
            <a:r>
              <a:rPr lang="en-US" b="1" baseline="0" dirty="0" smtClean="0"/>
              <a:t> Approach</a:t>
            </a:r>
            <a:r>
              <a:rPr lang="en-US" baseline="0" dirty="0" smtClean="0"/>
              <a:t>: </a:t>
            </a:r>
            <a:r>
              <a:rPr lang="en-US" dirty="0" smtClean="0"/>
              <a:t>Effective humanitarian action must be reality-based and action-oriented. This requires result-oriented coordination based on effective capabilities and concrete operational capacities. </a:t>
            </a:r>
          </a:p>
          <a:p>
            <a:endParaRPr lang="en-US" dirty="0" smtClean="0"/>
          </a:p>
          <a:p>
            <a:r>
              <a:rPr lang="en-US" b="1" dirty="0" smtClean="0"/>
              <a:t>Responsibility</a:t>
            </a:r>
            <a:r>
              <a:rPr lang="en-US" dirty="0" smtClean="0"/>
              <a:t>: Humanitarian organizations have an ethical obligation to each other to accomplish their tasks responsibly, with integrity, and in a relevant and appropriate way. They must make sure they commit to activities only when they have the means, competencies, skills, and capacity to deliver on their commitments. Decisive and robust prevention of abuses committed by humanitarians must also be a constant effort. </a:t>
            </a:r>
          </a:p>
          <a:p>
            <a:endParaRPr lang="en-US" dirty="0" smtClean="0"/>
          </a:p>
          <a:p>
            <a:r>
              <a:rPr lang="en-US" b="1" dirty="0" smtClean="0"/>
              <a:t>Complementarity</a:t>
            </a:r>
            <a:r>
              <a:rPr lang="en-US" dirty="0" smtClean="0"/>
              <a:t>: The diversity of the humanitarian community is an asset if we build on our comparative advantages and complement each other’s contributions. Local capacity is one of the main assets to expand and on which to build. Whenever possible, humanitarian organizations should strive to make it an integral part of an emergency response. Any language and cultural barriers, if they exist, must be overcome.</a:t>
            </a:r>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126</a:t>
            </a:fld>
            <a:endParaRPr lang="en-US"/>
          </a:p>
        </p:txBody>
      </p:sp>
    </p:spTree>
    <p:extLst>
      <p:ext uri="{BB962C8B-B14F-4D97-AF65-F5344CB8AC3E}">
        <p14:creationId xmlns:p14="http://schemas.microsoft.com/office/powerpoint/2010/main" val="3224963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12</a:t>
            </a:fld>
            <a:endParaRPr lang="en-US"/>
          </a:p>
        </p:txBody>
      </p:sp>
    </p:spTree>
    <p:extLst>
      <p:ext uri="{BB962C8B-B14F-4D97-AF65-F5344CB8AC3E}">
        <p14:creationId xmlns:p14="http://schemas.microsoft.com/office/powerpoint/2010/main" val="166293817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Cluster Coordination Performance Monitoring</a:t>
            </a:r>
            <a:r>
              <a:rPr lang="en-US" dirty="0" smtClean="0"/>
              <a:t> (CCPM) is a self-assessment exercise. Clusters assess their performance against the six core cluster functions and accountability to affected populations. It is a country-led process, supported globally. Ideally, it is carried out by all clusters/sectors at the same time but can be implemented on demand by individual clusters. The process enables all cluster partners and coordinators to identify strengths and weaknesses of performance and paths to improvement. </a:t>
            </a:r>
          </a:p>
          <a:p>
            <a:r>
              <a:rPr lang="en-US" dirty="0" smtClean="0"/>
              <a:t>The CCPM should ideally be implemented by all clusters three to six months after the onset of an emergency and annually thereafter. In protracted crises, the recommendation is, for all clusters, to complete a CCPM annually.</a:t>
            </a:r>
          </a:p>
          <a:p>
            <a:endParaRPr lang="en-US" dirty="0" smtClean="0"/>
          </a:p>
          <a:p>
            <a:r>
              <a:rPr lang="en-US" dirty="0" smtClean="0"/>
              <a:t>The process generally involves the following four steps and outputs:</a:t>
            </a:r>
          </a:p>
          <a:p>
            <a:pPr marL="171450" indent="-171450">
              <a:buFont typeface="Arial" panose="020B0604020202020204" pitchFamily="34" charset="0"/>
              <a:buChar char="•"/>
            </a:pPr>
            <a:r>
              <a:rPr lang="en-US" b="1" dirty="0" smtClean="0"/>
              <a:t>Step 1 - Planning</a:t>
            </a:r>
            <a:endParaRPr lang="en-US" dirty="0" smtClean="0"/>
          </a:p>
          <a:p>
            <a:r>
              <a:rPr lang="en-US" dirty="0" smtClean="0"/>
              <a:t>The HCT should initiate discussions and agree on the broad parameters for the implementation of the process.</a:t>
            </a:r>
          </a:p>
          <a:p>
            <a:r>
              <a:rPr lang="en-US" dirty="0" smtClean="0"/>
              <a:t>The Inter-cluster Coordination Group should then look in more detail at how to roll-out the process: deciding on issues such as whether only national or also sub-national levels will be involved; agreeing the timeline; and allocating roles and responsibilities for the process.</a:t>
            </a:r>
          </a:p>
          <a:p>
            <a:r>
              <a:rPr lang="en-US" dirty="0" smtClean="0"/>
              <a:t>Individual clusters meet with their partners to explain the purpose and clarify the different steps and processes involved (A template presentation is available to facilitate this meeting).</a:t>
            </a:r>
          </a:p>
          <a:p>
            <a:endParaRPr lang="en-US" dirty="0" smtClean="0"/>
          </a:p>
          <a:p>
            <a:pPr marL="171450" indent="-171450">
              <a:buFont typeface="Arial" panose="020B0604020202020204" pitchFamily="34" charset="0"/>
              <a:buChar char="•"/>
            </a:pPr>
            <a:r>
              <a:rPr lang="en-US" b="1" dirty="0" smtClean="0"/>
              <a:t>Step 2 - CCPM Survey</a:t>
            </a:r>
            <a:endParaRPr lang="en-US" dirty="0" smtClean="0"/>
          </a:p>
          <a:p>
            <a:r>
              <a:rPr lang="en-US" dirty="0" smtClean="0"/>
              <a:t>The cluster coordinator completes a cluster description survey (online).</a:t>
            </a:r>
          </a:p>
          <a:p>
            <a:r>
              <a:rPr lang="en-US" dirty="0" smtClean="0"/>
              <a:t>The cluster coordinator and cluster partners each complete separate (online) feedback questionnaires (20-30 minutes).</a:t>
            </a:r>
          </a:p>
          <a:p>
            <a:r>
              <a:rPr lang="en-US" dirty="0" smtClean="0"/>
              <a:t>Global Clusters use an automated system to compile survey data and produce a Cluster Description Report with information on the cluster’ structures and on the availability of key outputs linked to the cluster functions. The system also produces a Preliminary Cluster Coordination Performance Report which includes a </a:t>
            </a:r>
            <a:r>
              <a:rPr lang="en-US" dirty="0" err="1" smtClean="0"/>
              <a:t>colour</a:t>
            </a:r>
            <a:r>
              <a:rPr lang="en-US" dirty="0" smtClean="0"/>
              <a:t> coded analysis of the six core functions and on accountability to affected population. This preliminary performance analysis is a snap shot, and primarily serves to focus the discussion with partners to agree on an action plan for strengthening the cluster’s performance.</a:t>
            </a:r>
          </a:p>
          <a:p>
            <a:endParaRPr lang="en-US" b="1" dirty="0" smtClean="0"/>
          </a:p>
          <a:p>
            <a:pPr marL="171450" indent="-171450">
              <a:buFont typeface="Arial" panose="020B0604020202020204" pitchFamily="34" charset="0"/>
              <a:buChar char="•"/>
            </a:pPr>
            <a:r>
              <a:rPr lang="en-US" b="1" dirty="0" smtClean="0"/>
              <a:t>Step 3 - Cluster Analysis and Action Planning</a:t>
            </a:r>
            <a:endParaRPr lang="en-US" dirty="0" smtClean="0"/>
          </a:p>
          <a:p>
            <a:r>
              <a:rPr lang="en-US" dirty="0" smtClean="0"/>
              <a:t>In a half or full day workshop, each cluster discusses the cluster description and the survey results (and any related questions), identifies mitigating factors and explanations of performance and agreeing on specific actions that could be taken to improve performance if necessary. The Performance Report and an Action Plan are then finalized with the additional information and shared with stakeholders.</a:t>
            </a:r>
          </a:p>
          <a:p>
            <a:endParaRPr lang="en-US" b="1" dirty="0" smtClean="0"/>
          </a:p>
          <a:p>
            <a:pPr marL="171450" indent="-171450">
              <a:buFont typeface="Arial" panose="020B0604020202020204" pitchFamily="34" charset="0"/>
              <a:buChar char="•"/>
            </a:pPr>
            <a:r>
              <a:rPr lang="en-US" b="1" dirty="0" smtClean="0"/>
              <a:t>Step 4 - Follow-up and Monitoring</a:t>
            </a:r>
            <a:endParaRPr lang="en-US" dirty="0" smtClean="0"/>
          </a:p>
          <a:p>
            <a:r>
              <a:rPr lang="en-US" dirty="0" smtClean="0"/>
              <a:t>The Inter-Cluster Coordination Group reviews the final Cluster Coordination Performance Reports and Action Plans and identifies common weaknesses across clusters that need to be addressed systematically.</a:t>
            </a:r>
          </a:p>
          <a:p>
            <a:r>
              <a:rPr lang="en-US" dirty="0" smtClean="0"/>
              <a:t>The reports and action plans are presented to the HCT to agree which actions require their support and to Global Clusters to identify individual cluster support requirements.</a:t>
            </a:r>
          </a:p>
          <a:p>
            <a:r>
              <a:rPr lang="en-US" dirty="0" smtClean="0"/>
              <a:t>Each cluster monitors implementation of its Action Plan at regular intervals, reporting to the HCT on progress.</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127</a:t>
            </a:fld>
            <a:endParaRPr lang="en-US"/>
          </a:p>
        </p:txBody>
      </p:sp>
    </p:spTree>
    <p:extLst>
      <p:ext uri="{BB962C8B-B14F-4D97-AF65-F5344CB8AC3E}">
        <p14:creationId xmlns:p14="http://schemas.microsoft.com/office/powerpoint/2010/main" val="324913403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128</a:t>
            </a:fld>
            <a:endParaRPr lang="en-US"/>
          </a:p>
        </p:txBody>
      </p:sp>
    </p:spTree>
    <p:extLst>
      <p:ext uri="{BB962C8B-B14F-4D97-AF65-F5344CB8AC3E}">
        <p14:creationId xmlns:p14="http://schemas.microsoft.com/office/powerpoint/2010/main" val="65380757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b="1" dirty="0" smtClean="0"/>
              <a:t>Increased participation of NGOs</a:t>
            </a:r>
            <a:r>
              <a:rPr lang="en-GB" dirty="0" smtClean="0"/>
              <a:t>: the co-lead can play an integrative role and bring more protection organisations to the coordination table. Additionally, NGO co-leadership can positively influence the communication with the coordination group membership, as well as increase transparency of decision-making and of allocation of pooled funds.</a:t>
            </a:r>
            <a:endParaRPr lang="en-US" dirty="0" smtClean="0"/>
          </a:p>
          <a:p>
            <a:pPr marL="171450" lvl="0" indent="-171450">
              <a:buFont typeface="Arial" panose="020B0604020202020204" pitchFamily="34" charset="0"/>
              <a:buChar char="•"/>
            </a:pPr>
            <a:r>
              <a:rPr lang="en-GB" b="1" dirty="0" smtClean="0"/>
              <a:t>Direct link with the operational level</a:t>
            </a:r>
            <a:r>
              <a:rPr lang="en-GB" dirty="0" smtClean="0"/>
              <a:t>: NGOs usually carry out direct project implementation and frontline work, therefore bringing in first-hand information, contacts and practical advice to the coordination group. </a:t>
            </a:r>
          </a:p>
          <a:p>
            <a:pPr marL="171450" lvl="0" indent="-171450">
              <a:buFont typeface="Arial" panose="020B0604020202020204" pitchFamily="34" charset="0"/>
              <a:buChar char="•"/>
            </a:pPr>
            <a:r>
              <a:rPr lang="en-GB" b="1" dirty="0" smtClean="0"/>
              <a:t>Better needs and gaps analysis</a:t>
            </a:r>
            <a:r>
              <a:rPr lang="en-GB" dirty="0" smtClean="0"/>
              <a:t>: CLA are not always directly present on the ground, contrary to NGOs which are usually working directly in the field. NGOs are therefore highly aware of  protection gaps and challenges at the field level. This positively reflects in needs-based decision-making concerning strategic response priorities or the allocation of funding.</a:t>
            </a:r>
            <a:endParaRPr lang="en-US" dirty="0" smtClean="0"/>
          </a:p>
          <a:p>
            <a:pPr marL="171450" lvl="0" indent="-171450">
              <a:buFont typeface="Arial" panose="020B0604020202020204" pitchFamily="34" charset="0"/>
              <a:buChar char="•"/>
            </a:pPr>
            <a:r>
              <a:rPr lang="en-GB" b="1" dirty="0" smtClean="0"/>
              <a:t>Continued community engagement</a:t>
            </a:r>
            <a:r>
              <a:rPr lang="en-GB" dirty="0" smtClean="0"/>
              <a:t>: NGO’s privileged knowledge of the communities allows them to be close to children’s needs, engage them significantly and devise different approaches on accountability to affected people.</a:t>
            </a:r>
            <a:endParaRPr lang="en-US" dirty="0" smtClean="0"/>
          </a:p>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129</a:t>
            </a:fld>
            <a:endParaRPr lang="en-US"/>
          </a:p>
        </p:txBody>
      </p:sp>
    </p:spTree>
    <p:extLst>
      <p:ext uri="{BB962C8B-B14F-4D97-AF65-F5344CB8AC3E}">
        <p14:creationId xmlns:p14="http://schemas.microsoft.com/office/powerpoint/2010/main" val="84467802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b="1" dirty="0" smtClean="0"/>
              <a:t>Lack of funding</a:t>
            </a:r>
            <a:r>
              <a:rPr lang="en-GB" dirty="0" smtClean="0"/>
              <a:t>: the most reported challenge is the lack of funding for the co-coordinator position. Frequently only funding for a part-time co-coordinator position was available; this has proven to be problematic. </a:t>
            </a:r>
            <a:endParaRPr lang="en-US" dirty="0" smtClean="0"/>
          </a:p>
          <a:p>
            <a:pPr marL="171450" lvl="0" indent="-171450">
              <a:buFont typeface="Arial" panose="020B0604020202020204" pitchFamily="34" charset="0"/>
              <a:buChar char="•"/>
            </a:pPr>
            <a:r>
              <a:rPr lang="en-GB" b="1" dirty="0" smtClean="0"/>
              <a:t>Lack of willingness to build co-lead’s capacity</a:t>
            </a:r>
            <a:r>
              <a:rPr lang="en-GB" dirty="0" smtClean="0"/>
              <a:t> from management side, both from the CLA and the co-lead organisation. Insufficient or complete absence of induction and trainings about the coordination role poses a challenge. </a:t>
            </a:r>
            <a:endParaRPr lang="en-US" dirty="0" smtClean="0"/>
          </a:p>
          <a:p>
            <a:pPr marL="171450" lvl="0" indent="-171450">
              <a:buFont typeface="Arial" panose="020B0604020202020204" pitchFamily="34" charset="0"/>
              <a:buChar char="•"/>
            </a:pPr>
            <a:r>
              <a:rPr lang="en-GB" b="1" dirty="0" smtClean="0"/>
              <a:t>Lack of clear and formal division of roles and responsibilities</a:t>
            </a:r>
            <a:r>
              <a:rPr lang="en-GB" dirty="0" smtClean="0"/>
              <a:t>: a lack of a Memorandum of Understanding (MOU) for co-leadership arrangements can be an impediment. There is a need for a document that clearly delineates management, lines of communications and expectations for the NGO and lead agencies. </a:t>
            </a:r>
            <a:endParaRPr lang="en-US" dirty="0" smtClean="0"/>
          </a:p>
          <a:p>
            <a:pPr marL="171450" indent="-171450">
              <a:buFont typeface="Arial" panose="020B0604020202020204" pitchFamily="34" charset="0"/>
              <a:buChar char="•"/>
            </a:pPr>
            <a:r>
              <a:rPr lang="en-GB" b="1" dirty="0" smtClean="0"/>
              <a:t>Vagueness of expected added-value</a:t>
            </a:r>
            <a:r>
              <a:rPr lang="en-GB" dirty="0" smtClean="0"/>
              <a:t>: often there is too little clarity about expected added value and outcomes for an NGO co-lead.</a:t>
            </a:r>
            <a:endParaRPr lang="en-US" dirty="0" smtClean="0"/>
          </a:p>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130</a:t>
            </a:fld>
            <a:endParaRPr lang="en-US"/>
          </a:p>
        </p:txBody>
      </p:sp>
    </p:spTree>
    <p:extLst>
      <p:ext uri="{BB962C8B-B14F-4D97-AF65-F5344CB8AC3E}">
        <p14:creationId xmlns:p14="http://schemas.microsoft.com/office/powerpoint/2010/main" val="10114485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134</a:t>
            </a:fld>
            <a:endParaRPr lang="en-US"/>
          </a:p>
        </p:txBody>
      </p:sp>
    </p:spTree>
    <p:extLst>
      <p:ext uri="{BB962C8B-B14F-4D97-AF65-F5344CB8AC3E}">
        <p14:creationId xmlns:p14="http://schemas.microsoft.com/office/powerpoint/2010/main" val="84926135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by giving an overview of what this session will cover: </a:t>
            </a:r>
            <a:endParaRPr lang="en-US" dirty="0"/>
          </a:p>
          <a:p>
            <a:pPr marL="174708" indent="-174708">
              <a:buFont typeface="Arial" panose="020B0604020202020204" pitchFamily="34" charset="0"/>
              <a:buChar char="•"/>
            </a:pPr>
            <a:r>
              <a:rPr lang="en-US" dirty="0" smtClean="0"/>
              <a:t>List common challenges to the participation of national partners in cluster</a:t>
            </a:r>
          </a:p>
          <a:p>
            <a:pPr marL="174708" indent="-174708">
              <a:buFont typeface="Arial" panose="020B0604020202020204" pitchFamily="34" charset="0"/>
              <a:buChar char="•"/>
            </a:pPr>
            <a:r>
              <a:rPr lang="en-US" dirty="0" smtClean="0"/>
              <a:t>Identify practical and actionable recommendations </a:t>
            </a:r>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solidFill>
                  <a:prstClr val="black"/>
                </a:solidFill>
              </a:rPr>
              <a:pPr/>
              <a:t>135</a:t>
            </a:fld>
            <a:endParaRPr lang="en-US">
              <a:solidFill>
                <a:prstClr val="black"/>
              </a:solidFill>
            </a:endParaRPr>
          </a:p>
        </p:txBody>
      </p:sp>
    </p:spTree>
    <p:extLst>
      <p:ext uri="{BB962C8B-B14F-4D97-AF65-F5344CB8AC3E}">
        <p14:creationId xmlns:p14="http://schemas.microsoft.com/office/powerpoint/2010/main" val="100163516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136</a:t>
            </a:fld>
            <a:endParaRPr lang="en-US"/>
          </a:p>
        </p:txBody>
      </p:sp>
    </p:spTree>
    <p:extLst>
      <p:ext uri="{BB962C8B-B14F-4D97-AF65-F5344CB8AC3E}">
        <p14:creationId xmlns:p14="http://schemas.microsoft.com/office/powerpoint/2010/main" val="412992267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t>139</a:t>
            </a:fld>
            <a:endParaRPr lang="en-US"/>
          </a:p>
        </p:txBody>
      </p:sp>
    </p:spTree>
    <p:extLst>
      <p:ext uri="{BB962C8B-B14F-4D97-AF65-F5344CB8AC3E}">
        <p14:creationId xmlns:p14="http://schemas.microsoft.com/office/powerpoint/2010/main" val="326678294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A3FF8-9EBE-4BB6-8EBA-963FA1A9D9C1}" type="slidenum">
              <a:rPr lang="en-US" smtClean="0">
                <a:solidFill>
                  <a:prstClr val="black"/>
                </a:solidFill>
              </a:rPr>
              <a:pPr/>
              <a:t>140</a:t>
            </a:fld>
            <a:endParaRPr lang="en-US">
              <a:solidFill>
                <a:prstClr val="black"/>
              </a:solidFill>
            </a:endParaRPr>
          </a:p>
        </p:txBody>
      </p:sp>
    </p:spTree>
    <p:extLst>
      <p:ext uri="{BB962C8B-B14F-4D97-AF65-F5344CB8AC3E}">
        <p14:creationId xmlns:p14="http://schemas.microsoft.com/office/powerpoint/2010/main" val="3902228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13A147-98BF-47AD-ACB7-CDB138A06C79}"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A1BE5-D9CF-48D7-8B3D-814521A063A0}" type="slidenum">
              <a:rPr lang="en-US" smtClean="0"/>
              <a:t>‹#›</a:t>
            </a:fld>
            <a:endParaRPr lang="en-US"/>
          </a:p>
        </p:txBody>
      </p:sp>
    </p:spTree>
    <p:extLst>
      <p:ext uri="{BB962C8B-B14F-4D97-AF65-F5344CB8AC3E}">
        <p14:creationId xmlns:p14="http://schemas.microsoft.com/office/powerpoint/2010/main" val="1750154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13A147-98BF-47AD-ACB7-CDB138A06C79}"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A1BE5-D9CF-48D7-8B3D-814521A063A0}" type="slidenum">
              <a:rPr lang="en-US" smtClean="0"/>
              <a:t>‹#›</a:t>
            </a:fld>
            <a:endParaRPr lang="en-US"/>
          </a:p>
        </p:txBody>
      </p:sp>
    </p:spTree>
    <p:extLst>
      <p:ext uri="{BB962C8B-B14F-4D97-AF65-F5344CB8AC3E}">
        <p14:creationId xmlns:p14="http://schemas.microsoft.com/office/powerpoint/2010/main" val="2685515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13A147-98BF-47AD-ACB7-CDB138A06C79}"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A1BE5-D9CF-48D7-8B3D-814521A063A0}" type="slidenum">
              <a:rPr lang="en-US" smtClean="0"/>
              <a:t>‹#›</a:t>
            </a:fld>
            <a:endParaRPr lang="en-US"/>
          </a:p>
        </p:txBody>
      </p:sp>
    </p:spTree>
    <p:extLst>
      <p:ext uri="{BB962C8B-B14F-4D97-AF65-F5344CB8AC3E}">
        <p14:creationId xmlns:p14="http://schemas.microsoft.com/office/powerpoint/2010/main" val="250142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re et graphique ou organigramm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vert="horz"/>
          <a:lstStyle/>
          <a:p>
            <a:r>
              <a:rPr lang="fr-FR" smtClean="0"/>
              <a:t>Cliquez et modifiez le titre</a:t>
            </a:r>
            <a:endParaRPr lang="fr-FR"/>
          </a:p>
        </p:txBody>
      </p:sp>
      <p:sp>
        <p:nvSpPr>
          <p:cNvPr id="3" name="Espace réservé du graphique SmartArt 2"/>
          <p:cNvSpPr>
            <a:spLocks noGrp="1"/>
          </p:cNvSpPr>
          <p:nvPr>
            <p:ph type="dgm" idx="1"/>
          </p:nvPr>
        </p:nvSpPr>
        <p:spPr>
          <a:xfrm>
            <a:off x="609600" y="1600201"/>
            <a:ext cx="10972800" cy="4525963"/>
          </a:xfrm>
          <a:prstGeom prst="rect">
            <a:avLst/>
          </a:prstGeom>
        </p:spPr>
        <p:txBody>
          <a:bodyPr vert="horz"/>
          <a:lstStyle/>
          <a:p>
            <a:endParaRPr lang="fr-FR"/>
          </a:p>
        </p:txBody>
      </p:sp>
      <p:sp>
        <p:nvSpPr>
          <p:cNvPr id="4" name="Espace réservé de la date 3"/>
          <p:cNvSpPr>
            <a:spLocks noGrp="1"/>
          </p:cNvSpPr>
          <p:nvPr>
            <p:ph type="dt" sz="half" idx="10"/>
          </p:nvPr>
        </p:nvSpPr>
        <p:spPr>
          <a:xfrm>
            <a:off x="9620251" y="6442075"/>
            <a:ext cx="2540000" cy="381000"/>
          </a:xfrm>
        </p:spPr>
        <p:txBody>
          <a:bodyPr/>
          <a:lstStyle>
            <a:lvl1pPr>
              <a:defRPr/>
            </a:lvl1pPr>
          </a:lstStyle>
          <a:p>
            <a:endParaRPr lang="es-ES"/>
          </a:p>
        </p:txBody>
      </p:sp>
      <p:sp>
        <p:nvSpPr>
          <p:cNvPr id="5" name="Espace réservé du pied de page 4"/>
          <p:cNvSpPr>
            <a:spLocks noGrp="1"/>
          </p:cNvSpPr>
          <p:nvPr>
            <p:ph type="ftr" sz="quarter" idx="11"/>
          </p:nvPr>
        </p:nvSpPr>
        <p:spPr>
          <a:xfrm>
            <a:off x="910167" y="6365875"/>
            <a:ext cx="5689600" cy="457200"/>
          </a:xfrm>
        </p:spPr>
        <p:txBody>
          <a:bodyPr/>
          <a:lstStyle>
            <a:lvl1pPr>
              <a:defRPr/>
            </a:lvl1pPr>
          </a:lstStyle>
          <a:p>
            <a:endParaRPr lang="es-ES"/>
          </a:p>
        </p:txBody>
      </p:sp>
      <p:sp>
        <p:nvSpPr>
          <p:cNvPr id="6" name="Espace réservé du numéro de diapositive 5"/>
          <p:cNvSpPr>
            <a:spLocks noGrp="1"/>
          </p:cNvSpPr>
          <p:nvPr>
            <p:ph type="sldNum" sz="quarter" idx="12"/>
          </p:nvPr>
        </p:nvSpPr>
        <p:spPr>
          <a:xfrm>
            <a:off x="9599084" y="6148388"/>
            <a:ext cx="2540000" cy="381000"/>
          </a:xfrm>
        </p:spPr>
        <p:txBody>
          <a:bodyPr/>
          <a:lstStyle>
            <a:lvl2pPr lvl="1">
              <a:defRPr/>
            </a:lvl2pPr>
          </a:lstStyle>
          <a:p>
            <a:pPr lvl="1"/>
            <a:fld id="{3D80D719-7C53-6147-9897-E36BBF7D0186}" type="slidenum">
              <a:rPr lang="es-ES"/>
              <a:pPr lvl="1"/>
              <a:t>‹#›</a:t>
            </a:fld>
            <a:endParaRPr lang="es-ES">
              <a:latin typeface="+mn-lt"/>
            </a:endParaRPr>
          </a:p>
        </p:txBody>
      </p:sp>
    </p:spTree>
    <p:extLst>
      <p:ext uri="{BB962C8B-B14F-4D97-AF65-F5344CB8AC3E}">
        <p14:creationId xmlns:p14="http://schemas.microsoft.com/office/powerpoint/2010/main" val="395361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13A147-98BF-47AD-ACB7-CDB138A06C79}"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A1BE5-D9CF-48D7-8B3D-814521A063A0}" type="slidenum">
              <a:rPr lang="en-US" smtClean="0"/>
              <a:t>‹#›</a:t>
            </a:fld>
            <a:endParaRPr lang="en-US"/>
          </a:p>
        </p:txBody>
      </p:sp>
    </p:spTree>
    <p:extLst>
      <p:ext uri="{BB962C8B-B14F-4D97-AF65-F5344CB8AC3E}">
        <p14:creationId xmlns:p14="http://schemas.microsoft.com/office/powerpoint/2010/main" val="3696340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13A147-98BF-47AD-ACB7-CDB138A06C79}"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A1BE5-D9CF-48D7-8B3D-814521A063A0}" type="slidenum">
              <a:rPr lang="en-US" smtClean="0"/>
              <a:t>‹#›</a:t>
            </a:fld>
            <a:endParaRPr lang="en-US"/>
          </a:p>
        </p:txBody>
      </p:sp>
    </p:spTree>
    <p:extLst>
      <p:ext uri="{BB962C8B-B14F-4D97-AF65-F5344CB8AC3E}">
        <p14:creationId xmlns:p14="http://schemas.microsoft.com/office/powerpoint/2010/main" val="3620892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13A147-98BF-47AD-ACB7-CDB138A06C79}"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A1BE5-D9CF-48D7-8B3D-814521A063A0}" type="slidenum">
              <a:rPr lang="en-US" smtClean="0"/>
              <a:t>‹#›</a:t>
            </a:fld>
            <a:endParaRPr lang="en-US"/>
          </a:p>
        </p:txBody>
      </p:sp>
    </p:spTree>
    <p:extLst>
      <p:ext uri="{BB962C8B-B14F-4D97-AF65-F5344CB8AC3E}">
        <p14:creationId xmlns:p14="http://schemas.microsoft.com/office/powerpoint/2010/main" val="2495118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13A147-98BF-47AD-ACB7-CDB138A06C79}" type="datetimeFigureOut">
              <a:rPr lang="en-US" smtClean="0"/>
              <a:t>10/25/2018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CA1BE5-D9CF-48D7-8B3D-814521A063A0}" type="slidenum">
              <a:rPr lang="en-US" smtClean="0"/>
              <a:t>‹#›</a:t>
            </a:fld>
            <a:endParaRPr lang="en-US"/>
          </a:p>
        </p:txBody>
      </p:sp>
    </p:spTree>
    <p:extLst>
      <p:ext uri="{BB962C8B-B14F-4D97-AF65-F5344CB8AC3E}">
        <p14:creationId xmlns:p14="http://schemas.microsoft.com/office/powerpoint/2010/main" val="4186050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13A147-98BF-47AD-ACB7-CDB138A06C79}" type="datetimeFigureOut">
              <a:rPr lang="en-US" smtClean="0"/>
              <a:t>10/25/2018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CA1BE5-D9CF-48D7-8B3D-814521A063A0}" type="slidenum">
              <a:rPr lang="en-US" smtClean="0"/>
              <a:t>‹#›</a:t>
            </a:fld>
            <a:endParaRPr lang="en-US"/>
          </a:p>
        </p:txBody>
      </p:sp>
    </p:spTree>
    <p:extLst>
      <p:ext uri="{BB962C8B-B14F-4D97-AF65-F5344CB8AC3E}">
        <p14:creationId xmlns:p14="http://schemas.microsoft.com/office/powerpoint/2010/main" val="2797803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13A147-98BF-47AD-ACB7-CDB138A06C79}" type="datetimeFigureOut">
              <a:rPr lang="en-US" smtClean="0"/>
              <a:t>10/25/2018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CA1BE5-D9CF-48D7-8B3D-814521A063A0}" type="slidenum">
              <a:rPr lang="en-US" smtClean="0"/>
              <a:t>‹#›</a:t>
            </a:fld>
            <a:endParaRPr lang="en-US"/>
          </a:p>
        </p:txBody>
      </p:sp>
    </p:spTree>
    <p:extLst>
      <p:ext uri="{BB962C8B-B14F-4D97-AF65-F5344CB8AC3E}">
        <p14:creationId xmlns:p14="http://schemas.microsoft.com/office/powerpoint/2010/main" val="64513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13A147-98BF-47AD-ACB7-CDB138A06C79}"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A1BE5-D9CF-48D7-8B3D-814521A063A0}" type="slidenum">
              <a:rPr lang="en-US" smtClean="0"/>
              <a:t>‹#›</a:t>
            </a:fld>
            <a:endParaRPr lang="en-US"/>
          </a:p>
        </p:txBody>
      </p:sp>
    </p:spTree>
    <p:extLst>
      <p:ext uri="{BB962C8B-B14F-4D97-AF65-F5344CB8AC3E}">
        <p14:creationId xmlns:p14="http://schemas.microsoft.com/office/powerpoint/2010/main" val="4223551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13A147-98BF-47AD-ACB7-CDB138A06C79}"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A1BE5-D9CF-48D7-8B3D-814521A063A0}" type="slidenum">
              <a:rPr lang="en-US" smtClean="0"/>
              <a:t>‹#›</a:t>
            </a:fld>
            <a:endParaRPr lang="en-US"/>
          </a:p>
        </p:txBody>
      </p:sp>
    </p:spTree>
    <p:extLst>
      <p:ext uri="{BB962C8B-B14F-4D97-AF65-F5344CB8AC3E}">
        <p14:creationId xmlns:p14="http://schemas.microsoft.com/office/powerpoint/2010/main" val="1641991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13A147-98BF-47AD-ACB7-CDB138A06C79}" type="datetimeFigureOut">
              <a:rPr lang="en-US" smtClean="0"/>
              <a:t>10/25/2018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A1BE5-D9CF-48D7-8B3D-814521A063A0}" type="slidenum">
              <a:rPr lang="en-US" smtClean="0"/>
              <a:t>‹#›</a:t>
            </a:fld>
            <a:endParaRPr lang="en-US"/>
          </a:p>
        </p:txBody>
      </p:sp>
    </p:spTree>
    <p:extLst>
      <p:ext uri="{BB962C8B-B14F-4D97-AF65-F5344CB8AC3E}">
        <p14:creationId xmlns:p14="http://schemas.microsoft.com/office/powerpoint/2010/main" val="975529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0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5.jpg"/><Relationship Id="rId7" Type="http://schemas.openxmlformats.org/officeDocument/2006/relationships/image" Target="../media/image17.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16.jpg"/><Relationship Id="rId10" Type="http://schemas.openxmlformats.org/officeDocument/2006/relationships/image" Target="../media/image20.jpg"/><Relationship Id="rId4" Type="http://schemas.openxmlformats.org/officeDocument/2006/relationships/image" Target="../media/image12.png"/><Relationship Id="rId9"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youtube.com/watch?v=Bmvj96xy3Zw"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jp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jpeg"/></Relationships>
</file>

<file path=ppt/slides/_rels/slide7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Localization of Protection </a:t>
            </a:r>
            <a:endParaRPr lang="en-US" dirty="0"/>
          </a:p>
        </p:txBody>
      </p:sp>
      <p:sp>
        <p:nvSpPr>
          <p:cNvPr id="3" name="Subtitle 2"/>
          <p:cNvSpPr>
            <a:spLocks noGrp="1"/>
          </p:cNvSpPr>
          <p:nvPr>
            <p:ph type="subTitle" idx="1"/>
          </p:nvPr>
        </p:nvSpPr>
        <p:spPr/>
        <p:txBody>
          <a:bodyPr/>
          <a:lstStyle/>
          <a:p>
            <a:pPr>
              <a:spcBef>
                <a:spcPts val="0"/>
              </a:spcBef>
            </a:pPr>
            <a:r>
              <a:rPr lang="en-US" dirty="0" smtClean="0"/>
              <a:t>Capacity-Building Workshop on Cluster Engagement </a:t>
            </a:r>
          </a:p>
          <a:p>
            <a:pPr>
              <a:spcBef>
                <a:spcPts val="0"/>
              </a:spcBef>
            </a:pPr>
            <a:r>
              <a:rPr lang="en-US" dirty="0" smtClean="0"/>
              <a:t>for Local and National NGOs </a:t>
            </a:r>
          </a:p>
          <a:p>
            <a:r>
              <a:rPr lang="en-US" sz="1800" i="1" dirty="0" smtClean="0">
                <a:solidFill>
                  <a:srgbClr val="FF0000"/>
                </a:solidFill>
              </a:rPr>
              <a:t>[Location]</a:t>
            </a:r>
          </a:p>
          <a:p>
            <a:r>
              <a:rPr lang="en-US" sz="1800" i="1" dirty="0" smtClean="0">
                <a:solidFill>
                  <a:srgbClr val="FF0000"/>
                </a:solidFill>
              </a:rPr>
              <a:t>[Date]</a:t>
            </a:r>
            <a:endParaRPr lang="en-US" sz="1800" i="1" dirty="0">
              <a:solidFill>
                <a:srgbClr val="FF0000"/>
              </a:solidFill>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098664" y="142389"/>
            <a:ext cx="3610697" cy="2409713"/>
          </a:xfrm>
          <a:prstGeom prst="rect">
            <a:avLst/>
          </a:prstGeom>
        </p:spPr>
      </p:pic>
      <p:pic>
        <p:nvPicPr>
          <p:cNvPr id="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t="20226" b="17976"/>
          <a:stretch>
            <a:fillRect/>
          </a:stretch>
        </p:blipFill>
        <p:spPr bwMode="auto">
          <a:xfrm>
            <a:off x="7872743" y="6002501"/>
            <a:ext cx="1444625" cy="523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p:cNvPicPr>
            <a:picLocks noChangeAspect="1" noChangeArrowheads="1"/>
          </p:cNvPicPr>
          <p:nvPr/>
        </p:nvPicPr>
        <p:blipFill>
          <a:blip r:embed="rId5">
            <a:extLst>
              <a:ext uri="{28A0092B-C50C-407E-A947-70E740481C1C}">
                <a14:useLocalDpi xmlns:a14="http://schemas.microsoft.com/office/drawing/2010/main" val="0"/>
              </a:ext>
            </a:extLst>
          </a:blip>
          <a:srcRect t="21906"/>
          <a:stretch>
            <a:fillRect/>
          </a:stretch>
        </p:blipFill>
        <p:spPr bwMode="auto">
          <a:xfrm>
            <a:off x="9402489" y="5942177"/>
            <a:ext cx="1571625" cy="6445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36014" y="5610390"/>
            <a:ext cx="1019175" cy="9953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67214" y="5751677"/>
            <a:ext cx="1117600" cy="7477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11564" y="5786602"/>
            <a:ext cx="53657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851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Localization</a:t>
            </a:r>
            <a:r>
              <a:rPr lang="fr-CH" b="1" dirty="0" smtClean="0"/>
              <a:t> </a:t>
            </a:r>
            <a:r>
              <a:rPr lang="en-US" b="1" dirty="0" smtClean="0"/>
              <a:t>in Coordination</a:t>
            </a:r>
            <a:endParaRPr lang="en-US"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14759865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999312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Brainstorming </a:t>
            </a:r>
            <a:endParaRPr lang="en-US" b="1" dirty="0">
              <a:solidFill>
                <a:schemeClr val="accent1"/>
              </a:solidFill>
            </a:endParaRPr>
          </a:p>
        </p:txBody>
      </p:sp>
      <p:sp>
        <p:nvSpPr>
          <p:cNvPr id="3" name="Content Placeholder 2"/>
          <p:cNvSpPr>
            <a:spLocks noGrp="1"/>
          </p:cNvSpPr>
          <p:nvPr>
            <p:ph idx="1"/>
          </p:nvPr>
        </p:nvSpPr>
        <p:spPr/>
        <p:txBody>
          <a:bodyPr/>
          <a:lstStyle/>
          <a:p>
            <a:r>
              <a:rPr lang="en-US" dirty="0" smtClean="0"/>
              <a:t>In which ways can </a:t>
            </a:r>
            <a:r>
              <a:rPr lang="en-US" dirty="0"/>
              <a:t>local and national partners </a:t>
            </a:r>
            <a:r>
              <a:rPr lang="en-US" dirty="0" smtClean="0"/>
              <a:t>contribute </a:t>
            </a:r>
            <a:r>
              <a:rPr lang="en-US" dirty="0"/>
              <a:t>and influence how collective protection analysis are being </a:t>
            </a:r>
            <a:r>
              <a:rPr lang="en-US" dirty="0" smtClean="0"/>
              <a:t>developed in </a:t>
            </a:r>
            <a:r>
              <a:rPr lang="en-US" dirty="0" smtClean="0">
                <a:solidFill>
                  <a:srgbClr val="FF0000"/>
                </a:solidFill>
              </a:rPr>
              <a:t>[Country selected]. </a:t>
            </a:r>
          </a:p>
          <a:p>
            <a:r>
              <a:rPr lang="en-US" dirty="0" smtClean="0"/>
              <a:t>Note </a:t>
            </a:r>
            <a:r>
              <a:rPr lang="en-US" dirty="0"/>
              <a:t>down any recommendations that could form part of the collective action </a:t>
            </a:r>
            <a:r>
              <a:rPr lang="en-US" dirty="0" smtClean="0"/>
              <a:t>planning.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2634" y="124619"/>
            <a:ext cx="1810245" cy="1701006"/>
          </a:xfrm>
          <a:prstGeom prst="rect">
            <a:avLst/>
          </a:prstGeom>
        </p:spPr>
      </p:pic>
    </p:spTree>
    <p:extLst>
      <p:ext uri="{BB962C8B-B14F-4D97-AF65-F5344CB8AC3E}">
        <p14:creationId xmlns:p14="http://schemas.microsoft.com/office/powerpoint/2010/main" val="27236575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t>
            </a:r>
            <a:r>
              <a:rPr lang="en-US" dirty="0" smtClean="0"/>
              <a:t>7</a:t>
            </a:r>
            <a:endParaRPr lang="en-US" dirty="0"/>
          </a:p>
        </p:txBody>
      </p:sp>
      <p:sp>
        <p:nvSpPr>
          <p:cNvPr id="3" name="Text Placeholder 2"/>
          <p:cNvSpPr>
            <a:spLocks noGrp="1"/>
          </p:cNvSpPr>
          <p:nvPr>
            <p:ph type="body" idx="1"/>
          </p:nvPr>
        </p:nvSpPr>
        <p:spPr/>
        <p:txBody>
          <a:bodyPr/>
          <a:lstStyle/>
          <a:p>
            <a:r>
              <a:rPr lang="en-US" dirty="0" smtClean="0"/>
              <a:t>MAINSTREAMING PROTECTION IN THE HUMANITARIAN PROGRAM CYCLE</a:t>
            </a:r>
            <a:endParaRPr lang="en-US" dirty="0"/>
          </a:p>
        </p:txBody>
      </p:sp>
    </p:spTree>
    <p:extLst>
      <p:ext uri="{BB962C8B-B14F-4D97-AF65-F5344CB8AC3E}">
        <p14:creationId xmlns:p14="http://schemas.microsoft.com/office/powerpoint/2010/main" val="345295712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Session Objectives </a:t>
            </a:r>
            <a:endParaRPr lang="en-US" b="1" dirty="0"/>
          </a:p>
        </p:txBody>
      </p:sp>
      <p:sp>
        <p:nvSpPr>
          <p:cNvPr id="3" name="Content Placeholder 2"/>
          <p:cNvSpPr>
            <a:spLocks noGrp="1"/>
          </p:cNvSpPr>
          <p:nvPr>
            <p:ph idx="1"/>
          </p:nvPr>
        </p:nvSpPr>
        <p:spPr/>
        <p:txBody>
          <a:bodyPr>
            <a:normAutofit/>
          </a:bodyPr>
          <a:lstStyle/>
          <a:p>
            <a:pPr marL="0" indent="0">
              <a:buNone/>
            </a:pPr>
            <a:r>
              <a:rPr lang="en-US" dirty="0"/>
              <a:t>At the end of the session, participants will be able to: </a:t>
            </a:r>
          </a:p>
          <a:p>
            <a:pPr lvl="0"/>
            <a:r>
              <a:rPr lang="en-US" dirty="0"/>
              <a:t>Understand the implementation of protection mainstreaming in the humanitarian program cycle in order to design and implement accountable and protection-oriented programs.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7878" y="365125"/>
            <a:ext cx="1665922" cy="1665922"/>
          </a:xfrm>
          <a:prstGeom prst="rect">
            <a:avLst/>
          </a:prstGeom>
        </p:spPr>
      </p:pic>
    </p:spTree>
    <p:extLst>
      <p:ext uri="{BB962C8B-B14F-4D97-AF65-F5344CB8AC3E}">
        <p14:creationId xmlns:p14="http://schemas.microsoft.com/office/powerpoint/2010/main" val="19234803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Protection Mainstreaming </a:t>
            </a:r>
            <a:endParaRPr lang="en-US" b="1" dirty="0"/>
          </a:p>
        </p:txBody>
      </p:sp>
      <p:sp>
        <p:nvSpPr>
          <p:cNvPr id="3" name="Content Placeholder 2"/>
          <p:cNvSpPr>
            <a:spLocks noGrp="1"/>
          </p:cNvSpPr>
          <p:nvPr>
            <p:ph idx="1"/>
          </p:nvPr>
        </p:nvSpPr>
        <p:spPr/>
        <p:txBody>
          <a:bodyPr/>
          <a:lstStyle/>
          <a:p>
            <a:pPr marL="0" indent="0" algn="ctr">
              <a:buNone/>
            </a:pPr>
            <a:endParaRPr lang="en-US" altLang="ja-JP" dirty="0" smtClean="0"/>
          </a:p>
          <a:p>
            <a:pPr marL="0" indent="0" algn="ctr">
              <a:buNone/>
            </a:pPr>
            <a:endParaRPr lang="en-US" altLang="ja-JP" dirty="0"/>
          </a:p>
          <a:p>
            <a:pPr marL="0" indent="0" algn="ctr">
              <a:buNone/>
            </a:pPr>
            <a:endParaRPr lang="en-US" altLang="ja-JP" dirty="0"/>
          </a:p>
          <a:p>
            <a:pPr marL="0" indent="0" algn="ctr">
              <a:buNone/>
            </a:pPr>
            <a:r>
              <a:rPr lang="en-US" altLang="ja-JP" dirty="0" smtClean="0"/>
              <a:t>The </a:t>
            </a:r>
            <a:r>
              <a:rPr lang="en-US" altLang="ja-JP" dirty="0"/>
              <a:t>process of incorporating protection principles by promoting meaningful access, safety and dignity in humanitarian aid throughout the program cycle</a:t>
            </a:r>
            <a:endParaRPr lang="fr-CH" dirty="0"/>
          </a:p>
          <a:p>
            <a:endParaRPr lang="en-US" dirty="0"/>
          </a:p>
        </p:txBody>
      </p:sp>
    </p:spTree>
    <p:extLst>
      <p:ext uri="{BB962C8B-B14F-4D97-AF65-F5344CB8AC3E}">
        <p14:creationId xmlns:p14="http://schemas.microsoft.com/office/powerpoint/2010/main" val="31629624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 and Applicability </a:t>
            </a:r>
            <a:endParaRPr lang="en-US" b="1" dirty="0"/>
          </a:p>
        </p:txBody>
      </p:sp>
      <p:sp>
        <p:nvSpPr>
          <p:cNvPr id="3" name="Content Placeholder 2"/>
          <p:cNvSpPr>
            <a:spLocks noGrp="1"/>
          </p:cNvSpPr>
          <p:nvPr>
            <p:ph idx="1"/>
          </p:nvPr>
        </p:nvSpPr>
        <p:spPr/>
        <p:txBody>
          <a:bodyPr/>
          <a:lstStyle/>
          <a:p>
            <a:r>
              <a:rPr lang="en-GB" dirty="0"/>
              <a:t>Improve the quality of programmes</a:t>
            </a:r>
          </a:p>
          <a:p>
            <a:r>
              <a:rPr lang="en-GB" dirty="0"/>
              <a:t>Maximize impact</a:t>
            </a:r>
          </a:p>
          <a:p>
            <a:r>
              <a:rPr lang="en-GB" dirty="0"/>
              <a:t>Focused on « how »</a:t>
            </a:r>
          </a:p>
          <a:p>
            <a:r>
              <a:rPr lang="en-GB" dirty="0"/>
              <a:t>All humanitarian sectors</a:t>
            </a:r>
          </a:p>
          <a:p>
            <a:r>
              <a:rPr lang="en-GB" dirty="0"/>
              <a:t>Always and everywhere</a:t>
            </a:r>
          </a:p>
          <a:p>
            <a:r>
              <a:rPr lang="en-GB" dirty="0"/>
              <a:t>Throughout the humanitarian program cycle</a:t>
            </a:r>
          </a:p>
          <a:p>
            <a:endParaRPr lang="en-US" dirty="0"/>
          </a:p>
        </p:txBody>
      </p:sp>
    </p:spTree>
    <p:extLst>
      <p:ext uri="{BB962C8B-B14F-4D97-AF65-F5344CB8AC3E}">
        <p14:creationId xmlns:p14="http://schemas.microsoft.com/office/powerpoint/2010/main" val="29384712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Key Elements </a:t>
            </a:r>
            <a:endParaRPr lang="en-US" dirty="0"/>
          </a:p>
        </p:txBody>
      </p:sp>
      <p:sp>
        <p:nvSpPr>
          <p:cNvPr id="3" name="Content Placeholder 2"/>
          <p:cNvSpPr>
            <a:spLocks noGrp="1"/>
          </p:cNvSpPr>
          <p:nvPr>
            <p:ph sz="half" idx="1"/>
          </p:nvPr>
        </p:nvSpPr>
        <p:spPr/>
        <p:txBody>
          <a:bodyPr>
            <a:normAutofit lnSpcReduction="10000"/>
          </a:bodyPr>
          <a:lstStyle/>
          <a:p>
            <a:pPr marL="514350" indent="-514350">
              <a:spcBef>
                <a:spcPts val="2400"/>
              </a:spcBef>
              <a:spcAft>
                <a:spcPts val="2400"/>
              </a:spcAft>
              <a:buFont typeface="+mj-lt"/>
              <a:buAutoNum type="arabicPeriod"/>
            </a:pPr>
            <a:r>
              <a:rPr lang="en-GB" dirty="0"/>
              <a:t>Prioritize safety and dignity and Avoid causing harm</a:t>
            </a:r>
          </a:p>
          <a:p>
            <a:pPr marL="514350" indent="-514350">
              <a:spcBef>
                <a:spcPts val="2400"/>
              </a:spcBef>
              <a:spcAft>
                <a:spcPts val="2400"/>
              </a:spcAft>
              <a:buFont typeface="+mj-lt"/>
              <a:buAutoNum type="arabicPeriod"/>
            </a:pPr>
            <a:r>
              <a:rPr lang="en-GB" dirty="0"/>
              <a:t>Ensure meaningful access</a:t>
            </a:r>
          </a:p>
          <a:p>
            <a:pPr marL="514350" indent="-514350">
              <a:spcBef>
                <a:spcPts val="2400"/>
              </a:spcBef>
              <a:spcAft>
                <a:spcPts val="2400"/>
              </a:spcAft>
              <a:buFont typeface="+mj-lt"/>
              <a:buAutoNum type="arabicPeriod"/>
            </a:pPr>
            <a:r>
              <a:rPr lang="en-GB" dirty="0"/>
              <a:t>Accountability</a:t>
            </a:r>
          </a:p>
          <a:p>
            <a:pPr marL="514350" indent="-514350">
              <a:spcBef>
                <a:spcPts val="2400"/>
              </a:spcBef>
              <a:spcAft>
                <a:spcPts val="2400"/>
              </a:spcAft>
              <a:buFont typeface="+mj-lt"/>
              <a:buAutoNum type="arabicPeriod"/>
            </a:pPr>
            <a:r>
              <a:rPr lang="en-GB" dirty="0"/>
              <a:t>Participation and empowerment</a:t>
            </a:r>
          </a:p>
          <a:p>
            <a:endParaRPr lang="en-US" dirty="0"/>
          </a:p>
        </p:txBody>
      </p:sp>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521410"/>
            <a:ext cx="5181600" cy="2959768"/>
          </a:xfrm>
        </p:spPr>
      </p:pic>
    </p:spTree>
    <p:extLst>
      <p:ext uri="{BB962C8B-B14F-4D97-AF65-F5344CB8AC3E}">
        <p14:creationId xmlns:p14="http://schemas.microsoft.com/office/powerpoint/2010/main" val="27573636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Protection Continuum</a:t>
            </a:r>
            <a:endParaRPr lang="en-GB" b="1" dirty="0"/>
          </a:p>
        </p:txBody>
      </p:sp>
      <p:sp>
        <p:nvSpPr>
          <p:cNvPr id="8" name="Oval 7"/>
          <p:cNvSpPr/>
          <p:nvPr/>
        </p:nvSpPr>
        <p:spPr bwMode="auto">
          <a:xfrm>
            <a:off x="1049867" y="1761067"/>
            <a:ext cx="2844800" cy="2794000"/>
          </a:xfrm>
          <a:prstGeom prst="ellipse">
            <a:avLst/>
          </a:prstGeom>
          <a:solidFill>
            <a:srgbClr val="FF0000"/>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Times" charset="0"/>
            </a:endParaRPr>
          </a:p>
        </p:txBody>
      </p:sp>
      <p:sp>
        <p:nvSpPr>
          <p:cNvPr id="9" name="TextBox 8"/>
          <p:cNvSpPr txBox="1"/>
          <p:nvPr/>
        </p:nvSpPr>
        <p:spPr>
          <a:xfrm>
            <a:off x="1223433" y="2834901"/>
            <a:ext cx="2497667" cy="646331"/>
          </a:xfrm>
          <a:prstGeom prst="rect">
            <a:avLst/>
          </a:prstGeom>
          <a:noFill/>
        </p:spPr>
        <p:txBody>
          <a:bodyPr wrap="square" rtlCol="0">
            <a:spAutoFit/>
          </a:bodyPr>
          <a:lstStyle/>
          <a:p>
            <a:r>
              <a:rPr lang="en-US" b="1" dirty="0">
                <a:solidFill>
                  <a:srgbClr val="FFFFFF"/>
                </a:solidFill>
              </a:rPr>
              <a:t>PROTECTION </a:t>
            </a:r>
            <a:r>
              <a:rPr lang="en-US" b="1" dirty="0" smtClean="0">
                <a:solidFill>
                  <a:srgbClr val="FFFFFF"/>
                </a:solidFill>
              </a:rPr>
              <a:t>MAINSTREAMING </a:t>
            </a:r>
            <a:endParaRPr lang="en-US" b="1" dirty="0">
              <a:solidFill>
                <a:srgbClr val="FFFFFF"/>
              </a:solidFill>
            </a:endParaRPr>
          </a:p>
        </p:txBody>
      </p:sp>
      <p:sp>
        <p:nvSpPr>
          <p:cNvPr id="11" name="TextBox 10"/>
          <p:cNvSpPr txBox="1"/>
          <p:nvPr/>
        </p:nvSpPr>
        <p:spPr>
          <a:xfrm>
            <a:off x="4800600" y="2937932"/>
            <a:ext cx="2184400" cy="646331"/>
          </a:xfrm>
          <a:prstGeom prst="rect">
            <a:avLst/>
          </a:prstGeom>
          <a:noFill/>
        </p:spPr>
        <p:txBody>
          <a:bodyPr wrap="square" rtlCol="0">
            <a:spAutoFit/>
          </a:bodyPr>
          <a:lstStyle/>
          <a:p>
            <a:r>
              <a:rPr lang="en-US" b="1" dirty="0">
                <a:solidFill>
                  <a:srgbClr val="FFFFFF"/>
                </a:solidFill>
              </a:rPr>
              <a:t>PROTECTION INTEGRATION</a:t>
            </a:r>
          </a:p>
        </p:txBody>
      </p:sp>
      <p:sp>
        <p:nvSpPr>
          <p:cNvPr id="14" name="Oval 13"/>
          <p:cNvSpPr/>
          <p:nvPr/>
        </p:nvSpPr>
        <p:spPr bwMode="auto">
          <a:xfrm>
            <a:off x="4457700" y="1902197"/>
            <a:ext cx="2908299" cy="2717802"/>
          </a:xfrm>
          <a:prstGeom prst="ellipse">
            <a:avLst/>
          </a:prstGeom>
          <a:solidFill>
            <a:srgbClr val="FFC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b="1" dirty="0">
              <a:solidFill>
                <a:srgbClr val="FFFFFF"/>
              </a:solidFill>
            </a:endParaRPr>
          </a:p>
          <a:p>
            <a:pPr eaLnBrk="0" fontAlgn="base" hangingPunct="0">
              <a:spcBef>
                <a:spcPct val="0"/>
              </a:spcBef>
              <a:spcAft>
                <a:spcPct val="0"/>
              </a:spcAft>
            </a:pPr>
            <a:endParaRPr lang="en-US" b="1" dirty="0">
              <a:solidFill>
                <a:srgbClr val="FFFFFF"/>
              </a:solidFill>
            </a:endParaRPr>
          </a:p>
          <a:p>
            <a:pPr eaLnBrk="0" fontAlgn="base" hangingPunct="0">
              <a:spcBef>
                <a:spcPct val="0"/>
              </a:spcBef>
              <a:spcAft>
                <a:spcPct val="0"/>
              </a:spcAft>
            </a:pPr>
            <a:r>
              <a:rPr lang="en-US" b="1" dirty="0" smtClean="0">
                <a:solidFill>
                  <a:srgbClr val="FFFFFF"/>
                </a:solidFill>
              </a:rPr>
              <a:t>PROTECTION INTEGRATION </a:t>
            </a:r>
            <a:endParaRPr lang="en-US" b="1" dirty="0">
              <a:solidFill>
                <a:srgbClr val="FFFFFF"/>
              </a:solidFill>
            </a:endParaRPr>
          </a:p>
        </p:txBody>
      </p:sp>
      <p:sp>
        <p:nvSpPr>
          <p:cNvPr id="15" name="Oval 14"/>
          <p:cNvSpPr/>
          <p:nvPr/>
        </p:nvSpPr>
        <p:spPr bwMode="auto">
          <a:xfrm>
            <a:off x="7929032" y="1915134"/>
            <a:ext cx="2908299" cy="2717802"/>
          </a:xfrm>
          <a:prstGeom prst="ellipse">
            <a:avLst/>
          </a:prstGeom>
          <a:solidFill>
            <a:srgbClr val="00B050"/>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b="1" dirty="0">
              <a:solidFill>
                <a:srgbClr val="FFFFFF"/>
              </a:solidFill>
            </a:endParaRPr>
          </a:p>
          <a:p>
            <a:pPr eaLnBrk="0" fontAlgn="base" hangingPunct="0">
              <a:spcBef>
                <a:spcPct val="0"/>
              </a:spcBef>
              <a:spcAft>
                <a:spcPct val="0"/>
              </a:spcAft>
            </a:pPr>
            <a:endParaRPr lang="en-US" b="1" dirty="0" smtClean="0">
              <a:solidFill>
                <a:srgbClr val="FFFFFF"/>
              </a:solidFill>
            </a:endParaRPr>
          </a:p>
          <a:p>
            <a:pPr eaLnBrk="0" fontAlgn="base" hangingPunct="0">
              <a:spcBef>
                <a:spcPct val="0"/>
              </a:spcBef>
              <a:spcAft>
                <a:spcPct val="0"/>
              </a:spcAft>
            </a:pPr>
            <a:r>
              <a:rPr lang="en-US" b="1" dirty="0" smtClean="0">
                <a:solidFill>
                  <a:srgbClr val="FFFFFF"/>
                </a:solidFill>
              </a:rPr>
              <a:t>PROTECTION SPECIFIC / SPECIALIZED </a:t>
            </a:r>
            <a:endParaRPr lang="en-US" b="1" dirty="0">
              <a:solidFill>
                <a:srgbClr val="FFFFFF"/>
              </a:solidFill>
            </a:endParaRPr>
          </a:p>
        </p:txBody>
      </p:sp>
      <p:sp>
        <p:nvSpPr>
          <p:cNvPr id="3" name="TextBox 2"/>
          <p:cNvSpPr txBox="1"/>
          <p:nvPr/>
        </p:nvSpPr>
        <p:spPr>
          <a:xfrm>
            <a:off x="1049867" y="5037221"/>
            <a:ext cx="2844800" cy="1200329"/>
          </a:xfrm>
          <a:prstGeom prst="rect">
            <a:avLst/>
          </a:prstGeom>
          <a:noFill/>
        </p:spPr>
        <p:txBody>
          <a:bodyPr wrap="square" rtlCol="0">
            <a:spAutoFit/>
          </a:bodyPr>
          <a:lstStyle/>
          <a:p>
            <a:r>
              <a:rPr lang="en-US" dirty="0" smtClean="0">
                <a:solidFill>
                  <a:srgbClr val="000000"/>
                </a:solidFill>
              </a:rPr>
              <a:t>Mainstreaming of protection principles in all sectors of humanitarian action</a:t>
            </a:r>
            <a:endParaRPr lang="fr-CH" dirty="0">
              <a:solidFill>
                <a:srgbClr val="000000"/>
              </a:solidFill>
            </a:endParaRPr>
          </a:p>
        </p:txBody>
      </p:sp>
      <p:sp>
        <p:nvSpPr>
          <p:cNvPr id="4" name="TextBox 3"/>
          <p:cNvSpPr txBox="1"/>
          <p:nvPr/>
        </p:nvSpPr>
        <p:spPr>
          <a:xfrm>
            <a:off x="4551948" y="5062279"/>
            <a:ext cx="2681704" cy="923330"/>
          </a:xfrm>
          <a:prstGeom prst="rect">
            <a:avLst/>
          </a:prstGeom>
          <a:noFill/>
        </p:spPr>
        <p:txBody>
          <a:bodyPr wrap="square" rtlCol="0">
            <a:spAutoFit/>
          </a:bodyPr>
          <a:lstStyle/>
          <a:p>
            <a:r>
              <a:rPr lang="en-US" dirty="0" smtClean="0">
                <a:solidFill>
                  <a:srgbClr val="000000"/>
                </a:solidFill>
              </a:rPr>
              <a:t>Activities with both </a:t>
            </a:r>
            <a:r>
              <a:rPr lang="fr-CH" dirty="0" smtClean="0">
                <a:solidFill>
                  <a:srgbClr val="000000"/>
                </a:solidFill>
              </a:rPr>
              <a:t>a protection and assistance objectives  </a:t>
            </a:r>
            <a:endParaRPr lang="fr-CH" dirty="0">
              <a:solidFill>
                <a:srgbClr val="000000"/>
              </a:solidFill>
            </a:endParaRPr>
          </a:p>
        </p:txBody>
      </p:sp>
      <p:sp>
        <p:nvSpPr>
          <p:cNvPr id="5" name="TextBox 4"/>
          <p:cNvSpPr txBox="1"/>
          <p:nvPr/>
        </p:nvSpPr>
        <p:spPr>
          <a:xfrm>
            <a:off x="8422105" y="5062279"/>
            <a:ext cx="2415226" cy="923330"/>
          </a:xfrm>
          <a:prstGeom prst="rect">
            <a:avLst/>
          </a:prstGeom>
          <a:noFill/>
        </p:spPr>
        <p:txBody>
          <a:bodyPr wrap="square" rtlCol="0">
            <a:spAutoFit/>
          </a:bodyPr>
          <a:lstStyle/>
          <a:p>
            <a:r>
              <a:rPr lang="en-US" dirty="0" smtClean="0">
                <a:solidFill>
                  <a:srgbClr val="000000"/>
                </a:solidFill>
              </a:rPr>
              <a:t>Activities aiming at a  protection outcomes / objective </a:t>
            </a:r>
            <a:endParaRPr lang="en-US" dirty="0">
              <a:solidFill>
                <a:srgbClr val="000000"/>
              </a:solidFill>
            </a:endParaRPr>
          </a:p>
        </p:txBody>
      </p:sp>
    </p:spTree>
    <p:extLst>
      <p:ext uri="{BB962C8B-B14F-4D97-AF65-F5344CB8AC3E}">
        <p14:creationId xmlns:p14="http://schemas.microsoft.com/office/powerpoint/2010/main" val="29602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3" grpId="0"/>
      <p:bldP spid="4" grpId="0"/>
      <p:bldP spid="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Group Exercise : Protection </a:t>
            </a:r>
            <a:br>
              <a:rPr lang="en-US" b="1" dirty="0" smtClean="0">
                <a:solidFill>
                  <a:schemeClr val="accent1">
                    <a:lumMod val="75000"/>
                  </a:schemeClr>
                </a:solidFill>
              </a:rPr>
            </a:br>
            <a:r>
              <a:rPr lang="en-US" b="1" dirty="0" smtClean="0">
                <a:solidFill>
                  <a:schemeClr val="accent1">
                    <a:lumMod val="75000"/>
                  </a:schemeClr>
                </a:solidFill>
              </a:rPr>
              <a:t>Mainstreaming Principles</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dirty="0" smtClean="0"/>
              <a:t>Link each action to the correct protection mainstreaming principle</a:t>
            </a:r>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lgn="ctr">
              <a:buNone/>
            </a:pPr>
            <a:r>
              <a:rPr lang="en-US" b="1" dirty="0"/>
              <a:t>You have </a:t>
            </a:r>
            <a:r>
              <a:rPr lang="en-US" b="1" dirty="0" smtClean="0"/>
              <a:t>15 </a:t>
            </a:r>
            <a:r>
              <a:rPr lang="en-US" b="1" dirty="0"/>
              <a:t>minutes to </a:t>
            </a:r>
            <a:r>
              <a:rPr lang="en-US" b="1" dirty="0" smtClean="0"/>
              <a:t>do this exercise</a:t>
            </a:r>
            <a:endParaRPr lang="en-US" b="1" dirty="0"/>
          </a:p>
          <a:p>
            <a:endParaRPr lang="en-US" dirty="0"/>
          </a:p>
        </p:txBody>
      </p:sp>
      <p:pic>
        <p:nvPicPr>
          <p:cNvPr id="4" name="Image 3" descr="MCj04315140000[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16624" y="4410965"/>
            <a:ext cx="801078" cy="840154"/>
          </a:xfrm>
          <a:prstGeom prst="rect">
            <a:avLst/>
          </a:prstGeom>
          <a:noFill/>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8380" y="32543"/>
            <a:ext cx="2031682" cy="1761915"/>
          </a:xfrm>
          <a:prstGeom prst="rect">
            <a:avLst/>
          </a:prstGeom>
        </p:spPr>
      </p:pic>
    </p:spTree>
    <p:extLst>
      <p:ext uri="{BB962C8B-B14F-4D97-AF65-F5344CB8AC3E}">
        <p14:creationId xmlns:p14="http://schemas.microsoft.com/office/powerpoint/2010/main" val="395093799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Protection Mainstreaming in the HPC</a:t>
            </a:r>
            <a:endParaRPr lang="en-US" b="1"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53494" y="1825625"/>
            <a:ext cx="5685011" cy="4351338"/>
          </a:xfrm>
        </p:spPr>
      </p:pic>
    </p:spTree>
    <p:extLst>
      <p:ext uri="{BB962C8B-B14F-4D97-AF65-F5344CB8AC3E}">
        <p14:creationId xmlns:p14="http://schemas.microsoft.com/office/powerpoint/2010/main" val="30255488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Protection in the HPC : Good Practices</a:t>
            </a:r>
            <a:endParaRPr lang="en-US" b="1" dirty="0"/>
          </a:p>
        </p:txBody>
      </p:sp>
      <p:sp>
        <p:nvSpPr>
          <p:cNvPr id="3" name="Content Placeholder 2"/>
          <p:cNvSpPr>
            <a:spLocks noGrp="1"/>
          </p:cNvSpPr>
          <p:nvPr>
            <p:ph idx="1"/>
          </p:nvPr>
        </p:nvSpPr>
        <p:spPr/>
        <p:txBody>
          <a:bodyPr>
            <a:normAutofit fontScale="85000" lnSpcReduction="20000"/>
          </a:bodyPr>
          <a:lstStyle/>
          <a:p>
            <a:pPr lvl="0" algn="just"/>
            <a:r>
              <a:rPr lang="en-GB" dirty="0"/>
              <a:t>Ensure that Protection Mainstreaming is regularly included in the meetings agenda of the </a:t>
            </a:r>
            <a:r>
              <a:rPr lang="en-GB" dirty="0" err="1"/>
              <a:t>intercluster</a:t>
            </a:r>
            <a:r>
              <a:rPr lang="en-GB" dirty="0"/>
              <a:t> and of the HCT (humanitarian country team-HCT)</a:t>
            </a:r>
          </a:p>
          <a:p>
            <a:pPr lvl="0" algn="just"/>
            <a:r>
              <a:rPr lang="en-GB" dirty="0"/>
              <a:t>Ensure that Protection Mainstreaming is included in trainings of all clusters/sectors </a:t>
            </a:r>
          </a:p>
          <a:p>
            <a:pPr lvl="0" algn="just"/>
            <a:r>
              <a:rPr lang="en-GB" dirty="0"/>
              <a:t>Provide briefings on the outcomes of protection assessments at ICC/HCT meetings (as appropriate) and share results with all relevant clusters</a:t>
            </a:r>
          </a:p>
          <a:p>
            <a:pPr lvl="0" algn="just"/>
            <a:r>
              <a:rPr lang="en-GB" dirty="0"/>
              <a:t>Work bilaterally with clusters that are considered to be of priority from a protection perspective to strengthen protection mainstreaming in their won response</a:t>
            </a:r>
          </a:p>
          <a:p>
            <a:pPr lvl="0" algn="just"/>
            <a:r>
              <a:rPr lang="en-GB" dirty="0"/>
              <a:t>Mobilise necessary resources to protection mainstreaming in one’s own cluster</a:t>
            </a:r>
          </a:p>
          <a:p>
            <a:pPr lvl="0" algn="just"/>
            <a:r>
              <a:rPr lang="en-GB" dirty="0"/>
              <a:t>Ensure that Protection Mainstreaming is integrated appropriately, clearly and effectively in strategic documents (HNO, SRP, etc.), in accordance with the Statement on the Centrality of Protection</a:t>
            </a:r>
          </a:p>
          <a:p>
            <a:endParaRPr lang="en-US" dirty="0"/>
          </a:p>
        </p:txBody>
      </p:sp>
    </p:spTree>
    <p:extLst>
      <p:ext uri="{BB962C8B-B14F-4D97-AF65-F5344CB8AC3E}">
        <p14:creationId xmlns:p14="http://schemas.microsoft.com/office/powerpoint/2010/main" val="772468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Workshop Objectives </a:t>
            </a:r>
            <a:endParaRPr lang="en-US" b="1" dirty="0"/>
          </a:p>
        </p:txBody>
      </p:sp>
      <p:sp>
        <p:nvSpPr>
          <p:cNvPr id="3" name="Content Placeholder 2"/>
          <p:cNvSpPr>
            <a:spLocks noGrp="1"/>
          </p:cNvSpPr>
          <p:nvPr>
            <p:ph idx="1"/>
          </p:nvPr>
        </p:nvSpPr>
        <p:spPr/>
        <p:txBody>
          <a:bodyPr>
            <a:normAutofit/>
          </a:bodyPr>
          <a:lstStyle/>
          <a:p>
            <a:pPr algn="just"/>
            <a:r>
              <a:rPr lang="en-US" dirty="0" smtClean="0"/>
              <a:t>Increased knowledge of the cluster system and coordination of protection. </a:t>
            </a:r>
          </a:p>
          <a:p>
            <a:pPr algn="just"/>
            <a:r>
              <a:rPr lang="en-US" dirty="0" smtClean="0"/>
              <a:t>Being equipped with the skills and capacities to participate and influence the cluster system (</a:t>
            </a:r>
            <a:r>
              <a:rPr lang="en-US" dirty="0" err="1" smtClean="0"/>
              <a:t>i.e</a:t>
            </a:r>
            <a:r>
              <a:rPr lang="en-US" dirty="0" smtClean="0"/>
              <a:t> HPC process). </a:t>
            </a:r>
          </a:p>
          <a:p>
            <a:pPr algn="just"/>
            <a:r>
              <a:rPr lang="en-US" dirty="0" smtClean="0"/>
              <a:t>Being familiar with the tools and resources available for principled, accountable, high-quality programming. </a:t>
            </a:r>
          </a:p>
          <a:p>
            <a:pPr algn="just"/>
            <a:r>
              <a:rPr lang="en-US" dirty="0" smtClean="0"/>
              <a:t>Agree on a collective action plan to advance the localization agenda. </a:t>
            </a:r>
          </a:p>
          <a:p>
            <a:pPr algn="just"/>
            <a:r>
              <a:rPr lang="en-US" dirty="0" smtClean="0"/>
              <a:t>Identify additional </a:t>
            </a:r>
            <a:r>
              <a:rPr lang="en-US" dirty="0"/>
              <a:t>capacity-building </a:t>
            </a:r>
            <a:r>
              <a:rPr lang="en-US" dirty="0" smtClean="0"/>
              <a:t>needs and longer-term </a:t>
            </a:r>
            <a:r>
              <a:rPr lang="en-US" dirty="0"/>
              <a:t>mentoring </a:t>
            </a:r>
            <a:r>
              <a:rPr lang="en-US" dirty="0" smtClean="0"/>
              <a:t>plan.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2457" y="124504"/>
            <a:ext cx="1491343" cy="1491343"/>
          </a:xfrm>
          <a:prstGeom prst="rect">
            <a:avLst/>
          </a:prstGeom>
        </p:spPr>
      </p:pic>
    </p:spTree>
    <p:extLst>
      <p:ext uri="{BB962C8B-B14F-4D97-AF65-F5344CB8AC3E}">
        <p14:creationId xmlns:p14="http://schemas.microsoft.com/office/powerpoint/2010/main" val="40839744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Protection Mainstreaming Toolkit </a:t>
            </a:r>
            <a:endParaRPr lang="en-US" dirty="0"/>
          </a:p>
        </p:txBody>
      </p:sp>
      <p:sp>
        <p:nvSpPr>
          <p:cNvPr id="3" name="Content Placeholder 2"/>
          <p:cNvSpPr>
            <a:spLocks noGrp="1"/>
          </p:cNvSpPr>
          <p:nvPr>
            <p:ph sz="half" idx="1"/>
          </p:nvPr>
        </p:nvSpPr>
        <p:spPr>
          <a:xfrm>
            <a:off x="838200" y="1825625"/>
            <a:ext cx="5919952" cy="4351338"/>
          </a:xfrm>
        </p:spPr>
        <p:txBody>
          <a:bodyPr/>
          <a:lstStyle/>
          <a:p>
            <a:pPr lvl="0"/>
            <a:r>
              <a:rPr lang="en-US" dirty="0"/>
              <a:t>Tool #A0 – Protection Mainstreaming Monitoring Indicators</a:t>
            </a:r>
          </a:p>
          <a:p>
            <a:pPr lvl="0"/>
            <a:r>
              <a:rPr lang="en-US" dirty="0"/>
              <a:t>Tool #B3 – Project Design Assessment </a:t>
            </a:r>
          </a:p>
          <a:p>
            <a:pPr lvl="0"/>
            <a:r>
              <a:rPr lang="en-US" dirty="0"/>
              <a:t>Tool #B4 – Staff Assessment </a:t>
            </a:r>
          </a:p>
          <a:p>
            <a:r>
              <a:rPr lang="en-US" dirty="0"/>
              <a:t>Tool #B7 and B8 – Monitoring Score Cards</a:t>
            </a:r>
          </a:p>
          <a:p>
            <a:endParaRPr lang="en-US" dirty="0"/>
          </a:p>
        </p:txBody>
      </p:sp>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219892" y="1825625"/>
            <a:ext cx="3086215" cy="4351338"/>
          </a:xfrm>
        </p:spPr>
      </p:pic>
    </p:spTree>
    <p:extLst>
      <p:ext uri="{BB962C8B-B14F-4D97-AF65-F5344CB8AC3E}">
        <p14:creationId xmlns:p14="http://schemas.microsoft.com/office/powerpoint/2010/main" val="20998815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t>
            </a:r>
            <a:r>
              <a:rPr lang="en-US" dirty="0" smtClean="0"/>
              <a:t>8</a:t>
            </a:r>
            <a:endParaRPr lang="en-US" dirty="0"/>
          </a:p>
        </p:txBody>
      </p:sp>
      <p:sp>
        <p:nvSpPr>
          <p:cNvPr id="3" name="Text Placeholder 2"/>
          <p:cNvSpPr>
            <a:spLocks noGrp="1"/>
          </p:cNvSpPr>
          <p:nvPr>
            <p:ph type="body" idx="1"/>
          </p:nvPr>
        </p:nvSpPr>
        <p:spPr/>
        <p:txBody>
          <a:bodyPr/>
          <a:lstStyle/>
          <a:p>
            <a:r>
              <a:rPr lang="en-US" dirty="0" smtClean="0"/>
              <a:t>INFLUENCING PROTECTION COORDINATION STAKEHOLDERS </a:t>
            </a:r>
            <a:endParaRPr lang="en-US" dirty="0"/>
          </a:p>
        </p:txBody>
      </p:sp>
    </p:spTree>
    <p:extLst>
      <p:ext uri="{BB962C8B-B14F-4D97-AF65-F5344CB8AC3E}">
        <p14:creationId xmlns:p14="http://schemas.microsoft.com/office/powerpoint/2010/main" val="1273039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Session Objectives </a:t>
            </a:r>
            <a:endParaRPr lang="en-US" b="1" dirty="0"/>
          </a:p>
        </p:txBody>
      </p:sp>
      <p:sp>
        <p:nvSpPr>
          <p:cNvPr id="3" name="Content Placeholder 2"/>
          <p:cNvSpPr>
            <a:spLocks noGrp="1"/>
          </p:cNvSpPr>
          <p:nvPr>
            <p:ph idx="1"/>
          </p:nvPr>
        </p:nvSpPr>
        <p:spPr/>
        <p:txBody>
          <a:bodyPr>
            <a:normAutofit/>
          </a:bodyPr>
          <a:lstStyle/>
          <a:p>
            <a:pPr marL="0" indent="0">
              <a:buNone/>
            </a:pPr>
            <a:r>
              <a:rPr lang="en-US" dirty="0"/>
              <a:t>At the end of the session, participants will be able to: </a:t>
            </a:r>
          </a:p>
          <a:p>
            <a:pPr lvl="0" algn="just"/>
            <a:r>
              <a:rPr lang="en-GB" dirty="0"/>
              <a:t>Identify the functions, interests and motivations of key stakeholders involved in protection coordination and analyse how they can influence them. </a:t>
            </a:r>
            <a:endParaRPr lang="en-GB" dirty="0" smtClean="0"/>
          </a:p>
          <a:p>
            <a:pPr lvl="0" algn="just"/>
            <a:r>
              <a:rPr lang="en-US" dirty="0"/>
              <a:t>Develop engaging and influencing strategies and </a:t>
            </a:r>
            <a:r>
              <a:rPr lang="en-US" dirty="0" smtClean="0"/>
              <a:t>actions </a:t>
            </a:r>
            <a:r>
              <a:rPr lang="en-US" dirty="0"/>
              <a:t>to influence key stakeholders.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5480" y="162878"/>
            <a:ext cx="1798320" cy="1798320"/>
          </a:xfrm>
          <a:prstGeom prst="rect">
            <a:avLst/>
          </a:prstGeom>
        </p:spPr>
      </p:pic>
    </p:spTree>
    <p:extLst>
      <p:ext uri="{BB962C8B-B14F-4D97-AF65-F5344CB8AC3E}">
        <p14:creationId xmlns:p14="http://schemas.microsoft.com/office/powerpoint/2010/main" val="14359141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Stakeholder Mapping</a:t>
            </a:r>
            <a:endParaRPr lang="en-US" b="1" dirty="0"/>
          </a:p>
        </p:txBody>
      </p:sp>
      <p:sp>
        <p:nvSpPr>
          <p:cNvPr id="3" name="Content Placeholder 2"/>
          <p:cNvSpPr>
            <a:spLocks noGrp="1"/>
          </p:cNvSpPr>
          <p:nvPr>
            <p:ph idx="1"/>
          </p:nvPr>
        </p:nvSpPr>
        <p:spPr/>
        <p:txBody>
          <a:bodyPr/>
          <a:lstStyle/>
          <a:p>
            <a:pPr marL="0" indent="0">
              <a:buNone/>
            </a:pPr>
            <a:r>
              <a:rPr lang="en-US" b="1" dirty="0" smtClean="0"/>
              <a:t>Stakeholders</a:t>
            </a:r>
            <a:r>
              <a:rPr lang="en-US" dirty="0" smtClean="0"/>
              <a:t> are people who can influence or are influenced by a given problem </a:t>
            </a:r>
          </a:p>
          <a:p>
            <a:endParaRPr lang="en-US" dirty="0"/>
          </a:p>
          <a:p>
            <a:pPr>
              <a:buFont typeface="Wingdings" panose="05000000000000000000" pitchFamily="2" charset="2"/>
              <a:buChar char="Ø"/>
            </a:pPr>
            <a:r>
              <a:rPr lang="en-US" dirty="0" smtClean="0"/>
              <a:t> Can influence the problem in a positive or negative way</a:t>
            </a:r>
          </a:p>
          <a:p>
            <a:pPr>
              <a:buFont typeface="Wingdings" panose="05000000000000000000" pitchFamily="2" charset="2"/>
              <a:buChar char="Ø"/>
            </a:pPr>
            <a:r>
              <a:rPr lang="en-US" dirty="0" smtClean="0"/>
              <a:t> Can facilitate or obstruct our work</a:t>
            </a:r>
          </a:p>
          <a:p>
            <a:pPr>
              <a:buFont typeface="Wingdings" panose="05000000000000000000" pitchFamily="2" charset="2"/>
              <a:buChar char="Ø"/>
            </a:pPr>
            <a:r>
              <a:rPr lang="en-US" dirty="0" smtClean="0"/>
              <a:t> Can influence other stakeholders’ actions </a:t>
            </a: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42282955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Stakeholders Analysis</a:t>
            </a:r>
            <a:endParaRPr lang="en-US" b="1" dirty="0"/>
          </a:p>
        </p:txBody>
      </p:sp>
      <p:sp>
        <p:nvSpPr>
          <p:cNvPr id="3" name="Content Placeholder 2"/>
          <p:cNvSpPr>
            <a:spLocks noGrp="1"/>
          </p:cNvSpPr>
          <p:nvPr>
            <p:ph idx="1"/>
          </p:nvPr>
        </p:nvSpPr>
        <p:spPr/>
        <p:txBody>
          <a:bodyPr>
            <a:normAutofit fontScale="92500" lnSpcReduction="10000"/>
          </a:bodyPr>
          <a:lstStyle/>
          <a:p>
            <a:pPr marL="514350" lvl="0" indent="-514350">
              <a:buFont typeface="+mj-lt"/>
              <a:buAutoNum type="arabicPeriod"/>
            </a:pPr>
            <a:r>
              <a:rPr lang="en-GB" u="sng" dirty="0" smtClean="0"/>
              <a:t>Mapping Stakeholders</a:t>
            </a:r>
            <a:r>
              <a:rPr lang="en-GB" dirty="0" smtClean="0"/>
              <a:t>: </a:t>
            </a:r>
          </a:p>
          <a:p>
            <a:pPr lvl="1">
              <a:buFont typeface="Courier New" panose="02070309020205020404" pitchFamily="49" charset="0"/>
              <a:buChar char="o"/>
            </a:pPr>
            <a:r>
              <a:rPr lang="en-GB" dirty="0" smtClean="0"/>
              <a:t>Who </a:t>
            </a:r>
            <a:r>
              <a:rPr lang="en-GB" dirty="0"/>
              <a:t>are the actors? </a:t>
            </a:r>
            <a:endParaRPr lang="en-GB" dirty="0" smtClean="0"/>
          </a:p>
          <a:p>
            <a:pPr lvl="1">
              <a:buFont typeface="Courier New" panose="02070309020205020404" pitchFamily="49" charset="0"/>
              <a:buChar char="o"/>
            </a:pPr>
            <a:r>
              <a:rPr lang="en-GB" dirty="0" smtClean="0"/>
              <a:t>What </a:t>
            </a:r>
            <a:r>
              <a:rPr lang="en-GB" dirty="0"/>
              <a:t>is their agenda, interests, motivations? </a:t>
            </a:r>
            <a:endParaRPr lang="en-GB" dirty="0" smtClean="0"/>
          </a:p>
          <a:p>
            <a:pPr lvl="1">
              <a:buFont typeface="Courier New" panose="02070309020205020404" pitchFamily="49" charset="0"/>
              <a:buChar char="o"/>
            </a:pPr>
            <a:r>
              <a:rPr lang="en-GB" dirty="0" smtClean="0"/>
              <a:t>What </a:t>
            </a:r>
            <a:r>
              <a:rPr lang="en-GB" dirty="0"/>
              <a:t>is their power? </a:t>
            </a:r>
            <a:endParaRPr lang="en-GB" dirty="0" smtClean="0"/>
          </a:p>
          <a:p>
            <a:pPr marL="457200" lvl="1" indent="0">
              <a:buNone/>
            </a:pPr>
            <a:endParaRPr lang="en-US" dirty="0"/>
          </a:p>
          <a:p>
            <a:pPr marL="514350" lvl="0" indent="-514350">
              <a:buFont typeface="+mj-lt"/>
              <a:buAutoNum type="arabicPeriod"/>
            </a:pPr>
            <a:r>
              <a:rPr lang="en-GB" u="sng" dirty="0"/>
              <a:t>Analysis of </a:t>
            </a:r>
            <a:r>
              <a:rPr lang="en-GB" u="sng" dirty="0" smtClean="0"/>
              <a:t>Stakeholders </a:t>
            </a:r>
            <a:r>
              <a:rPr lang="en-GB" u="sng" dirty="0"/>
              <a:t>R</a:t>
            </a:r>
            <a:r>
              <a:rPr lang="en-GB" u="sng" dirty="0" smtClean="0"/>
              <a:t>elationships</a:t>
            </a:r>
            <a:r>
              <a:rPr lang="en-GB" dirty="0"/>
              <a:t>: </a:t>
            </a:r>
            <a:endParaRPr lang="en-GB" dirty="0" smtClean="0"/>
          </a:p>
          <a:p>
            <a:pPr lvl="1">
              <a:buFont typeface="Courier New" panose="02070309020205020404" pitchFamily="49" charset="0"/>
              <a:buChar char="o"/>
            </a:pPr>
            <a:r>
              <a:rPr lang="en-GB" dirty="0" smtClean="0"/>
              <a:t>What </a:t>
            </a:r>
            <a:r>
              <a:rPr lang="en-GB" dirty="0"/>
              <a:t>are the power relationships between these actors</a:t>
            </a:r>
            <a:r>
              <a:rPr lang="en-GB" dirty="0" smtClean="0"/>
              <a:t>?</a:t>
            </a:r>
          </a:p>
          <a:p>
            <a:pPr lvl="1">
              <a:buFont typeface="Courier New" panose="02070309020205020404" pitchFamily="49" charset="0"/>
              <a:buChar char="o"/>
            </a:pPr>
            <a:endParaRPr lang="en-US" dirty="0"/>
          </a:p>
          <a:p>
            <a:pPr marL="514350" lvl="0" indent="-514350">
              <a:buFont typeface="+mj-lt"/>
              <a:buAutoNum type="arabicPeriod"/>
            </a:pPr>
            <a:r>
              <a:rPr lang="en-GB" u="sng" dirty="0"/>
              <a:t>Adding yourself</a:t>
            </a:r>
            <a:r>
              <a:rPr lang="en-GB" dirty="0"/>
              <a:t>: </a:t>
            </a:r>
            <a:endParaRPr lang="en-GB" dirty="0" smtClean="0"/>
          </a:p>
          <a:p>
            <a:pPr lvl="1">
              <a:buFont typeface="Courier New" panose="02070309020205020404" pitchFamily="49" charset="0"/>
              <a:buChar char="o"/>
            </a:pPr>
            <a:r>
              <a:rPr lang="en-GB" dirty="0" smtClean="0"/>
              <a:t>What </a:t>
            </a:r>
            <a:r>
              <a:rPr lang="en-GB" dirty="0"/>
              <a:t>impact can we have on each actor and relationship</a:t>
            </a:r>
            <a:r>
              <a:rPr lang="en-GB" dirty="0" smtClean="0"/>
              <a:t>?</a:t>
            </a:r>
          </a:p>
          <a:p>
            <a:pPr lvl="1">
              <a:buFont typeface="Courier New" panose="02070309020205020404" pitchFamily="49" charset="0"/>
              <a:buChar char="o"/>
            </a:pPr>
            <a:r>
              <a:rPr lang="en-GB" dirty="0" smtClean="0"/>
              <a:t>How </a:t>
            </a:r>
            <a:r>
              <a:rPr lang="en-GB" dirty="0"/>
              <a:t>are they useful to you? </a:t>
            </a:r>
            <a:endParaRPr lang="en-GB" dirty="0" smtClean="0"/>
          </a:p>
          <a:p>
            <a:pPr lvl="1">
              <a:buFont typeface="Courier New" panose="02070309020205020404" pitchFamily="49" charset="0"/>
              <a:buChar char="o"/>
            </a:pPr>
            <a:r>
              <a:rPr lang="en-GB" dirty="0" smtClean="0"/>
              <a:t>How </a:t>
            </a:r>
            <a:r>
              <a:rPr lang="en-GB" dirty="0"/>
              <a:t>can you influence them?  </a:t>
            </a:r>
            <a:endParaRPr lang="en-US" dirty="0"/>
          </a:p>
        </p:txBody>
      </p:sp>
    </p:spTree>
    <p:extLst>
      <p:ext uri="{BB962C8B-B14F-4D97-AF65-F5344CB8AC3E}">
        <p14:creationId xmlns:p14="http://schemas.microsoft.com/office/powerpoint/2010/main" val="318836482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Group Exercise: Stakeholder Mapping</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pPr marL="0" indent="0" algn="just">
              <a:buNone/>
            </a:pPr>
            <a:r>
              <a:rPr lang="en-US" dirty="0" smtClean="0"/>
              <a:t>Think about the protection coordination mechanisms in your country of operation and follow these tasks:</a:t>
            </a:r>
          </a:p>
          <a:p>
            <a:pPr algn="just">
              <a:buFont typeface="Wingdings" panose="05000000000000000000" pitchFamily="2" charset="2"/>
              <a:buChar char="ü"/>
            </a:pPr>
            <a:r>
              <a:rPr lang="en-US" dirty="0" smtClean="0"/>
              <a:t>Identify key actors/stakeholders, put them on color cards. </a:t>
            </a:r>
          </a:p>
          <a:p>
            <a:pPr algn="just">
              <a:buFont typeface="Wingdings" panose="05000000000000000000" pitchFamily="2" charset="2"/>
              <a:buChar char="ü"/>
            </a:pPr>
            <a:r>
              <a:rPr lang="en-US" dirty="0" smtClean="0"/>
              <a:t>Discuss for each actor their influence on the coordination structure and whether this influence is positive/negative.</a:t>
            </a:r>
          </a:p>
          <a:p>
            <a:pPr algn="just">
              <a:buFont typeface="Wingdings" panose="05000000000000000000" pitchFamily="2" charset="2"/>
              <a:buChar char="ü"/>
            </a:pPr>
            <a:r>
              <a:rPr lang="en-US" dirty="0" smtClean="0"/>
              <a:t>Identify key relationships between actors. Brief description of the relationship (tension, reporting, financial support, non-financial support)</a:t>
            </a:r>
          </a:p>
          <a:p>
            <a:pPr marL="0" indent="0" algn="ctr">
              <a:spcBef>
                <a:spcPts val="0"/>
              </a:spcBef>
              <a:buNone/>
            </a:pPr>
            <a:endParaRPr lang="en-US" b="1" dirty="0" smtClean="0"/>
          </a:p>
          <a:p>
            <a:pPr marL="0" indent="0" algn="ctr">
              <a:buNone/>
            </a:pPr>
            <a:r>
              <a:rPr lang="en-US" b="1" dirty="0" smtClean="0"/>
              <a:t>You have 20 minutes to prepare the mapping</a:t>
            </a:r>
            <a:endParaRPr lang="en-US" b="1" dirty="0"/>
          </a:p>
        </p:txBody>
      </p:sp>
      <p:pic>
        <p:nvPicPr>
          <p:cNvPr id="4" name="Image 4" descr="MCj04315140000[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47151" y="5336809"/>
            <a:ext cx="801078" cy="840154"/>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8380" y="154839"/>
            <a:ext cx="1848802" cy="1603318"/>
          </a:xfrm>
          <a:prstGeom prst="rect">
            <a:avLst/>
          </a:prstGeom>
        </p:spPr>
      </p:pic>
    </p:spTree>
    <p:extLst>
      <p:ext uri="{BB962C8B-B14F-4D97-AF65-F5344CB8AC3E}">
        <p14:creationId xmlns:p14="http://schemas.microsoft.com/office/powerpoint/2010/main" val="247608647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Group Exercise: </a:t>
            </a:r>
            <a:r>
              <a:rPr lang="en-US" b="1" dirty="0" smtClean="0">
                <a:solidFill>
                  <a:schemeClr val="accent1">
                    <a:lumMod val="75000"/>
                  </a:schemeClr>
                </a:solidFill>
              </a:rPr>
              <a:t>Influence Strategies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9197894"/>
              </p:ext>
            </p:extLst>
          </p:nvPr>
        </p:nvGraphicFramePr>
        <p:xfrm>
          <a:off x="1292773" y="1881351"/>
          <a:ext cx="9522372" cy="3778800"/>
        </p:xfrm>
        <a:graphic>
          <a:graphicData uri="http://schemas.openxmlformats.org/drawingml/2006/table">
            <a:tbl>
              <a:tblPr firstRow="1" bandRow="1">
                <a:tableStyleId>{5C22544A-7EE6-4342-B048-85BDC9FD1C3A}</a:tableStyleId>
              </a:tblPr>
              <a:tblGrid>
                <a:gridCol w="3174124"/>
                <a:gridCol w="3174124"/>
                <a:gridCol w="3174124"/>
              </a:tblGrid>
              <a:tr h="377880">
                <a:tc>
                  <a:txBody>
                    <a:bodyPr/>
                    <a:lstStyle/>
                    <a:p>
                      <a:r>
                        <a:rPr lang="en-US" dirty="0" smtClean="0"/>
                        <a:t>Actors</a:t>
                      </a:r>
                      <a:endParaRPr lang="en-US" dirty="0"/>
                    </a:p>
                  </a:txBody>
                  <a:tcPr/>
                </a:tc>
                <a:tc>
                  <a:txBody>
                    <a:bodyPr/>
                    <a:lstStyle/>
                    <a:p>
                      <a:r>
                        <a:rPr lang="en-US" dirty="0" smtClean="0"/>
                        <a:t>Strategies</a:t>
                      </a:r>
                      <a:endParaRPr lang="en-US" dirty="0"/>
                    </a:p>
                  </a:txBody>
                  <a:tcPr/>
                </a:tc>
                <a:tc>
                  <a:txBody>
                    <a:bodyPr/>
                    <a:lstStyle/>
                    <a:p>
                      <a:r>
                        <a:rPr lang="en-US" dirty="0" smtClean="0"/>
                        <a:t>Actions</a:t>
                      </a:r>
                      <a:r>
                        <a:rPr lang="en-US" baseline="0" dirty="0" smtClean="0"/>
                        <a:t> </a:t>
                      </a:r>
                      <a:endParaRPr lang="en-US" dirty="0"/>
                    </a:p>
                  </a:txBody>
                  <a:tcPr/>
                </a:tc>
              </a:tr>
              <a:tr h="377880">
                <a:tc>
                  <a:txBody>
                    <a:bodyPr/>
                    <a:lstStyle/>
                    <a:p>
                      <a:endParaRPr lang="en-US"/>
                    </a:p>
                  </a:txBody>
                  <a:tcPr/>
                </a:tc>
                <a:tc>
                  <a:txBody>
                    <a:bodyPr/>
                    <a:lstStyle/>
                    <a:p>
                      <a:endParaRPr lang="en-US"/>
                    </a:p>
                  </a:txBody>
                  <a:tcPr/>
                </a:tc>
                <a:tc>
                  <a:txBody>
                    <a:bodyPr/>
                    <a:lstStyle/>
                    <a:p>
                      <a:endParaRPr lang="en-US" dirty="0"/>
                    </a:p>
                  </a:txBody>
                  <a:tcPr/>
                </a:tc>
              </a:tr>
              <a:tr h="377880">
                <a:tc>
                  <a:txBody>
                    <a:bodyPr/>
                    <a:lstStyle/>
                    <a:p>
                      <a:endParaRPr lang="en-US"/>
                    </a:p>
                  </a:txBody>
                  <a:tcPr/>
                </a:tc>
                <a:tc>
                  <a:txBody>
                    <a:bodyPr/>
                    <a:lstStyle/>
                    <a:p>
                      <a:endParaRPr lang="en-US" dirty="0"/>
                    </a:p>
                  </a:txBody>
                  <a:tcPr/>
                </a:tc>
                <a:tc>
                  <a:txBody>
                    <a:bodyPr/>
                    <a:lstStyle/>
                    <a:p>
                      <a:endParaRPr lang="en-US" dirty="0"/>
                    </a:p>
                  </a:txBody>
                  <a:tcPr/>
                </a:tc>
              </a:tr>
              <a:tr h="377880">
                <a:tc>
                  <a:txBody>
                    <a:bodyPr/>
                    <a:lstStyle/>
                    <a:p>
                      <a:endParaRPr lang="en-US"/>
                    </a:p>
                  </a:txBody>
                  <a:tcPr/>
                </a:tc>
                <a:tc>
                  <a:txBody>
                    <a:bodyPr/>
                    <a:lstStyle/>
                    <a:p>
                      <a:endParaRPr lang="en-US"/>
                    </a:p>
                  </a:txBody>
                  <a:tcPr/>
                </a:tc>
                <a:tc>
                  <a:txBody>
                    <a:bodyPr/>
                    <a:lstStyle/>
                    <a:p>
                      <a:endParaRPr lang="en-US" dirty="0"/>
                    </a:p>
                  </a:txBody>
                  <a:tcPr/>
                </a:tc>
              </a:tr>
              <a:tr h="377880">
                <a:tc>
                  <a:txBody>
                    <a:bodyPr/>
                    <a:lstStyle/>
                    <a:p>
                      <a:endParaRPr lang="en-US"/>
                    </a:p>
                  </a:txBody>
                  <a:tcPr/>
                </a:tc>
                <a:tc>
                  <a:txBody>
                    <a:bodyPr/>
                    <a:lstStyle/>
                    <a:p>
                      <a:endParaRPr lang="en-US"/>
                    </a:p>
                  </a:txBody>
                  <a:tcPr/>
                </a:tc>
                <a:tc>
                  <a:txBody>
                    <a:bodyPr/>
                    <a:lstStyle/>
                    <a:p>
                      <a:endParaRPr lang="en-US" dirty="0"/>
                    </a:p>
                  </a:txBody>
                  <a:tcPr/>
                </a:tc>
              </a:tr>
              <a:tr h="377880">
                <a:tc>
                  <a:txBody>
                    <a:bodyPr/>
                    <a:lstStyle/>
                    <a:p>
                      <a:endParaRPr lang="en-US"/>
                    </a:p>
                  </a:txBody>
                  <a:tcPr/>
                </a:tc>
                <a:tc>
                  <a:txBody>
                    <a:bodyPr/>
                    <a:lstStyle/>
                    <a:p>
                      <a:endParaRPr lang="en-US"/>
                    </a:p>
                  </a:txBody>
                  <a:tcPr/>
                </a:tc>
                <a:tc>
                  <a:txBody>
                    <a:bodyPr/>
                    <a:lstStyle/>
                    <a:p>
                      <a:endParaRPr lang="en-US" dirty="0"/>
                    </a:p>
                  </a:txBody>
                  <a:tcPr/>
                </a:tc>
              </a:tr>
              <a:tr h="377880">
                <a:tc>
                  <a:txBody>
                    <a:bodyPr/>
                    <a:lstStyle/>
                    <a:p>
                      <a:endParaRPr lang="en-US"/>
                    </a:p>
                  </a:txBody>
                  <a:tcPr/>
                </a:tc>
                <a:tc>
                  <a:txBody>
                    <a:bodyPr/>
                    <a:lstStyle/>
                    <a:p>
                      <a:endParaRPr lang="en-US"/>
                    </a:p>
                  </a:txBody>
                  <a:tcPr/>
                </a:tc>
                <a:tc>
                  <a:txBody>
                    <a:bodyPr/>
                    <a:lstStyle/>
                    <a:p>
                      <a:endParaRPr lang="en-US" dirty="0"/>
                    </a:p>
                  </a:txBody>
                  <a:tcPr/>
                </a:tc>
              </a:tr>
              <a:tr h="377880">
                <a:tc>
                  <a:txBody>
                    <a:bodyPr/>
                    <a:lstStyle/>
                    <a:p>
                      <a:endParaRPr lang="en-US"/>
                    </a:p>
                  </a:txBody>
                  <a:tcPr/>
                </a:tc>
                <a:tc>
                  <a:txBody>
                    <a:bodyPr/>
                    <a:lstStyle/>
                    <a:p>
                      <a:endParaRPr lang="en-US"/>
                    </a:p>
                  </a:txBody>
                  <a:tcPr/>
                </a:tc>
                <a:tc>
                  <a:txBody>
                    <a:bodyPr/>
                    <a:lstStyle/>
                    <a:p>
                      <a:endParaRPr lang="en-US" dirty="0"/>
                    </a:p>
                  </a:txBody>
                  <a:tcPr/>
                </a:tc>
              </a:tr>
              <a:tr h="377880">
                <a:tc>
                  <a:txBody>
                    <a:bodyPr/>
                    <a:lstStyle/>
                    <a:p>
                      <a:endParaRPr lang="en-US"/>
                    </a:p>
                  </a:txBody>
                  <a:tcPr/>
                </a:tc>
                <a:tc>
                  <a:txBody>
                    <a:bodyPr/>
                    <a:lstStyle/>
                    <a:p>
                      <a:endParaRPr lang="en-US"/>
                    </a:p>
                  </a:txBody>
                  <a:tcPr/>
                </a:tc>
                <a:tc>
                  <a:txBody>
                    <a:bodyPr/>
                    <a:lstStyle/>
                    <a:p>
                      <a:endParaRPr lang="en-US" dirty="0"/>
                    </a:p>
                  </a:txBody>
                  <a:tcPr/>
                </a:tc>
              </a:tr>
              <a:tr h="37788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9134" y="127876"/>
            <a:ext cx="1912021" cy="1658143"/>
          </a:xfrm>
          <a:prstGeom prst="rect">
            <a:avLst/>
          </a:prstGeom>
        </p:spPr>
      </p:pic>
    </p:spTree>
    <p:extLst>
      <p:ext uri="{BB962C8B-B14F-4D97-AF65-F5344CB8AC3E}">
        <p14:creationId xmlns:p14="http://schemas.microsoft.com/office/powerpoint/2010/main" val="68592310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Key Messages</a:t>
            </a:r>
            <a:endParaRPr lang="en-US" b="1" dirty="0">
              <a:solidFill>
                <a:srgbClr val="FF0000"/>
              </a:solidFill>
            </a:endParaRPr>
          </a:p>
        </p:txBody>
      </p:sp>
      <p:sp>
        <p:nvSpPr>
          <p:cNvPr id="3" name="Content Placeholder 2"/>
          <p:cNvSpPr>
            <a:spLocks noGrp="1"/>
          </p:cNvSpPr>
          <p:nvPr>
            <p:ph idx="1"/>
          </p:nvPr>
        </p:nvSpPr>
        <p:spPr/>
        <p:txBody>
          <a:bodyPr/>
          <a:lstStyle/>
          <a:p>
            <a:pPr lvl="0"/>
            <a:r>
              <a:rPr lang="en-GB" dirty="0"/>
              <a:t>Protection requires collaboration and complementarity.</a:t>
            </a:r>
            <a:endParaRPr lang="en-US" dirty="0"/>
          </a:p>
          <a:p>
            <a:pPr lvl="0" algn="just"/>
            <a:r>
              <a:rPr lang="en-GB" dirty="0"/>
              <a:t>Understanding the diversity of mandates and delineated areas of protection is essential for coordinators to understand and master dynamics in the </a:t>
            </a:r>
            <a:r>
              <a:rPr lang="en-GB" dirty="0" smtClean="0"/>
              <a:t>cluster.</a:t>
            </a:r>
            <a:endParaRPr lang="en-US" dirty="0"/>
          </a:p>
          <a:p>
            <a:pPr algn="just"/>
            <a:r>
              <a:rPr lang="en-GB" dirty="0"/>
              <a:t>Common goals for inclusive actions to promote and enhance local engagement in coordination mechanisms requires a holistic analysis of power and influence dynamics.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042" y="295751"/>
            <a:ext cx="2276475" cy="2009775"/>
          </a:xfrm>
          <a:prstGeom prst="rect">
            <a:avLst/>
          </a:prstGeom>
        </p:spPr>
      </p:pic>
    </p:spTree>
    <p:extLst>
      <p:ext uri="{BB962C8B-B14F-4D97-AF65-F5344CB8AC3E}">
        <p14:creationId xmlns:p14="http://schemas.microsoft.com/office/powerpoint/2010/main" val="386865082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t>
            </a:r>
            <a:r>
              <a:rPr lang="en-US" dirty="0" smtClean="0"/>
              <a:t>9</a:t>
            </a:r>
            <a:endParaRPr lang="en-US" dirty="0"/>
          </a:p>
        </p:txBody>
      </p:sp>
      <p:sp>
        <p:nvSpPr>
          <p:cNvPr id="3" name="Text Placeholder 2"/>
          <p:cNvSpPr>
            <a:spLocks noGrp="1"/>
          </p:cNvSpPr>
          <p:nvPr>
            <p:ph type="body" idx="1"/>
          </p:nvPr>
        </p:nvSpPr>
        <p:spPr/>
        <p:txBody>
          <a:bodyPr/>
          <a:lstStyle/>
          <a:p>
            <a:r>
              <a:rPr lang="en-US" dirty="0" smtClean="0"/>
              <a:t>IMPROVING COORDINATION AND LEADERSHIP SKILLS</a:t>
            </a:r>
            <a:endParaRPr lang="en-US" dirty="0"/>
          </a:p>
        </p:txBody>
      </p:sp>
    </p:spTree>
    <p:extLst>
      <p:ext uri="{BB962C8B-B14F-4D97-AF65-F5344CB8AC3E}">
        <p14:creationId xmlns:p14="http://schemas.microsoft.com/office/powerpoint/2010/main" val="300527330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Learning Objectives </a:t>
            </a:r>
            <a:endParaRPr lang="en-US" b="1" dirty="0"/>
          </a:p>
        </p:txBody>
      </p:sp>
      <p:sp>
        <p:nvSpPr>
          <p:cNvPr id="3" name="Content Placeholder 2"/>
          <p:cNvSpPr>
            <a:spLocks noGrp="1"/>
          </p:cNvSpPr>
          <p:nvPr>
            <p:ph idx="1"/>
          </p:nvPr>
        </p:nvSpPr>
        <p:spPr/>
        <p:txBody>
          <a:bodyPr>
            <a:normAutofit/>
          </a:bodyPr>
          <a:lstStyle/>
          <a:p>
            <a:pPr marL="0" indent="0">
              <a:buNone/>
            </a:pPr>
            <a:r>
              <a:rPr lang="en-US" dirty="0"/>
              <a:t>At the end of the session, participants will be able to: </a:t>
            </a:r>
          </a:p>
          <a:p>
            <a:pPr lvl="0" algn="just"/>
            <a:r>
              <a:rPr lang="en-US" dirty="0"/>
              <a:t>Understand the minimum commitments for participation in a cluster</a:t>
            </a:r>
          </a:p>
          <a:p>
            <a:pPr lvl="0" algn="just"/>
            <a:r>
              <a:rPr lang="en-US" dirty="0"/>
              <a:t>Identify key lessons learned for effective coordination</a:t>
            </a:r>
          </a:p>
          <a:p>
            <a:pPr lvl="0" algn="just"/>
            <a:r>
              <a:rPr lang="en-US" dirty="0"/>
              <a:t>Outline the role of NGO in cluster coordination and in cluster co-leadership</a:t>
            </a:r>
          </a:p>
          <a:p>
            <a:pPr lvl="0" algn="just"/>
            <a:r>
              <a:rPr lang="en-US" dirty="0"/>
              <a:t>Develop engaging and influencing skills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5018" y="92075"/>
            <a:ext cx="1871662" cy="1871662"/>
          </a:xfrm>
          <a:prstGeom prst="rect">
            <a:avLst/>
          </a:prstGeom>
        </p:spPr>
      </p:pic>
    </p:spTree>
    <p:extLst>
      <p:ext uri="{BB962C8B-B14F-4D97-AF65-F5344CB8AC3E}">
        <p14:creationId xmlns:p14="http://schemas.microsoft.com/office/powerpoint/2010/main" val="3956880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 (Day 1)</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7514152"/>
              </p:ext>
            </p:extLst>
          </p:nvPr>
        </p:nvGraphicFramePr>
        <p:xfrm>
          <a:off x="838200" y="1825625"/>
          <a:ext cx="10134600" cy="3703320"/>
        </p:xfrm>
        <a:graphic>
          <a:graphicData uri="http://schemas.openxmlformats.org/drawingml/2006/table">
            <a:tbl>
              <a:tblPr firstRow="1" bandRow="1">
                <a:tableStyleId>{5C22544A-7EE6-4342-B048-85BDC9FD1C3A}</a:tableStyleId>
              </a:tblPr>
              <a:tblGrid>
                <a:gridCol w="1884218"/>
                <a:gridCol w="8250382"/>
              </a:tblGrid>
              <a:tr h="370840">
                <a:tc>
                  <a:txBody>
                    <a:bodyPr/>
                    <a:lstStyle/>
                    <a:p>
                      <a:r>
                        <a:rPr lang="en-US" dirty="0" smtClean="0"/>
                        <a:t>Time </a:t>
                      </a:r>
                      <a:endParaRPr lang="en-US" dirty="0"/>
                    </a:p>
                  </a:txBody>
                  <a:tcPr/>
                </a:tc>
                <a:tc>
                  <a:txBody>
                    <a:bodyPr/>
                    <a:lstStyle/>
                    <a:p>
                      <a:r>
                        <a:rPr lang="en-US" dirty="0" smtClean="0"/>
                        <a:t>Sessions</a:t>
                      </a:r>
                      <a:endParaRPr lang="en-US" dirty="0"/>
                    </a:p>
                  </a:txBody>
                  <a:tcPr/>
                </a:tc>
              </a:tr>
              <a:tr h="370840">
                <a:tc>
                  <a:txBody>
                    <a:bodyPr/>
                    <a:lstStyle/>
                    <a:p>
                      <a:r>
                        <a:rPr lang="en-US" dirty="0" smtClean="0"/>
                        <a:t>09.00 – 09.30</a:t>
                      </a:r>
                      <a:endParaRPr lang="en-US" dirty="0"/>
                    </a:p>
                  </a:txBody>
                  <a:tcPr/>
                </a:tc>
                <a:tc>
                  <a:txBody>
                    <a:bodyPr/>
                    <a:lstStyle/>
                    <a:p>
                      <a:r>
                        <a:rPr lang="en-US" dirty="0" smtClean="0"/>
                        <a:t>Opening and Welcome</a:t>
                      </a:r>
                      <a:endParaRPr lang="en-US" dirty="0"/>
                    </a:p>
                  </a:txBody>
                  <a:tcPr/>
                </a:tc>
              </a:tr>
              <a:tr h="370840">
                <a:tc>
                  <a:txBody>
                    <a:bodyPr/>
                    <a:lstStyle/>
                    <a:p>
                      <a:r>
                        <a:rPr lang="en-US" dirty="0" smtClean="0"/>
                        <a:t>09.30 – 10.30</a:t>
                      </a:r>
                      <a:endParaRPr lang="en-US" dirty="0"/>
                    </a:p>
                  </a:txBody>
                  <a:tcPr/>
                </a:tc>
                <a:tc>
                  <a:txBody>
                    <a:bodyPr/>
                    <a:lstStyle/>
                    <a:p>
                      <a:r>
                        <a:rPr lang="en-US" dirty="0" smtClean="0"/>
                        <a:t>Sharing Experience: Partner</a:t>
                      </a:r>
                      <a:r>
                        <a:rPr lang="en-US" baseline="0" dirty="0" smtClean="0"/>
                        <a:t> Agency and the Cluster System</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10.30 – 11.00 </a:t>
                      </a:r>
                      <a:endParaRPr lang="en-US" dirty="0"/>
                    </a:p>
                  </a:txBody>
                  <a:tcPr/>
                </a:tc>
                <a:tc>
                  <a:txBody>
                    <a:bodyPr/>
                    <a:lstStyle/>
                    <a:p>
                      <a:r>
                        <a:rPr lang="en-US" sz="1800" b="0" i="0" u="none" strike="noStrike" kern="1200" baseline="0" dirty="0" smtClean="0">
                          <a:solidFill>
                            <a:schemeClr val="dk1"/>
                          </a:solidFill>
                          <a:latin typeface="+mn-lt"/>
                          <a:ea typeface="+mn-ea"/>
                          <a:cs typeface="+mn-cs"/>
                        </a:rPr>
                        <a:t>Coffee break 	</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11.00 – 12.30 </a:t>
                      </a:r>
                      <a:endParaRPr lang="en-US" dirty="0"/>
                    </a:p>
                  </a:txBody>
                  <a:tcPr/>
                </a:tc>
                <a:tc>
                  <a:txBody>
                    <a:bodyPr/>
                    <a:lstStyle/>
                    <a:p>
                      <a:r>
                        <a:rPr lang="en-US" sz="1800" b="0" i="0" u="none" strike="noStrike" kern="1200" baseline="0" dirty="0" smtClean="0">
                          <a:solidFill>
                            <a:schemeClr val="dk1"/>
                          </a:solidFill>
                          <a:latin typeface="+mn-lt"/>
                          <a:ea typeface="+mn-ea"/>
                          <a:cs typeface="+mn-cs"/>
                        </a:rPr>
                        <a:t>Participating in the International Coordination System</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12.30</a:t>
                      </a:r>
                      <a:r>
                        <a:rPr lang="en-US" baseline="0" dirty="0" smtClean="0"/>
                        <a:t> – 13.30</a:t>
                      </a:r>
                      <a:endParaRPr lang="en-US" dirty="0" smtClean="0"/>
                    </a:p>
                  </a:txBody>
                  <a:tcPr/>
                </a:tc>
                <a:tc>
                  <a:txBody>
                    <a:bodyPr/>
                    <a:lstStyle/>
                    <a:p>
                      <a:r>
                        <a:rPr lang="en-US" dirty="0" smtClean="0"/>
                        <a:t>Lunch</a:t>
                      </a:r>
                      <a:r>
                        <a:rPr lang="en-US" baseline="0" dirty="0" smtClean="0"/>
                        <a:t> break</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13.30 – 15.00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Influencing</a:t>
                      </a:r>
                      <a:r>
                        <a:rPr lang="en-US" baseline="0" dirty="0" smtClean="0"/>
                        <a:t> Humanitarian Strategies and Response Plans</a:t>
                      </a:r>
                      <a:endParaRPr lang="en-US" dirty="0" smtClean="0"/>
                    </a:p>
                  </a:txBody>
                  <a:tcPr/>
                </a:tc>
              </a:tr>
              <a:tr h="370840">
                <a:tc>
                  <a:txBody>
                    <a:bodyPr/>
                    <a:lstStyle/>
                    <a:p>
                      <a:r>
                        <a:rPr lang="en-US" dirty="0" smtClean="0"/>
                        <a:t>15.00 – 15.30</a:t>
                      </a:r>
                      <a:endParaRPr lang="en-US" dirty="0"/>
                    </a:p>
                  </a:txBody>
                  <a:tcPr/>
                </a:tc>
                <a:tc>
                  <a:txBody>
                    <a:bodyPr/>
                    <a:lstStyle/>
                    <a:p>
                      <a:r>
                        <a:rPr lang="en-US" dirty="0" smtClean="0"/>
                        <a:t>Coffee break</a:t>
                      </a:r>
                      <a:endParaRPr lang="en-US" dirty="0"/>
                    </a:p>
                  </a:txBody>
                  <a:tcPr/>
                </a:tc>
              </a:tr>
              <a:tr h="357724">
                <a:tc>
                  <a:txBody>
                    <a:bodyPr/>
                    <a:lstStyle/>
                    <a:p>
                      <a:r>
                        <a:rPr lang="en-US" dirty="0" smtClean="0"/>
                        <a:t>15.30 – 16.15</a:t>
                      </a:r>
                      <a:endParaRPr lang="en-US" dirty="0"/>
                    </a:p>
                  </a:txBody>
                  <a:tcPr/>
                </a:tc>
                <a:tc>
                  <a:txBody>
                    <a:bodyPr/>
                    <a:lstStyle/>
                    <a:p>
                      <a:r>
                        <a:rPr lang="en-US" dirty="0" smtClean="0"/>
                        <a:t>Identifying</a:t>
                      </a:r>
                      <a:r>
                        <a:rPr lang="en-US" baseline="0" dirty="0" smtClean="0"/>
                        <a:t> Opportunities for Locally-Driven Humanitarian Response</a:t>
                      </a:r>
                      <a:endParaRPr lang="en-US" dirty="0"/>
                    </a:p>
                  </a:txBody>
                  <a:tcPr/>
                </a:tc>
              </a:tr>
              <a:tr h="370840">
                <a:tc>
                  <a:txBody>
                    <a:bodyPr/>
                    <a:lstStyle/>
                    <a:p>
                      <a:r>
                        <a:rPr lang="en-US" dirty="0" smtClean="0"/>
                        <a:t>16.15 – 16.30</a:t>
                      </a:r>
                      <a:endParaRPr lang="en-US" dirty="0"/>
                    </a:p>
                  </a:txBody>
                  <a:tcPr/>
                </a:tc>
                <a:tc>
                  <a:txBody>
                    <a:bodyPr/>
                    <a:lstStyle/>
                    <a:p>
                      <a:r>
                        <a:rPr lang="en-US" dirty="0" smtClean="0"/>
                        <a:t>Daily</a:t>
                      </a:r>
                      <a:r>
                        <a:rPr lang="en-US" baseline="0" dirty="0" smtClean="0"/>
                        <a:t> Wrap-Up and Evaluation</a:t>
                      </a:r>
                      <a:endParaRPr lang="en-US" dirty="0"/>
                    </a:p>
                  </a:txBody>
                  <a:tcPr/>
                </a:tc>
              </a:tr>
            </a:tbl>
          </a:graphicData>
        </a:graphic>
      </p:graphicFrame>
    </p:spTree>
    <p:extLst>
      <p:ext uri="{BB962C8B-B14F-4D97-AF65-F5344CB8AC3E}">
        <p14:creationId xmlns:p14="http://schemas.microsoft.com/office/powerpoint/2010/main" val="361799293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Group Exercise: What is Coordination? </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smtClean="0"/>
              <a:t>In your groups, reflect on what Coordination means. </a:t>
            </a:r>
          </a:p>
          <a:p>
            <a:pPr>
              <a:buFont typeface="Wingdings" panose="05000000000000000000" pitchFamily="2" charset="2"/>
              <a:buChar char="ü"/>
            </a:pPr>
            <a:r>
              <a:rPr lang="en-US" dirty="0" smtClean="0"/>
              <a:t>List the attributes of a good coordinator. </a:t>
            </a:r>
          </a:p>
          <a:p>
            <a:pPr marL="0" indent="0">
              <a:buNone/>
            </a:pPr>
            <a:endParaRPr lang="en-US" dirty="0"/>
          </a:p>
          <a:p>
            <a:pPr marL="0" indent="0" algn="ctr">
              <a:buNone/>
            </a:pPr>
            <a:endParaRPr lang="en-US" b="1" dirty="0"/>
          </a:p>
          <a:p>
            <a:pPr marL="0" indent="0" algn="ctr">
              <a:buNone/>
            </a:pPr>
            <a:endParaRPr lang="en-US" b="1" dirty="0" smtClean="0"/>
          </a:p>
          <a:p>
            <a:pPr marL="0" indent="0" algn="ctr">
              <a:buNone/>
            </a:pPr>
            <a:r>
              <a:rPr lang="en-US" b="1" dirty="0" smtClean="0"/>
              <a:t>You have 5 minutes to do this exercise</a:t>
            </a:r>
            <a:endParaRPr lang="en-US" b="1" dirty="0"/>
          </a:p>
        </p:txBody>
      </p:sp>
      <p:pic>
        <p:nvPicPr>
          <p:cNvPr id="4" name="Image 7" descr="MCj04315140000[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28023" y="4242526"/>
            <a:ext cx="801078" cy="840154"/>
          </a:xfrm>
          <a:prstGeom prst="rect">
            <a:avLst/>
          </a:prstGeom>
          <a:noFill/>
        </p:spPr>
      </p:pic>
    </p:spTree>
    <p:extLst>
      <p:ext uri="{BB962C8B-B14F-4D97-AF65-F5344CB8AC3E}">
        <p14:creationId xmlns:p14="http://schemas.microsoft.com/office/powerpoint/2010/main" val="297826280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Coordination? </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Coordination </a:t>
            </a:r>
            <a:r>
              <a:rPr lang="de-DE" altLang="en-US" b="1" dirty="0"/>
              <a:t>≠ Implementation </a:t>
            </a:r>
            <a:endParaRPr lang="en-US" b="1" dirty="0"/>
          </a:p>
          <a:p>
            <a:pPr algn="just">
              <a:buFont typeface="Wingdings" panose="05000000000000000000" pitchFamily="2" charset="2"/>
              <a:buChar char="§"/>
            </a:pPr>
            <a:r>
              <a:rPr lang="en-GB" altLang="en-US" dirty="0" smtClean="0"/>
              <a:t>Cluster should </a:t>
            </a:r>
            <a:r>
              <a:rPr lang="en-GB" altLang="en-US" dirty="0"/>
              <a:t>not directly implement programmes but support </a:t>
            </a:r>
            <a:r>
              <a:rPr lang="en-GB" altLang="en-US" dirty="0" smtClean="0"/>
              <a:t>Cluster </a:t>
            </a:r>
            <a:r>
              <a:rPr lang="en-GB" altLang="en-US" dirty="0"/>
              <a:t>members in providing </a:t>
            </a:r>
            <a:r>
              <a:rPr lang="en-GB" altLang="en-US" dirty="0" smtClean="0"/>
              <a:t>humanitarian services </a:t>
            </a:r>
            <a:r>
              <a:rPr lang="en-GB" altLang="en-US" dirty="0"/>
              <a:t>in a coordinated </a:t>
            </a:r>
            <a:r>
              <a:rPr lang="en-GB" altLang="en-US" dirty="0" smtClean="0"/>
              <a:t>way.</a:t>
            </a:r>
            <a:endParaRPr lang="en-GB" altLang="en-US" dirty="0"/>
          </a:p>
          <a:p>
            <a:pPr marL="0" indent="0" algn="just">
              <a:buNone/>
            </a:pPr>
            <a:r>
              <a:rPr lang="en-GB" altLang="en-US" b="1" dirty="0" smtClean="0"/>
              <a:t>Coordination </a:t>
            </a:r>
            <a:r>
              <a:rPr lang="de-DE" altLang="en-US" b="1" dirty="0"/>
              <a:t>≠ </a:t>
            </a:r>
            <a:r>
              <a:rPr lang="de-DE" altLang="en-US" b="1" dirty="0" smtClean="0"/>
              <a:t>Tasking </a:t>
            </a:r>
          </a:p>
          <a:p>
            <a:pPr algn="just">
              <a:buFont typeface="Wingdings" panose="05000000000000000000" pitchFamily="2" charset="2"/>
              <a:buChar char="§"/>
            </a:pPr>
            <a:r>
              <a:rPr lang="en-GB" altLang="en-US" dirty="0" smtClean="0"/>
              <a:t>Some </a:t>
            </a:r>
            <a:r>
              <a:rPr lang="en-GB" altLang="en-US" dirty="0"/>
              <a:t>Cluster Leads confuse “coordination” with “telling people what to do”. This is particularly a risk, when the Cluster Coordinator is “double-hatting” and </a:t>
            </a:r>
            <a:r>
              <a:rPr lang="en-GB" altLang="en-US" dirty="0" smtClean="0"/>
              <a:t>when </a:t>
            </a:r>
            <a:r>
              <a:rPr lang="en-GB" altLang="en-US" dirty="0"/>
              <a:t>many Cluster partners are also implementing partners of the Cluster lead </a:t>
            </a:r>
            <a:r>
              <a:rPr lang="en-GB" altLang="en-US" dirty="0" smtClean="0"/>
              <a:t>agency.</a:t>
            </a:r>
          </a:p>
          <a:p>
            <a:pPr marL="0" indent="0" algn="just">
              <a:buNone/>
            </a:pPr>
            <a:r>
              <a:rPr lang="de-DE" altLang="en-US" b="1" dirty="0" smtClean="0"/>
              <a:t>Coordination ≠ Funding</a:t>
            </a:r>
          </a:p>
          <a:p>
            <a:pPr algn="just">
              <a:buFont typeface="Wingdings" panose="05000000000000000000" pitchFamily="2" charset="2"/>
              <a:buChar char="§"/>
            </a:pPr>
            <a:r>
              <a:rPr lang="de-DE" altLang="en-US" dirty="0" smtClean="0"/>
              <a:t>Clusters don‘t provide direct funding but can assist Cluster members in writing proposal to access pool funds and vet proposals to ensure a consistent strategy. </a:t>
            </a:r>
            <a:endParaRPr lang="de-DE" altLang="en-US" dirty="0"/>
          </a:p>
          <a:p>
            <a:pPr marL="0" indent="0">
              <a:buNone/>
            </a:pPr>
            <a:endParaRPr lang="en-US" dirty="0"/>
          </a:p>
        </p:txBody>
      </p:sp>
    </p:spTree>
    <p:extLst>
      <p:ext uri="{BB962C8B-B14F-4D97-AF65-F5344CB8AC3E}">
        <p14:creationId xmlns:p14="http://schemas.microsoft.com/office/powerpoint/2010/main" val="394381137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Humanitarian Coordination</a:t>
            </a:r>
            <a:endParaRPr lang="en-US" b="1" dirty="0"/>
          </a:p>
        </p:txBody>
      </p:sp>
      <p:sp>
        <p:nvSpPr>
          <p:cNvPr id="3" name="Content Placeholder 2"/>
          <p:cNvSpPr>
            <a:spLocks noGrp="1"/>
          </p:cNvSpPr>
          <p:nvPr>
            <p:ph idx="1"/>
          </p:nvPr>
        </p:nvSpPr>
        <p:spPr/>
        <p:txBody>
          <a:bodyPr/>
          <a:lstStyle/>
          <a:p>
            <a:pPr marL="0" indent="0">
              <a:buNone/>
            </a:pPr>
            <a:r>
              <a:rPr lang="en-US" dirty="0"/>
              <a:t>Why is coordination important in a humanitarian crisis? </a:t>
            </a:r>
            <a:endParaRPr lang="en-US" dirty="0" smtClean="0"/>
          </a:p>
          <a:p>
            <a:pPr marL="0" indent="0">
              <a:buNone/>
            </a:pPr>
            <a:endParaRPr lang="en-US" dirty="0"/>
          </a:p>
          <a:p>
            <a:pPr marL="514350" indent="-514350" algn="just">
              <a:buFont typeface="+mj-lt"/>
              <a:buAutoNum type="alphaUcPeriod"/>
            </a:pPr>
            <a:r>
              <a:rPr lang="en-US" dirty="0"/>
              <a:t>Coordination allows those providing aid to people affected by disaster to share information </a:t>
            </a:r>
            <a:endParaRPr lang="en-US" dirty="0" smtClean="0"/>
          </a:p>
          <a:p>
            <a:pPr marL="514350" indent="-514350" algn="just">
              <a:buFont typeface="+mj-lt"/>
              <a:buAutoNum type="alphaUcPeriod"/>
            </a:pPr>
            <a:r>
              <a:rPr lang="en-US" dirty="0" smtClean="0"/>
              <a:t>Coordination </a:t>
            </a:r>
            <a:r>
              <a:rPr lang="en-US" dirty="0"/>
              <a:t>helps ensure </a:t>
            </a:r>
            <a:r>
              <a:rPr lang="en-US" dirty="0" smtClean="0"/>
              <a:t>that </a:t>
            </a:r>
            <a:r>
              <a:rPr lang="en-US" dirty="0"/>
              <a:t>all persons in need receive </a:t>
            </a:r>
            <a:r>
              <a:rPr lang="en-US" dirty="0" smtClean="0"/>
              <a:t>aid</a:t>
            </a:r>
          </a:p>
          <a:p>
            <a:pPr marL="514350" indent="-514350" algn="just">
              <a:buFont typeface="+mj-lt"/>
              <a:buAutoNum type="alphaUcPeriod"/>
            </a:pPr>
            <a:r>
              <a:rPr lang="en-US" dirty="0" smtClean="0"/>
              <a:t>Coordination </a:t>
            </a:r>
            <a:r>
              <a:rPr lang="en-US" dirty="0"/>
              <a:t>allows us to use our resources as efficiently and effectively as we can</a:t>
            </a:r>
          </a:p>
          <a:p>
            <a:endParaRPr lang="en-US" dirty="0"/>
          </a:p>
        </p:txBody>
      </p:sp>
    </p:spTree>
    <p:extLst>
      <p:ext uri="{BB962C8B-B14F-4D97-AF65-F5344CB8AC3E}">
        <p14:creationId xmlns:p14="http://schemas.microsoft.com/office/powerpoint/2010/main" val="202239256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Coordination saves lives</a:t>
            </a:r>
            <a:endParaRPr lang="en-US" b="1" dirty="0"/>
          </a:p>
        </p:txBody>
      </p:sp>
      <p:sp>
        <p:nvSpPr>
          <p:cNvPr id="3" name="Content Placeholder 2"/>
          <p:cNvSpPr>
            <a:spLocks noGrp="1"/>
          </p:cNvSpPr>
          <p:nvPr>
            <p:ph idx="1"/>
          </p:nvPr>
        </p:nvSpPr>
        <p:spPr/>
        <p:txBody>
          <a:bodyPr/>
          <a:lstStyle/>
          <a:p>
            <a:r>
              <a:rPr lang="en-US" dirty="0"/>
              <a:t>‘Effective coordination is the hidden force multiplier in emergency response. With coordination, one plus one plus one does not equal three; it equals five, or ten. It reduces duplication and competition, and allows different agencies and organizations to complement each other and </a:t>
            </a:r>
            <a:r>
              <a:rPr lang="en-US" dirty="0" smtClean="0"/>
              <a:t>gi</a:t>
            </a:r>
            <a:r>
              <a:rPr lang="en-US" dirty="0"/>
              <a:t>ve added value.’</a:t>
            </a:r>
          </a:p>
          <a:p>
            <a:endParaRPr lang="en-US" dirty="0" smtClean="0"/>
          </a:p>
          <a:p>
            <a:pPr marL="0" indent="0">
              <a:buNone/>
            </a:pPr>
            <a:r>
              <a:rPr lang="en-US" dirty="0" smtClean="0"/>
              <a:t>	</a:t>
            </a:r>
            <a:r>
              <a:rPr lang="en-US" dirty="0" smtClean="0">
                <a:solidFill>
                  <a:schemeClr val="accent1"/>
                </a:solidFill>
              </a:rPr>
              <a:t>Valerie </a:t>
            </a:r>
            <a:r>
              <a:rPr lang="en-US" dirty="0">
                <a:solidFill>
                  <a:schemeClr val="accent1"/>
                </a:solidFill>
              </a:rPr>
              <a:t>Amos, foreword in ‘Coordination to save lives, history and </a:t>
            </a:r>
            <a:r>
              <a:rPr lang="en-US" dirty="0" smtClean="0">
                <a:solidFill>
                  <a:schemeClr val="accent1"/>
                </a:solidFill>
              </a:rPr>
              <a:t>	emerging </a:t>
            </a:r>
            <a:r>
              <a:rPr lang="en-US" dirty="0">
                <a:solidFill>
                  <a:schemeClr val="accent1"/>
                </a:solidFill>
              </a:rPr>
              <a:t>challenges</a:t>
            </a:r>
            <a:r>
              <a:rPr lang="en-US" dirty="0" smtClean="0">
                <a:solidFill>
                  <a:schemeClr val="accent1"/>
                </a:solidFill>
              </a:rPr>
              <a:t>’</a:t>
            </a:r>
            <a:endParaRPr lang="en-US" dirty="0">
              <a:solidFill>
                <a:schemeClr val="accent1"/>
              </a:solidFill>
            </a:endParaRPr>
          </a:p>
        </p:txBody>
      </p:sp>
    </p:spTree>
    <p:extLst>
      <p:ext uri="{BB962C8B-B14F-4D97-AF65-F5344CB8AC3E}">
        <p14:creationId xmlns:p14="http://schemas.microsoft.com/office/powerpoint/2010/main" val="349877177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H" b="1" dirty="0" smtClean="0"/>
              <a:t>Attributs of a Good</a:t>
            </a:r>
            <a:r>
              <a:rPr lang="en-US" b="1" dirty="0" smtClean="0"/>
              <a:t> </a:t>
            </a:r>
            <a:r>
              <a:rPr lang="fr-CH" b="1" dirty="0"/>
              <a:t>Coordinateur</a:t>
            </a:r>
          </a:p>
        </p:txBody>
      </p:sp>
      <p:sp>
        <p:nvSpPr>
          <p:cNvPr id="3" name="Content Placeholder 2"/>
          <p:cNvSpPr>
            <a:spLocks noGrp="1"/>
          </p:cNvSpPr>
          <p:nvPr>
            <p:ph idx="1"/>
          </p:nvPr>
        </p:nvSpPr>
        <p:spPr/>
        <p:txBody>
          <a:bodyPr>
            <a:normAutofit fontScale="70000" lnSpcReduction="20000"/>
          </a:bodyPr>
          <a:lstStyle/>
          <a:p>
            <a:pPr algn="just"/>
            <a:r>
              <a:rPr lang="en-US" dirty="0"/>
              <a:t>Avoid changing facilitators, to ensure the cohesion of the operation.</a:t>
            </a:r>
          </a:p>
          <a:p>
            <a:pPr algn="just"/>
            <a:r>
              <a:rPr lang="en-US" dirty="0"/>
              <a:t>Be familiar with protection and human rights.</a:t>
            </a:r>
          </a:p>
          <a:p>
            <a:pPr algn="just"/>
            <a:r>
              <a:rPr lang="en-US" dirty="0"/>
              <a:t>Be familiar with the language and local culture.</a:t>
            </a:r>
          </a:p>
          <a:p>
            <a:pPr algn="just"/>
            <a:r>
              <a:rPr lang="en-US" dirty="0"/>
              <a:t>Have a clear coordinator profile and job description.</a:t>
            </a:r>
          </a:p>
          <a:p>
            <a:pPr algn="just"/>
            <a:r>
              <a:rPr lang="en-US" dirty="0"/>
              <a:t>Be available to partners and give directions when necessary.</a:t>
            </a:r>
          </a:p>
          <a:p>
            <a:pPr algn="just"/>
            <a:r>
              <a:rPr lang="en-US" dirty="0"/>
              <a:t>Be familiar with the mandate, expertise and experience of different partners, understand their concerns.</a:t>
            </a:r>
          </a:p>
          <a:p>
            <a:pPr algn="just"/>
            <a:r>
              <a:rPr lang="en-US" dirty="0"/>
              <a:t>Have a work plan, terms of reference and basic rules that are clear.</a:t>
            </a:r>
          </a:p>
          <a:p>
            <a:pPr algn="just"/>
            <a:r>
              <a:rPr lang="en-US" dirty="0"/>
              <a:t>Encourage and support joint activities, such as evaluations, planning and implementation.</a:t>
            </a:r>
          </a:p>
          <a:p>
            <a:pPr algn="just"/>
            <a:r>
              <a:rPr lang="en-US" dirty="0"/>
              <a:t>Communicate and build relationships with other sectors / clusters.</a:t>
            </a:r>
          </a:p>
          <a:p>
            <a:pPr algn="just"/>
            <a:r>
              <a:rPr lang="en-US" dirty="0"/>
              <a:t>Be credible with commitment, professionalism, and respect.</a:t>
            </a:r>
          </a:p>
          <a:p>
            <a:pPr algn="just"/>
            <a:r>
              <a:rPr lang="en-US" dirty="0"/>
              <a:t>Recognize the value and contribution of all parties and ensure that everyone can participate in common activities.</a:t>
            </a:r>
          </a:p>
        </p:txBody>
      </p:sp>
    </p:spTree>
    <p:extLst>
      <p:ext uri="{BB962C8B-B14F-4D97-AF65-F5344CB8AC3E}">
        <p14:creationId xmlns:p14="http://schemas.microsoft.com/office/powerpoint/2010/main" val="206457265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Group Exercise : Partnership Principles </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marL="0" indent="0">
              <a:buNone/>
            </a:pPr>
            <a:r>
              <a:rPr lang="en-GB" dirty="0"/>
              <a:t>W</a:t>
            </a:r>
            <a:r>
              <a:rPr lang="en-GB" dirty="0" smtClean="0"/>
              <a:t>rite </a:t>
            </a:r>
            <a:r>
              <a:rPr lang="en-GB" dirty="0"/>
              <a:t>down keywords to summarise:</a:t>
            </a:r>
            <a:endParaRPr lang="en-US" dirty="0"/>
          </a:p>
          <a:p>
            <a:pPr lvl="0"/>
            <a:r>
              <a:rPr lang="en-GB" dirty="0"/>
              <a:t>Challenges of partnership on red cards</a:t>
            </a:r>
            <a:endParaRPr lang="en-US" dirty="0"/>
          </a:p>
          <a:p>
            <a:pPr lvl="0"/>
            <a:r>
              <a:rPr lang="en-GB" dirty="0"/>
              <a:t>Opportunities of partnership on green cards</a:t>
            </a:r>
            <a:endParaRPr lang="en-US" dirty="0"/>
          </a:p>
          <a:p>
            <a:pPr algn="just"/>
            <a:endParaRPr lang="en-US" dirty="0"/>
          </a:p>
          <a:p>
            <a:pPr marL="457200" lvl="1" indent="0" algn="ctr">
              <a:buNone/>
            </a:pPr>
            <a:endParaRPr lang="en-US" b="1" dirty="0" smtClean="0"/>
          </a:p>
          <a:p>
            <a:pPr marL="457200" lvl="1" indent="0" algn="ctr">
              <a:buNone/>
            </a:pPr>
            <a:endParaRPr lang="en-US" b="1" dirty="0"/>
          </a:p>
          <a:p>
            <a:pPr marL="457200" lvl="1" indent="0" algn="ctr">
              <a:buNone/>
            </a:pPr>
            <a:endParaRPr lang="en-US" b="1" dirty="0" smtClean="0"/>
          </a:p>
          <a:p>
            <a:pPr marL="457200" lvl="1" indent="0" algn="ctr">
              <a:buNone/>
            </a:pPr>
            <a:r>
              <a:rPr lang="en-US" b="1" dirty="0" smtClean="0"/>
              <a:t>You have 10 minutes to complete this exercise</a:t>
            </a:r>
          </a:p>
          <a:p>
            <a:pPr lvl="1">
              <a:buFont typeface="Courier New"/>
              <a:buChar char="o"/>
            </a:pPr>
            <a:endParaRPr lang="en-US" dirty="0" smtClean="0"/>
          </a:p>
          <a:p>
            <a:pPr lvl="1"/>
            <a:endParaRPr lang="en-US" dirty="0"/>
          </a:p>
        </p:txBody>
      </p:sp>
      <p:pic>
        <p:nvPicPr>
          <p:cNvPr id="4" name="Image 3" descr="MCj04315140000[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5247" y="4810539"/>
            <a:ext cx="801078" cy="840154"/>
          </a:xfrm>
          <a:prstGeom prst="rect">
            <a:avLst/>
          </a:prstGeom>
          <a:noFill/>
        </p:spPr>
      </p:pic>
    </p:spTree>
    <p:extLst>
      <p:ext uri="{BB962C8B-B14F-4D97-AF65-F5344CB8AC3E}">
        <p14:creationId xmlns:p14="http://schemas.microsoft.com/office/powerpoint/2010/main" val="129813257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Principles of Partnership</a:t>
            </a:r>
            <a:endParaRPr lang="en-US" b="1" dirty="0"/>
          </a:p>
        </p:txBody>
      </p:sp>
      <p:graphicFrame>
        <p:nvGraphicFramePr>
          <p:cNvPr id="4" name="Content Placeholder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581478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Cluster Coordination Performance Monitoring</a:t>
            </a:r>
            <a:endParaRPr lang="en-US" b="1" dirty="0"/>
          </a:p>
        </p:txBody>
      </p:sp>
      <p:sp>
        <p:nvSpPr>
          <p:cNvPr id="3" name="Content Placeholder 2"/>
          <p:cNvSpPr>
            <a:spLocks noGrp="1"/>
          </p:cNvSpPr>
          <p:nvPr>
            <p:ph idx="1"/>
          </p:nvPr>
        </p:nvSpPr>
        <p:spPr/>
        <p:txBody>
          <a:bodyPr>
            <a:normAutofit fontScale="92500" lnSpcReduction="10000"/>
          </a:bodyPr>
          <a:lstStyle/>
          <a:p>
            <a:pPr algn="just"/>
            <a:r>
              <a:rPr lang="en-US" dirty="0" smtClean="0"/>
              <a:t>CCPM </a:t>
            </a:r>
            <a:r>
              <a:rPr lang="en-US" dirty="0"/>
              <a:t>is a self-assessment </a:t>
            </a:r>
            <a:r>
              <a:rPr lang="en-US" dirty="0" smtClean="0"/>
              <a:t>exercise to assess performance </a:t>
            </a:r>
            <a:r>
              <a:rPr lang="en-US" dirty="0"/>
              <a:t>against the six core cluster functions and accountability to affected </a:t>
            </a:r>
            <a:r>
              <a:rPr lang="en-US" dirty="0" smtClean="0"/>
              <a:t>populations.</a:t>
            </a:r>
          </a:p>
          <a:p>
            <a:pPr algn="just"/>
            <a:r>
              <a:rPr lang="en-US" dirty="0" smtClean="0"/>
              <a:t>It </a:t>
            </a:r>
            <a:r>
              <a:rPr lang="en-US" dirty="0"/>
              <a:t>is a country-led process, supported globally. </a:t>
            </a:r>
            <a:endParaRPr lang="en-US" dirty="0" smtClean="0"/>
          </a:p>
          <a:p>
            <a:pPr algn="just"/>
            <a:r>
              <a:rPr lang="en-US" dirty="0" smtClean="0"/>
              <a:t>Ideally</a:t>
            </a:r>
            <a:r>
              <a:rPr lang="en-US" dirty="0"/>
              <a:t>, it is carried out by all clusters/sectors at the same time but can be implemented on demand by individual clusters. </a:t>
            </a:r>
            <a:endParaRPr lang="en-US" dirty="0" smtClean="0"/>
          </a:p>
          <a:p>
            <a:pPr algn="just"/>
            <a:r>
              <a:rPr lang="en-US" dirty="0" smtClean="0"/>
              <a:t>The </a:t>
            </a:r>
            <a:r>
              <a:rPr lang="en-US" dirty="0"/>
              <a:t>process enables all cluster partners and coordinators to identify strengths and weaknesses of performance and paths to improvement. </a:t>
            </a:r>
          </a:p>
          <a:p>
            <a:pPr algn="just"/>
            <a:r>
              <a:rPr lang="en-US" dirty="0"/>
              <a:t>The CCPM should ideally be implemented by all clusters three to six months after the onset of an emergency and annually thereafter. In protracted crises, the recommendation is, for all clusters, to complete a CCPM annually.</a:t>
            </a:r>
          </a:p>
        </p:txBody>
      </p:sp>
    </p:spTree>
    <p:extLst>
      <p:ext uri="{BB962C8B-B14F-4D97-AF65-F5344CB8AC3E}">
        <p14:creationId xmlns:p14="http://schemas.microsoft.com/office/powerpoint/2010/main" val="273752304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NGO Co-Leadership of </a:t>
            </a:r>
            <a:r>
              <a:rPr lang="en-US" b="1" dirty="0" smtClean="0"/>
              <a:t>Cluster</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GB" b="1" dirty="0"/>
              <a:t>Benefits for and motivations of the NGO co-lead</a:t>
            </a:r>
            <a:endParaRPr lang="en-US" b="1" dirty="0"/>
          </a:p>
          <a:p>
            <a:pPr algn="just"/>
            <a:r>
              <a:rPr lang="en-GB" b="1" dirty="0" smtClean="0"/>
              <a:t>Opportunity </a:t>
            </a:r>
            <a:r>
              <a:rPr lang="en-GB" b="1" dirty="0"/>
              <a:t>to influence policy and strategy</a:t>
            </a:r>
            <a:r>
              <a:rPr lang="en-GB" dirty="0"/>
              <a:t>, and to offer a balance to a strong UN agencies’ </a:t>
            </a:r>
            <a:r>
              <a:rPr lang="en-GB" dirty="0" smtClean="0"/>
              <a:t>focus. NGOs </a:t>
            </a:r>
            <a:r>
              <a:rPr lang="en-GB" dirty="0"/>
              <a:t>can influence policies and strategies through their experience and information gathered directly at field level. </a:t>
            </a:r>
            <a:endParaRPr lang="en-GB" dirty="0" smtClean="0"/>
          </a:p>
          <a:p>
            <a:pPr algn="just"/>
            <a:r>
              <a:rPr lang="en-GB" b="1" dirty="0" smtClean="0"/>
              <a:t>Improved </a:t>
            </a:r>
            <a:r>
              <a:rPr lang="en-GB" b="1" dirty="0"/>
              <a:t>status and influence</a:t>
            </a:r>
            <a:r>
              <a:rPr lang="en-GB" dirty="0"/>
              <a:t> of the NGO with national authorities, donors, etc.: the NGO co-leads’ visibility increases, leading to greater communication with the other clusters or sectors, and increasing opportunities to attract funding.</a:t>
            </a:r>
            <a:endParaRPr lang="en-US" dirty="0"/>
          </a:p>
          <a:p>
            <a:pPr lvl="0" algn="just"/>
            <a:r>
              <a:rPr lang="en-GB" b="1" dirty="0" smtClean="0"/>
              <a:t>Increased </a:t>
            </a:r>
            <a:r>
              <a:rPr lang="en-GB" b="1" dirty="0"/>
              <a:t>understanding</a:t>
            </a:r>
            <a:r>
              <a:rPr lang="en-GB" dirty="0"/>
              <a:t> of coordination processes and the humanitarian system, as well as improved capacity on how to engage with the same more effectively</a:t>
            </a:r>
            <a:r>
              <a:rPr lang="en-GB" dirty="0" smtClean="0"/>
              <a:t>.</a:t>
            </a:r>
            <a:endParaRPr lang="en-US" dirty="0"/>
          </a:p>
        </p:txBody>
      </p:sp>
    </p:spTree>
    <p:extLst>
      <p:ext uri="{BB962C8B-B14F-4D97-AF65-F5344CB8AC3E}">
        <p14:creationId xmlns:p14="http://schemas.microsoft.com/office/powerpoint/2010/main" val="150936920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NGO Co-Leadership of </a:t>
            </a:r>
            <a:r>
              <a:rPr lang="en-US" b="1" dirty="0" smtClean="0"/>
              <a:t>Cluster</a:t>
            </a:r>
            <a:endParaRPr lang="en-US" b="1" dirty="0"/>
          </a:p>
        </p:txBody>
      </p:sp>
      <p:sp>
        <p:nvSpPr>
          <p:cNvPr id="3" name="Content Placeholder 2"/>
          <p:cNvSpPr>
            <a:spLocks noGrp="1"/>
          </p:cNvSpPr>
          <p:nvPr>
            <p:ph idx="1"/>
          </p:nvPr>
        </p:nvSpPr>
        <p:spPr/>
        <p:txBody>
          <a:bodyPr>
            <a:normAutofit/>
          </a:bodyPr>
          <a:lstStyle/>
          <a:p>
            <a:pPr marL="0" indent="0">
              <a:buNone/>
            </a:pPr>
            <a:r>
              <a:rPr lang="en-GB" b="1" dirty="0" smtClean="0"/>
              <a:t>Benefits </a:t>
            </a:r>
            <a:r>
              <a:rPr lang="en-GB" b="1" dirty="0"/>
              <a:t>for the </a:t>
            </a:r>
            <a:r>
              <a:rPr lang="en-GB" b="1" dirty="0" smtClean="0"/>
              <a:t> </a:t>
            </a:r>
            <a:r>
              <a:rPr lang="en-GB" b="1" dirty="0"/>
              <a:t>protection coordination group and the response</a:t>
            </a:r>
            <a:endParaRPr lang="en-US" b="1" dirty="0"/>
          </a:p>
          <a:p>
            <a:pPr lvl="0"/>
            <a:r>
              <a:rPr lang="en-GB" dirty="0" smtClean="0"/>
              <a:t>Increased </a:t>
            </a:r>
            <a:r>
              <a:rPr lang="en-GB" dirty="0"/>
              <a:t>participation of </a:t>
            </a:r>
            <a:r>
              <a:rPr lang="en-GB" dirty="0" smtClean="0"/>
              <a:t>NGOs</a:t>
            </a:r>
          </a:p>
          <a:p>
            <a:pPr lvl="0"/>
            <a:r>
              <a:rPr lang="en-GB" dirty="0" smtClean="0"/>
              <a:t>Direct </a:t>
            </a:r>
            <a:r>
              <a:rPr lang="en-GB" dirty="0"/>
              <a:t>link with the operational </a:t>
            </a:r>
            <a:r>
              <a:rPr lang="en-GB" dirty="0" smtClean="0"/>
              <a:t>level</a:t>
            </a:r>
            <a:endParaRPr lang="en-GB" dirty="0"/>
          </a:p>
          <a:p>
            <a:pPr lvl="0"/>
            <a:r>
              <a:rPr lang="en-GB" dirty="0" smtClean="0"/>
              <a:t>Better </a:t>
            </a:r>
            <a:r>
              <a:rPr lang="en-GB" dirty="0"/>
              <a:t>needs and gaps </a:t>
            </a:r>
            <a:r>
              <a:rPr lang="en-GB" dirty="0" smtClean="0"/>
              <a:t>analysis</a:t>
            </a:r>
            <a:endParaRPr lang="en-US" dirty="0"/>
          </a:p>
          <a:p>
            <a:pPr lvl="0"/>
            <a:r>
              <a:rPr lang="en-GB" dirty="0"/>
              <a:t>Continued community </a:t>
            </a:r>
            <a:r>
              <a:rPr lang="en-GB" dirty="0" smtClean="0"/>
              <a:t>engagement</a:t>
            </a:r>
            <a:endParaRPr lang="en-US" dirty="0"/>
          </a:p>
        </p:txBody>
      </p:sp>
    </p:spTree>
    <p:extLst>
      <p:ext uri="{BB962C8B-B14F-4D97-AF65-F5344CB8AC3E}">
        <p14:creationId xmlns:p14="http://schemas.microsoft.com/office/powerpoint/2010/main" val="1951265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 (Day 2)</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3243729"/>
              </p:ext>
            </p:extLst>
          </p:nvPr>
        </p:nvGraphicFramePr>
        <p:xfrm>
          <a:off x="838200" y="1825625"/>
          <a:ext cx="10134600" cy="3737325"/>
        </p:xfrm>
        <a:graphic>
          <a:graphicData uri="http://schemas.openxmlformats.org/drawingml/2006/table">
            <a:tbl>
              <a:tblPr firstRow="1" bandRow="1">
                <a:tableStyleId>{5C22544A-7EE6-4342-B048-85BDC9FD1C3A}</a:tableStyleId>
              </a:tblPr>
              <a:tblGrid>
                <a:gridCol w="1842655"/>
                <a:gridCol w="8291945"/>
              </a:tblGrid>
              <a:tr h="370840">
                <a:tc>
                  <a:txBody>
                    <a:bodyPr/>
                    <a:lstStyle/>
                    <a:p>
                      <a:r>
                        <a:rPr lang="en-US" dirty="0" smtClean="0"/>
                        <a:t>Time </a:t>
                      </a:r>
                      <a:endParaRPr lang="en-US" dirty="0"/>
                    </a:p>
                  </a:txBody>
                  <a:tcPr/>
                </a:tc>
                <a:tc>
                  <a:txBody>
                    <a:bodyPr/>
                    <a:lstStyle/>
                    <a:p>
                      <a:r>
                        <a:rPr lang="en-US" dirty="0" smtClean="0"/>
                        <a:t>Sessions</a:t>
                      </a:r>
                      <a:endParaRPr lang="en-US" dirty="0"/>
                    </a:p>
                  </a:txBody>
                  <a:tcPr/>
                </a:tc>
              </a:tr>
              <a:tr h="370840">
                <a:tc>
                  <a:txBody>
                    <a:bodyPr/>
                    <a:lstStyle/>
                    <a:p>
                      <a:r>
                        <a:rPr lang="en-US" dirty="0" smtClean="0"/>
                        <a:t>09.00 – 09.30</a:t>
                      </a:r>
                      <a:endParaRPr lang="en-US" dirty="0"/>
                    </a:p>
                  </a:txBody>
                  <a:tcPr/>
                </a:tc>
                <a:tc>
                  <a:txBody>
                    <a:bodyPr/>
                    <a:lstStyle/>
                    <a:p>
                      <a:r>
                        <a:rPr lang="en-US" dirty="0" smtClean="0"/>
                        <a:t>Opening and Welcome</a:t>
                      </a:r>
                      <a:endParaRPr lang="en-US" dirty="0"/>
                    </a:p>
                  </a:txBody>
                  <a:tcPr/>
                </a:tc>
              </a:tr>
              <a:tr h="370840">
                <a:tc>
                  <a:txBody>
                    <a:bodyPr/>
                    <a:lstStyle/>
                    <a:p>
                      <a:r>
                        <a:rPr lang="en-US" dirty="0" smtClean="0"/>
                        <a:t>09.30 – 10.30</a:t>
                      </a:r>
                      <a:endParaRPr lang="en-US" dirty="0"/>
                    </a:p>
                  </a:txBody>
                  <a:tcPr/>
                </a:tc>
                <a:tc>
                  <a:txBody>
                    <a:bodyPr/>
                    <a:lstStyle/>
                    <a:p>
                      <a:r>
                        <a:rPr lang="en-US" dirty="0" smtClean="0"/>
                        <a:t>Being Responsible to</a:t>
                      </a:r>
                      <a:r>
                        <a:rPr lang="en-US" baseline="0" dirty="0" smtClean="0"/>
                        <a:t> Place Protection at the Center of Humanitarian Action</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10.30 – 11.00 </a:t>
                      </a:r>
                      <a:endParaRPr lang="en-US" dirty="0"/>
                    </a:p>
                  </a:txBody>
                  <a:tcPr/>
                </a:tc>
                <a:tc>
                  <a:txBody>
                    <a:bodyPr/>
                    <a:lstStyle/>
                    <a:p>
                      <a:r>
                        <a:rPr lang="en-US" sz="1800" b="0" i="0" u="none" strike="noStrike" kern="1200" baseline="0" dirty="0" smtClean="0">
                          <a:solidFill>
                            <a:schemeClr val="dk1"/>
                          </a:solidFill>
                          <a:latin typeface="+mn-lt"/>
                          <a:ea typeface="+mn-ea"/>
                          <a:cs typeface="+mn-cs"/>
                        </a:rPr>
                        <a:t>Coffee Break 	</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11.00 – 12.30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Working Together for Protection in </a:t>
                      </a:r>
                      <a:r>
                        <a:rPr lang="en-US" dirty="0" smtClean="0">
                          <a:solidFill>
                            <a:srgbClr val="FF0000"/>
                          </a:solidFill>
                        </a:rPr>
                        <a:t>[Country Selected]</a:t>
                      </a:r>
                    </a:p>
                  </a:txBody>
                  <a:tcPr/>
                </a:tc>
              </a:tr>
              <a:tr h="370840">
                <a:tc>
                  <a:txBody>
                    <a:bodyPr/>
                    <a:lstStyle/>
                    <a:p>
                      <a:r>
                        <a:rPr lang="en-US" dirty="0" smtClean="0"/>
                        <a:t>12.30 – 13.30</a:t>
                      </a:r>
                      <a:endParaRPr lang="en-US" dirty="0"/>
                    </a:p>
                  </a:txBody>
                  <a:tcPr/>
                </a:tc>
                <a:tc>
                  <a:txBody>
                    <a:bodyPr/>
                    <a:lstStyle/>
                    <a:p>
                      <a:r>
                        <a:rPr lang="en-US" dirty="0" smtClean="0"/>
                        <a:t>Lunch Break</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13.30 – 15.00 </a:t>
                      </a:r>
                    </a:p>
                  </a:txBody>
                  <a:tcPr/>
                </a:tc>
                <a:tc>
                  <a:txBody>
                    <a:bodyPr/>
                    <a:lstStyle/>
                    <a:p>
                      <a:r>
                        <a:rPr lang="en-US" dirty="0" smtClean="0"/>
                        <a:t>Contributing to Collective and Locally-Driven Protection Analysis</a:t>
                      </a:r>
                      <a:endParaRPr lang="en-US" dirty="0"/>
                    </a:p>
                  </a:txBody>
                  <a:tcPr/>
                </a:tc>
              </a:tr>
              <a:tr h="370840">
                <a:tc>
                  <a:txBody>
                    <a:bodyPr/>
                    <a:lstStyle/>
                    <a:p>
                      <a:r>
                        <a:rPr lang="en-US" dirty="0" smtClean="0"/>
                        <a:t>15.00 – 15.30</a:t>
                      </a:r>
                      <a:endParaRPr lang="en-US" dirty="0"/>
                    </a:p>
                  </a:txBody>
                  <a:tcPr/>
                </a:tc>
                <a:tc>
                  <a:txBody>
                    <a:bodyPr/>
                    <a:lstStyle/>
                    <a:p>
                      <a:r>
                        <a:rPr lang="en-US" dirty="0" smtClean="0"/>
                        <a:t>Coffee Break</a:t>
                      </a:r>
                      <a:endParaRPr lang="en-US" dirty="0"/>
                    </a:p>
                  </a:txBody>
                  <a:tcPr/>
                </a:tc>
              </a:tr>
              <a:tr h="399765">
                <a:tc>
                  <a:txBody>
                    <a:bodyPr/>
                    <a:lstStyle/>
                    <a:p>
                      <a:r>
                        <a:rPr lang="en-US" dirty="0" smtClean="0"/>
                        <a:t>15.30 – 16.00</a:t>
                      </a:r>
                      <a:endParaRPr lang="en-US" dirty="0"/>
                    </a:p>
                  </a:txBody>
                  <a:tcPr/>
                </a:tc>
                <a:tc>
                  <a:txBody>
                    <a:bodyPr/>
                    <a:lstStyle/>
                    <a:p>
                      <a:r>
                        <a:rPr lang="en-US" dirty="0" smtClean="0"/>
                        <a:t>Mainstreaming</a:t>
                      </a:r>
                      <a:r>
                        <a:rPr lang="en-US" baseline="0" dirty="0" smtClean="0"/>
                        <a:t> Protection in the Humanitarian Program Cycle</a:t>
                      </a:r>
                      <a:endParaRPr lang="en-US" dirty="0"/>
                    </a:p>
                  </a:txBody>
                  <a:tcPr/>
                </a:tc>
              </a:tr>
              <a:tr h="370840">
                <a:tc>
                  <a:txBody>
                    <a:bodyPr/>
                    <a:lstStyle/>
                    <a:p>
                      <a:r>
                        <a:rPr lang="en-US" dirty="0" smtClean="0"/>
                        <a:t>16.00 – 16.30</a:t>
                      </a:r>
                      <a:endParaRPr lang="en-US" dirty="0"/>
                    </a:p>
                  </a:txBody>
                  <a:tcPr/>
                </a:tc>
                <a:tc>
                  <a:txBody>
                    <a:bodyPr/>
                    <a:lstStyle/>
                    <a:p>
                      <a:r>
                        <a:rPr lang="en-US" dirty="0" smtClean="0"/>
                        <a:t>Daily</a:t>
                      </a:r>
                      <a:r>
                        <a:rPr lang="en-US" baseline="0" dirty="0" smtClean="0"/>
                        <a:t> Wrap-Up and Evaluation</a:t>
                      </a:r>
                      <a:endParaRPr lang="en-US" dirty="0"/>
                    </a:p>
                  </a:txBody>
                  <a:tcPr/>
                </a:tc>
              </a:tr>
            </a:tbl>
          </a:graphicData>
        </a:graphic>
      </p:graphicFrame>
    </p:spTree>
    <p:extLst>
      <p:ext uri="{BB962C8B-B14F-4D97-AF65-F5344CB8AC3E}">
        <p14:creationId xmlns:p14="http://schemas.microsoft.com/office/powerpoint/2010/main" val="423754300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NGO Co-Leadership of Cluster</a:t>
            </a:r>
            <a:endParaRPr lang="en-US" dirty="0"/>
          </a:p>
        </p:txBody>
      </p:sp>
      <p:sp>
        <p:nvSpPr>
          <p:cNvPr id="3" name="Content Placeholder 2"/>
          <p:cNvSpPr>
            <a:spLocks noGrp="1"/>
          </p:cNvSpPr>
          <p:nvPr>
            <p:ph idx="1"/>
          </p:nvPr>
        </p:nvSpPr>
        <p:spPr/>
        <p:txBody>
          <a:bodyPr>
            <a:normAutofit/>
          </a:bodyPr>
          <a:lstStyle/>
          <a:p>
            <a:pPr marL="0" indent="0">
              <a:buNone/>
            </a:pPr>
            <a:r>
              <a:rPr lang="en-GB" b="1" dirty="0"/>
              <a:t>Key challenges and limitations to NGO co-leadership are</a:t>
            </a:r>
            <a:r>
              <a:rPr lang="en-GB" dirty="0"/>
              <a:t>: </a:t>
            </a:r>
            <a:endParaRPr lang="en-US" dirty="0"/>
          </a:p>
          <a:p>
            <a:pPr marL="0" indent="0">
              <a:buNone/>
            </a:pPr>
            <a:endParaRPr lang="en-US" dirty="0"/>
          </a:p>
          <a:p>
            <a:pPr lvl="0"/>
            <a:r>
              <a:rPr lang="en-GB" dirty="0"/>
              <a:t>Lack of </a:t>
            </a:r>
            <a:r>
              <a:rPr lang="en-GB" dirty="0" smtClean="0"/>
              <a:t>funding</a:t>
            </a:r>
          </a:p>
          <a:p>
            <a:pPr lvl="0"/>
            <a:r>
              <a:rPr lang="en-GB" dirty="0" smtClean="0"/>
              <a:t>Lack </a:t>
            </a:r>
            <a:r>
              <a:rPr lang="en-GB" dirty="0"/>
              <a:t>of willingness to build co-lead’s capacity </a:t>
            </a:r>
            <a:endParaRPr lang="en-GB" dirty="0" smtClean="0"/>
          </a:p>
          <a:p>
            <a:pPr lvl="0"/>
            <a:r>
              <a:rPr lang="en-GB" dirty="0" smtClean="0"/>
              <a:t>Lack </a:t>
            </a:r>
            <a:r>
              <a:rPr lang="en-GB" dirty="0"/>
              <a:t>of clear and formal division of roles and </a:t>
            </a:r>
            <a:r>
              <a:rPr lang="en-GB" dirty="0" smtClean="0"/>
              <a:t>responsibilities:</a:t>
            </a:r>
          </a:p>
          <a:p>
            <a:pPr lvl="0"/>
            <a:r>
              <a:rPr lang="en-GB" dirty="0" smtClean="0"/>
              <a:t>Vagueness </a:t>
            </a:r>
            <a:r>
              <a:rPr lang="en-GB" dirty="0"/>
              <a:t>of expected </a:t>
            </a:r>
            <a:r>
              <a:rPr lang="en-GB" dirty="0" smtClean="0"/>
              <a:t>added-value</a:t>
            </a:r>
            <a:endParaRPr lang="en-US" dirty="0"/>
          </a:p>
        </p:txBody>
      </p:sp>
    </p:spTree>
    <p:extLst>
      <p:ext uri="{BB962C8B-B14F-4D97-AF65-F5344CB8AC3E}">
        <p14:creationId xmlns:p14="http://schemas.microsoft.com/office/powerpoint/2010/main" val="35715744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NGO Co-Leadership of Cluster</a:t>
            </a:r>
            <a:endParaRPr lang="en-US" dirty="0"/>
          </a:p>
        </p:txBody>
      </p:sp>
      <p:sp>
        <p:nvSpPr>
          <p:cNvPr id="3" name="Content Placeholder 2"/>
          <p:cNvSpPr>
            <a:spLocks noGrp="1"/>
          </p:cNvSpPr>
          <p:nvPr>
            <p:ph idx="1"/>
          </p:nvPr>
        </p:nvSpPr>
        <p:spPr/>
        <p:txBody>
          <a:bodyPr/>
          <a:lstStyle/>
          <a:p>
            <a:pPr lvl="0"/>
            <a:r>
              <a:rPr lang="en-GB" dirty="0"/>
              <a:t>Make the Partnership Principles reality: equality, transparency, result-oriented approach, responsibility and complementarity.</a:t>
            </a:r>
            <a:endParaRPr lang="en-US" dirty="0"/>
          </a:p>
          <a:p>
            <a:pPr lvl="0"/>
            <a:r>
              <a:rPr lang="en-GB" dirty="0"/>
              <a:t>Respect the diversity of mandates, approaches, expectations and modus operandi among actors contributing to </a:t>
            </a:r>
            <a:r>
              <a:rPr lang="en-GB" dirty="0" smtClean="0"/>
              <a:t>protection </a:t>
            </a:r>
            <a:r>
              <a:rPr lang="en-GB" dirty="0"/>
              <a:t>outcomes.</a:t>
            </a:r>
            <a:endParaRPr lang="en-US" dirty="0"/>
          </a:p>
          <a:p>
            <a:pPr lvl="0"/>
            <a:r>
              <a:rPr lang="en-GB" dirty="0"/>
              <a:t>Promote consensus decision-making and speak in unison, or at least in a coordinated manner, as the </a:t>
            </a:r>
            <a:r>
              <a:rPr lang="en-GB" dirty="0" smtClean="0"/>
              <a:t>protection </a:t>
            </a:r>
            <a:r>
              <a:rPr lang="en-GB" dirty="0"/>
              <a:t>coordination group.</a:t>
            </a:r>
            <a:endParaRPr lang="en-US" dirty="0"/>
          </a:p>
          <a:p>
            <a:pPr marL="0" indent="0">
              <a:buNone/>
            </a:pPr>
            <a:endParaRPr lang="en-US" dirty="0"/>
          </a:p>
        </p:txBody>
      </p:sp>
    </p:spTree>
    <p:extLst>
      <p:ext uri="{BB962C8B-B14F-4D97-AF65-F5344CB8AC3E}">
        <p14:creationId xmlns:p14="http://schemas.microsoft.com/office/powerpoint/2010/main" val="235536724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PC Co-Facilitation by NNGO </a:t>
            </a:r>
            <a:endParaRPr lang="en-US" b="1" dirty="0"/>
          </a:p>
        </p:txBody>
      </p:sp>
      <p:sp>
        <p:nvSpPr>
          <p:cNvPr id="3" name="Content Placeholder 2"/>
          <p:cNvSpPr>
            <a:spLocks noGrp="1"/>
          </p:cNvSpPr>
          <p:nvPr>
            <p:ph idx="1"/>
          </p:nvPr>
        </p:nvSpPr>
        <p:spPr/>
        <p:txBody>
          <a:bodyPr/>
          <a:lstStyle/>
          <a:p>
            <a:pPr marL="0" indent="0">
              <a:buNone/>
            </a:pPr>
            <a:endParaRPr lang="fr-CH" dirty="0"/>
          </a:p>
          <a:p>
            <a:pPr marL="0" indent="0" algn="ctr">
              <a:buNone/>
            </a:pPr>
            <a:endParaRPr lang="fr-CH" i="1" dirty="0"/>
          </a:p>
          <a:p>
            <a:pPr marL="0" indent="0" algn="ctr">
              <a:buNone/>
            </a:pPr>
            <a:endParaRPr lang="fr-CH" i="1" dirty="0"/>
          </a:p>
          <a:p>
            <a:pPr marL="0" indent="0" algn="ctr">
              <a:buNone/>
            </a:pPr>
            <a:r>
              <a:rPr lang="fr-CH" i="1" dirty="0" err="1" smtClean="0"/>
              <a:t>Experience</a:t>
            </a:r>
            <a:r>
              <a:rPr lang="fr-CH" i="1" dirty="0" smtClean="0"/>
              <a:t> of NNGO </a:t>
            </a:r>
            <a:r>
              <a:rPr lang="fr-CH" i="1" dirty="0" err="1" smtClean="0"/>
              <a:t>co</a:t>
            </a:r>
            <a:r>
              <a:rPr lang="fr-CH" i="1" dirty="0" smtClean="0"/>
              <a:t>-facilitation of protection cluster</a:t>
            </a:r>
            <a:endParaRPr lang="fr-CH"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8651" y="365125"/>
            <a:ext cx="2025891" cy="1903639"/>
          </a:xfrm>
          <a:prstGeom prst="rect">
            <a:avLst/>
          </a:prstGeom>
        </p:spPr>
      </p:pic>
    </p:spTree>
    <p:extLst>
      <p:ext uri="{BB962C8B-B14F-4D97-AF65-F5344CB8AC3E}">
        <p14:creationId xmlns:p14="http://schemas.microsoft.com/office/powerpoint/2010/main" val="378855689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Key Messages</a:t>
            </a:r>
            <a:endParaRPr lang="en-US" b="1" dirty="0">
              <a:solidFill>
                <a:srgbClr val="FF0000"/>
              </a:solidFill>
            </a:endParaRPr>
          </a:p>
        </p:txBody>
      </p:sp>
      <p:sp>
        <p:nvSpPr>
          <p:cNvPr id="3" name="Content Placeholder 2"/>
          <p:cNvSpPr>
            <a:spLocks noGrp="1"/>
          </p:cNvSpPr>
          <p:nvPr>
            <p:ph idx="1"/>
          </p:nvPr>
        </p:nvSpPr>
        <p:spPr>
          <a:xfrm>
            <a:off x="838200" y="2305526"/>
            <a:ext cx="10515600" cy="3871436"/>
          </a:xfrm>
        </p:spPr>
        <p:txBody>
          <a:bodyPr>
            <a:normAutofit/>
          </a:bodyPr>
          <a:lstStyle/>
          <a:p>
            <a:r>
              <a:rPr lang="en-US" dirty="0"/>
              <a:t>Overcoming the challenges of coordinating with other humanitarian actors allows </a:t>
            </a:r>
            <a:r>
              <a:rPr lang="en-US" dirty="0" smtClean="0"/>
              <a:t>us</a:t>
            </a:r>
            <a:r>
              <a:rPr lang="en-US" dirty="0"/>
              <a:t> </a:t>
            </a:r>
            <a:r>
              <a:rPr lang="en-US" dirty="0" smtClean="0"/>
              <a:t>to increase </a:t>
            </a:r>
            <a:r>
              <a:rPr lang="en-US" dirty="0"/>
              <a:t>our overall response </a:t>
            </a:r>
            <a:r>
              <a:rPr lang="en-US" dirty="0" smtClean="0"/>
              <a:t>capacity, better </a:t>
            </a:r>
            <a:r>
              <a:rPr lang="en-US" dirty="0"/>
              <a:t>respond to the needs of the affected </a:t>
            </a:r>
            <a:r>
              <a:rPr lang="en-US" dirty="0" smtClean="0"/>
              <a:t>population, ensure </a:t>
            </a:r>
            <a:r>
              <a:rPr lang="en-US" dirty="0"/>
              <a:t>timely, efficient and effective humanitarian </a:t>
            </a:r>
            <a:r>
              <a:rPr lang="en-US" dirty="0" smtClean="0"/>
              <a:t>response. </a:t>
            </a:r>
          </a:p>
          <a:p>
            <a:r>
              <a:rPr lang="en-US" dirty="0" smtClean="0"/>
              <a:t>Transitioning to local cluster leadership provides opportunities to increase the culture of inclusivity of the cluster system. </a:t>
            </a:r>
          </a:p>
          <a:p>
            <a:endParaRPr lang="en-US" dirty="0"/>
          </a:p>
          <a:p>
            <a:pPr marL="232943" indent="-232943">
              <a:buAutoNum type="alphaUcPeriod"/>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042" y="295751"/>
            <a:ext cx="2276475" cy="2009775"/>
          </a:xfrm>
          <a:prstGeom prst="rect">
            <a:avLst/>
          </a:prstGeom>
        </p:spPr>
      </p:pic>
    </p:spTree>
    <p:extLst>
      <p:ext uri="{BB962C8B-B14F-4D97-AF65-F5344CB8AC3E}">
        <p14:creationId xmlns:p14="http://schemas.microsoft.com/office/powerpoint/2010/main" val="243137221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t>
            </a:r>
            <a:r>
              <a:rPr lang="en-US" dirty="0" smtClean="0"/>
              <a:t>10 (a)</a:t>
            </a:r>
            <a:endParaRPr lang="en-US" dirty="0"/>
          </a:p>
        </p:txBody>
      </p:sp>
      <p:sp>
        <p:nvSpPr>
          <p:cNvPr id="3" name="Text Placeholder 2"/>
          <p:cNvSpPr>
            <a:spLocks noGrp="1"/>
          </p:cNvSpPr>
          <p:nvPr>
            <p:ph type="body" idx="1"/>
          </p:nvPr>
        </p:nvSpPr>
        <p:spPr/>
        <p:txBody>
          <a:bodyPr/>
          <a:lstStyle/>
          <a:p>
            <a:r>
              <a:rPr lang="en-US" dirty="0" smtClean="0"/>
              <a:t>PLANNING KEY ACTIONS TO ADVANCE THE LOCALIZATION AGENDA</a:t>
            </a:r>
            <a:endParaRPr lang="en-US" dirty="0"/>
          </a:p>
        </p:txBody>
      </p:sp>
    </p:spTree>
    <p:extLst>
      <p:ext uri="{BB962C8B-B14F-4D97-AF65-F5344CB8AC3E}">
        <p14:creationId xmlns:p14="http://schemas.microsoft.com/office/powerpoint/2010/main" val="317368300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Session Objectives </a:t>
            </a:r>
            <a:endParaRPr lang="en-US" b="1" dirty="0"/>
          </a:p>
        </p:txBody>
      </p:sp>
      <p:sp>
        <p:nvSpPr>
          <p:cNvPr id="3" name="Content Placeholder 2"/>
          <p:cNvSpPr>
            <a:spLocks noGrp="1"/>
          </p:cNvSpPr>
          <p:nvPr>
            <p:ph idx="1"/>
          </p:nvPr>
        </p:nvSpPr>
        <p:spPr/>
        <p:txBody>
          <a:bodyPr>
            <a:normAutofit/>
          </a:bodyPr>
          <a:lstStyle/>
          <a:p>
            <a:pPr marL="0" indent="0">
              <a:buNone/>
            </a:pPr>
            <a:r>
              <a:rPr lang="en-US" dirty="0"/>
              <a:t>At the end of the session, participants will be able to: </a:t>
            </a:r>
          </a:p>
          <a:p>
            <a:pPr lvl="0" algn="just"/>
            <a:r>
              <a:rPr lang="en-US" dirty="0"/>
              <a:t>List common challenges to the participation of national partners in </a:t>
            </a:r>
            <a:r>
              <a:rPr lang="en-US" dirty="0" smtClean="0"/>
              <a:t>cluster.</a:t>
            </a:r>
            <a:endParaRPr lang="en-US" dirty="0"/>
          </a:p>
          <a:p>
            <a:pPr lvl="0"/>
            <a:r>
              <a:rPr lang="en-US" dirty="0"/>
              <a:t>Identify practical and actionable </a:t>
            </a:r>
            <a:r>
              <a:rPr lang="en-US" dirty="0" smtClean="0"/>
              <a:t>recommendations.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8434" y="232476"/>
            <a:ext cx="1605366" cy="1605366"/>
          </a:xfrm>
          <a:prstGeom prst="rect">
            <a:avLst/>
          </a:prstGeom>
        </p:spPr>
      </p:pic>
    </p:spTree>
    <p:extLst>
      <p:ext uri="{BB962C8B-B14F-4D97-AF65-F5344CB8AC3E}">
        <p14:creationId xmlns:p14="http://schemas.microsoft.com/office/powerpoint/2010/main" val="226943575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Obstacles and Opportunities</a:t>
            </a:r>
            <a:endParaRPr lang="en-US" b="1" dirty="0"/>
          </a:p>
        </p:txBody>
      </p:sp>
      <p:sp>
        <p:nvSpPr>
          <p:cNvPr id="3" name="Content Placeholder 2"/>
          <p:cNvSpPr>
            <a:spLocks noGrp="1"/>
          </p:cNvSpPr>
          <p:nvPr>
            <p:ph idx="1"/>
          </p:nvPr>
        </p:nvSpPr>
        <p:spPr/>
        <p:txBody>
          <a:bodyPr/>
          <a:lstStyle/>
          <a:p>
            <a:pPr marL="0" indent="0">
              <a:buNone/>
            </a:pPr>
            <a:endParaRPr lang="fr-CH" i="1" dirty="0"/>
          </a:p>
          <a:p>
            <a:pPr marL="0" indent="0" algn="ctr">
              <a:buNone/>
            </a:pPr>
            <a:endParaRPr lang="fr-CH" i="1" dirty="0"/>
          </a:p>
          <a:p>
            <a:pPr marL="0" indent="0" algn="ctr">
              <a:buNone/>
            </a:pPr>
            <a:endParaRPr lang="fr-CH" i="1" dirty="0"/>
          </a:p>
          <a:p>
            <a:pPr marL="0" indent="0" algn="ctr">
              <a:buNone/>
            </a:pPr>
            <a:r>
              <a:rPr lang="en-US" i="1" dirty="0" smtClean="0"/>
              <a:t>What</a:t>
            </a:r>
            <a:r>
              <a:rPr lang="fr-CH" i="1" dirty="0" smtClean="0"/>
              <a:t> are the </a:t>
            </a:r>
            <a:r>
              <a:rPr lang="en-US" i="1" dirty="0" smtClean="0"/>
              <a:t>current</a:t>
            </a:r>
            <a:r>
              <a:rPr lang="fr-CH" i="1" dirty="0" smtClean="0"/>
              <a:t> </a:t>
            </a:r>
            <a:r>
              <a:rPr lang="en-US" i="1" dirty="0" smtClean="0"/>
              <a:t>obstacles and opportunities for the participation of national and local NGOs in the protection </a:t>
            </a:r>
            <a:r>
              <a:rPr lang="fr-CH" i="1" dirty="0" smtClean="0"/>
              <a:t>cluster?</a:t>
            </a:r>
            <a:endParaRPr lang="fr-CH"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3614" y="138347"/>
            <a:ext cx="1790020" cy="1552341"/>
          </a:xfrm>
          <a:prstGeom prst="rect">
            <a:avLst/>
          </a:prstGeom>
        </p:spPr>
      </p:pic>
    </p:spTree>
    <p:extLst>
      <p:ext uri="{BB962C8B-B14F-4D97-AF65-F5344CB8AC3E}">
        <p14:creationId xmlns:p14="http://schemas.microsoft.com/office/powerpoint/2010/main" val="282094990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Solutions </a:t>
            </a:r>
            <a:r>
              <a:rPr lang="en-US" b="1" dirty="0" smtClean="0"/>
              <a:t>and Recommendations</a:t>
            </a:r>
            <a:endParaRPr lang="en-US" b="1" dirty="0"/>
          </a:p>
        </p:txBody>
      </p:sp>
      <p:sp>
        <p:nvSpPr>
          <p:cNvPr id="3" name="Content Placeholder 2"/>
          <p:cNvSpPr>
            <a:spLocks noGrp="1"/>
          </p:cNvSpPr>
          <p:nvPr>
            <p:ph idx="1"/>
          </p:nvPr>
        </p:nvSpPr>
        <p:spPr/>
        <p:txBody>
          <a:bodyPr/>
          <a:lstStyle/>
          <a:p>
            <a:pPr marL="0" indent="0">
              <a:buNone/>
            </a:pPr>
            <a:endParaRPr lang="fr-CH" dirty="0"/>
          </a:p>
          <a:p>
            <a:pPr marL="0" indent="0">
              <a:buNone/>
            </a:pPr>
            <a:endParaRPr lang="fr-CH" dirty="0"/>
          </a:p>
          <a:p>
            <a:pPr marL="0" indent="0">
              <a:buNone/>
            </a:pPr>
            <a:endParaRPr lang="fr-CH" dirty="0"/>
          </a:p>
          <a:p>
            <a:pPr marL="0" indent="0" algn="ctr">
              <a:buNone/>
            </a:pPr>
            <a:r>
              <a:rPr lang="en-US" i="1" dirty="0" smtClean="0"/>
              <a:t>What are the recommendations et practical actions that can be taken to increase the participation and influence of national and local NGOs in the protection </a:t>
            </a:r>
            <a:r>
              <a:rPr lang="fr-CH" i="1" dirty="0" smtClean="0"/>
              <a:t>cluster?</a:t>
            </a:r>
            <a:endParaRPr lang="fr-CH"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0329" y="356508"/>
            <a:ext cx="2193471" cy="1212946"/>
          </a:xfrm>
          <a:prstGeom prst="rect">
            <a:avLst/>
          </a:prstGeom>
        </p:spPr>
      </p:pic>
    </p:spTree>
    <p:extLst>
      <p:ext uri="{BB962C8B-B14F-4D97-AF65-F5344CB8AC3E}">
        <p14:creationId xmlns:p14="http://schemas.microsoft.com/office/powerpoint/2010/main" val="391157297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1677" y="1943100"/>
            <a:ext cx="5468645" cy="3353594"/>
          </a:xfrm>
        </p:spPr>
      </p:pic>
    </p:spTree>
    <p:extLst>
      <p:ext uri="{BB962C8B-B14F-4D97-AF65-F5344CB8AC3E}">
        <p14:creationId xmlns:p14="http://schemas.microsoft.com/office/powerpoint/2010/main" val="248552032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t>
            </a:r>
            <a:r>
              <a:rPr lang="en-US" dirty="0" smtClean="0"/>
              <a:t>10 (b)</a:t>
            </a:r>
            <a:endParaRPr lang="en-US" dirty="0"/>
          </a:p>
        </p:txBody>
      </p:sp>
      <p:sp>
        <p:nvSpPr>
          <p:cNvPr id="3" name="Text Placeholder 2"/>
          <p:cNvSpPr>
            <a:spLocks noGrp="1"/>
          </p:cNvSpPr>
          <p:nvPr>
            <p:ph type="body" idx="1"/>
          </p:nvPr>
        </p:nvSpPr>
        <p:spPr/>
        <p:txBody>
          <a:bodyPr/>
          <a:lstStyle/>
          <a:p>
            <a:r>
              <a:rPr lang="en-US" dirty="0" smtClean="0"/>
              <a:t>ENDORSING THE COLLECTIVE LOCALIZATION ACTION PLAN</a:t>
            </a:r>
            <a:endParaRPr lang="en-US" dirty="0"/>
          </a:p>
        </p:txBody>
      </p:sp>
    </p:spTree>
    <p:extLst>
      <p:ext uri="{BB962C8B-B14F-4D97-AF65-F5344CB8AC3E}">
        <p14:creationId xmlns:p14="http://schemas.microsoft.com/office/powerpoint/2010/main" val="600215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 (Day 3)</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4001731"/>
              </p:ext>
            </p:extLst>
          </p:nvPr>
        </p:nvGraphicFramePr>
        <p:xfrm>
          <a:off x="838200" y="1825625"/>
          <a:ext cx="10134600" cy="3703320"/>
        </p:xfrm>
        <a:graphic>
          <a:graphicData uri="http://schemas.openxmlformats.org/drawingml/2006/table">
            <a:tbl>
              <a:tblPr firstRow="1" bandRow="1">
                <a:tableStyleId>{5C22544A-7EE6-4342-B048-85BDC9FD1C3A}</a:tableStyleId>
              </a:tblPr>
              <a:tblGrid>
                <a:gridCol w="1842655"/>
                <a:gridCol w="8291945"/>
              </a:tblGrid>
              <a:tr h="370840">
                <a:tc>
                  <a:txBody>
                    <a:bodyPr/>
                    <a:lstStyle/>
                    <a:p>
                      <a:r>
                        <a:rPr lang="en-US" dirty="0" smtClean="0"/>
                        <a:t>Time </a:t>
                      </a:r>
                      <a:endParaRPr lang="en-US" dirty="0"/>
                    </a:p>
                  </a:txBody>
                  <a:tcPr/>
                </a:tc>
                <a:tc>
                  <a:txBody>
                    <a:bodyPr/>
                    <a:lstStyle/>
                    <a:p>
                      <a:r>
                        <a:rPr lang="en-US" dirty="0" smtClean="0"/>
                        <a:t>Sessions</a:t>
                      </a:r>
                      <a:endParaRPr lang="en-US" dirty="0"/>
                    </a:p>
                  </a:txBody>
                  <a:tcPr/>
                </a:tc>
              </a:tr>
              <a:tr h="370840">
                <a:tc>
                  <a:txBody>
                    <a:bodyPr/>
                    <a:lstStyle/>
                    <a:p>
                      <a:r>
                        <a:rPr lang="en-US" dirty="0" smtClean="0"/>
                        <a:t>09.00 – 09.30</a:t>
                      </a:r>
                      <a:endParaRPr lang="en-US" dirty="0"/>
                    </a:p>
                  </a:txBody>
                  <a:tcPr/>
                </a:tc>
                <a:tc>
                  <a:txBody>
                    <a:bodyPr/>
                    <a:lstStyle/>
                    <a:p>
                      <a:r>
                        <a:rPr lang="en-US" dirty="0" smtClean="0"/>
                        <a:t>Opening</a:t>
                      </a:r>
                      <a:r>
                        <a:rPr lang="en-US" baseline="0" dirty="0" smtClean="0"/>
                        <a:t> and Welcome</a:t>
                      </a:r>
                      <a:endParaRPr lang="en-US" dirty="0"/>
                    </a:p>
                  </a:txBody>
                  <a:tcPr/>
                </a:tc>
              </a:tr>
              <a:tr h="370840">
                <a:tc>
                  <a:txBody>
                    <a:bodyPr/>
                    <a:lstStyle/>
                    <a:p>
                      <a:r>
                        <a:rPr lang="en-US" dirty="0" smtClean="0"/>
                        <a:t>09.30 – 10.30</a:t>
                      </a:r>
                      <a:endParaRPr lang="en-US" dirty="0"/>
                    </a:p>
                  </a:txBody>
                  <a:tcPr/>
                </a:tc>
                <a:tc>
                  <a:txBody>
                    <a:bodyPr/>
                    <a:lstStyle/>
                    <a:p>
                      <a:r>
                        <a:rPr lang="en-US" dirty="0" smtClean="0"/>
                        <a:t>Influencing Protection Coordination</a:t>
                      </a:r>
                      <a:r>
                        <a:rPr lang="en-US" baseline="0" dirty="0" smtClean="0"/>
                        <a:t> Stakeholders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10.45 – 11.00 </a:t>
                      </a:r>
                      <a:endParaRPr lang="en-US" dirty="0"/>
                    </a:p>
                  </a:txBody>
                  <a:tcPr/>
                </a:tc>
                <a:tc>
                  <a:txBody>
                    <a:bodyPr/>
                    <a:lstStyle/>
                    <a:p>
                      <a:r>
                        <a:rPr lang="en-US" sz="1800" b="0" i="0" u="none" strike="noStrike" kern="1200" baseline="0" dirty="0" smtClean="0">
                          <a:solidFill>
                            <a:schemeClr val="dk1"/>
                          </a:solidFill>
                          <a:latin typeface="+mn-lt"/>
                          <a:ea typeface="+mn-ea"/>
                          <a:cs typeface="+mn-cs"/>
                        </a:rPr>
                        <a:t>Coffee Break</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11.00 – 12.30 </a:t>
                      </a:r>
                      <a:endParaRPr lang="en-US" dirty="0"/>
                    </a:p>
                  </a:txBody>
                  <a:tcPr/>
                </a:tc>
                <a:tc>
                  <a:txBody>
                    <a:bodyPr/>
                    <a:lstStyle/>
                    <a:p>
                      <a:r>
                        <a:rPr lang="en-US" dirty="0" smtClean="0"/>
                        <a:t>Improving Coordination and Leadership Skills</a:t>
                      </a:r>
                      <a:endParaRPr lang="en-US" dirty="0"/>
                    </a:p>
                  </a:txBody>
                  <a:tcPr/>
                </a:tc>
              </a:tr>
              <a:tr h="370840">
                <a:tc>
                  <a:txBody>
                    <a:bodyPr/>
                    <a:lstStyle/>
                    <a:p>
                      <a:r>
                        <a:rPr lang="en-US" dirty="0" smtClean="0"/>
                        <a:t>12.30</a:t>
                      </a:r>
                      <a:r>
                        <a:rPr lang="en-US" baseline="0" dirty="0" smtClean="0"/>
                        <a:t> – 13.30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Lunch Break</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13.30 – 15.00 </a:t>
                      </a:r>
                    </a:p>
                  </a:txBody>
                  <a:tcPr/>
                </a:tc>
                <a:tc>
                  <a:txBody>
                    <a:bodyPr/>
                    <a:lstStyle/>
                    <a:p>
                      <a:r>
                        <a:rPr lang="en-US" dirty="0" smtClean="0"/>
                        <a:t>Planning Key</a:t>
                      </a:r>
                      <a:r>
                        <a:rPr lang="en-US" baseline="0" dirty="0" smtClean="0"/>
                        <a:t> Actions to Advance the Localization Agenda</a:t>
                      </a:r>
                      <a:endParaRPr lang="en-US" dirty="0"/>
                    </a:p>
                  </a:txBody>
                  <a:tcPr/>
                </a:tc>
              </a:tr>
              <a:tr h="370840">
                <a:tc>
                  <a:txBody>
                    <a:bodyPr/>
                    <a:lstStyle/>
                    <a:p>
                      <a:r>
                        <a:rPr lang="en-US" dirty="0" smtClean="0"/>
                        <a:t>15.00 – 15.15</a:t>
                      </a:r>
                      <a:endParaRPr lang="en-US" dirty="0"/>
                    </a:p>
                  </a:txBody>
                  <a:tcPr/>
                </a:tc>
                <a:tc>
                  <a:txBody>
                    <a:bodyPr/>
                    <a:lstStyle/>
                    <a:p>
                      <a:r>
                        <a:rPr lang="en-US" dirty="0" smtClean="0"/>
                        <a:t>Coffee Break</a:t>
                      </a:r>
                      <a:endParaRPr lang="en-US" dirty="0"/>
                    </a:p>
                  </a:txBody>
                  <a:tcPr/>
                </a:tc>
              </a:tr>
              <a:tr h="347214">
                <a:tc>
                  <a:txBody>
                    <a:bodyPr/>
                    <a:lstStyle/>
                    <a:p>
                      <a:r>
                        <a:rPr lang="en-US" dirty="0" smtClean="0"/>
                        <a:t>15.15 – 16.00</a:t>
                      </a:r>
                      <a:endParaRPr lang="en-US" dirty="0"/>
                    </a:p>
                  </a:txBody>
                  <a:tcPr/>
                </a:tc>
                <a:tc>
                  <a:txBody>
                    <a:bodyPr/>
                    <a:lstStyle/>
                    <a:p>
                      <a:r>
                        <a:rPr lang="en-US" dirty="0" smtClean="0"/>
                        <a:t>Endorsing</a:t>
                      </a:r>
                      <a:r>
                        <a:rPr lang="en-US" baseline="0" dirty="0" smtClean="0"/>
                        <a:t> a Collective Localization Action Plan </a:t>
                      </a:r>
                      <a:endParaRPr lang="en-US" dirty="0"/>
                    </a:p>
                  </a:txBody>
                  <a:tcPr/>
                </a:tc>
              </a:tr>
              <a:tr h="370840">
                <a:tc>
                  <a:txBody>
                    <a:bodyPr/>
                    <a:lstStyle/>
                    <a:p>
                      <a:r>
                        <a:rPr lang="en-US" dirty="0" smtClean="0"/>
                        <a:t>16.00 – 16.30</a:t>
                      </a:r>
                      <a:endParaRPr lang="en-US" dirty="0"/>
                    </a:p>
                  </a:txBody>
                  <a:tcPr/>
                </a:tc>
                <a:tc>
                  <a:txBody>
                    <a:bodyPr/>
                    <a:lstStyle/>
                    <a:p>
                      <a:r>
                        <a:rPr lang="en-US" dirty="0" smtClean="0"/>
                        <a:t>Closing</a:t>
                      </a:r>
                      <a:r>
                        <a:rPr lang="en-US" baseline="0" dirty="0" smtClean="0"/>
                        <a:t> and Evaluation </a:t>
                      </a:r>
                      <a:endParaRPr lang="en-US" dirty="0"/>
                    </a:p>
                  </a:txBody>
                  <a:tcPr/>
                </a:tc>
              </a:tr>
            </a:tbl>
          </a:graphicData>
        </a:graphic>
      </p:graphicFrame>
    </p:spTree>
    <p:extLst>
      <p:ext uri="{BB962C8B-B14F-4D97-AF65-F5344CB8AC3E}">
        <p14:creationId xmlns:p14="http://schemas.microsoft.com/office/powerpoint/2010/main" val="392896049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Session Objectives </a:t>
            </a:r>
            <a:endParaRPr lang="en-US" b="1" dirty="0"/>
          </a:p>
        </p:txBody>
      </p:sp>
      <p:sp>
        <p:nvSpPr>
          <p:cNvPr id="3" name="Content Placeholder 2"/>
          <p:cNvSpPr>
            <a:spLocks noGrp="1"/>
          </p:cNvSpPr>
          <p:nvPr>
            <p:ph idx="1"/>
          </p:nvPr>
        </p:nvSpPr>
        <p:spPr/>
        <p:txBody>
          <a:bodyPr>
            <a:normAutofit/>
          </a:bodyPr>
          <a:lstStyle/>
          <a:p>
            <a:pPr marL="0" indent="0">
              <a:buNone/>
            </a:pPr>
            <a:r>
              <a:rPr lang="en-US" dirty="0"/>
              <a:t>At the end of the session, participants will be able to: </a:t>
            </a:r>
          </a:p>
          <a:p>
            <a:pPr lvl="0" algn="just"/>
            <a:r>
              <a:rPr lang="en-US" dirty="0" smtClean="0"/>
              <a:t>Agree on localization priority actions.</a:t>
            </a:r>
          </a:p>
          <a:p>
            <a:pPr lvl="0" algn="just"/>
            <a:r>
              <a:rPr lang="en-US" dirty="0" smtClean="0"/>
              <a:t>Finalize and endorse an action plan.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8434" y="232476"/>
            <a:ext cx="1605366" cy="1605366"/>
          </a:xfrm>
          <a:prstGeom prst="rect">
            <a:avLst/>
          </a:prstGeom>
        </p:spPr>
      </p:pic>
    </p:spTree>
    <p:extLst>
      <p:ext uri="{BB962C8B-B14F-4D97-AF65-F5344CB8AC3E}">
        <p14:creationId xmlns:p14="http://schemas.microsoft.com/office/powerpoint/2010/main" val="267557036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7050"/>
            <a:ext cx="1927034" cy="5786820"/>
          </a:xfrm>
        </p:spPr>
        <p:style>
          <a:lnRef idx="2">
            <a:schemeClr val="dk1"/>
          </a:lnRef>
          <a:fillRef idx="1">
            <a:schemeClr val="lt1"/>
          </a:fillRef>
          <a:effectRef idx="0">
            <a:schemeClr val="dk1"/>
          </a:effectRef>
          <a:fontRef idx="minor">
            <a:schemeClr val="dk1"/>
          </a:fontRef>
        </p:style>
        <p:txBody>
          <a:bodyPr vert="horz">
            <a:normAutofit/>
          </a:bodyPr>
          <a:lstStyle/>
          <a:p>
            <a:pPr algn="ctr"/>
            <a:r>
              <a:rPr lang="en-US" sz="2800" b="1" dirty="0" smtClean="0"/>
              <a:t>Localization Collective Action Plan </a:t>
            </a:r>
            <a:endParaRPr lang="en-US" sz="2800" b="1" dirty="0"/>
          </a:p>
        </p:txBody>
      </p:sp>
      <p:graphicFrame>
        <p:nvGraphicFramePr>
          <p:cNvPr id="5" name="Table 4"/>
          <p:cNvGraphicFramePr>
            <a:graphicFrameLocks noGrp="1"/>
          </p:cNvGraphicFramePr>
          <p:nvPr>
            <p:extLst>
              <p:ext uri="{D42A27DB-BD31-4B8C-83A1-F6EECF244321}">
                <p14:modId xmlns:p14="http://schemas.microsoft.com/office/powerpoint/2010/main" val="1987785379"/>
              </p:ext>
            </p:extLst>
          </p:nvPr>
        </p:nvGraphicFramePr>
        <p:xfrm>
          <a:off x="2964453" y="827050"/>
          <a:ext cx="8889699" cy="5786820"/>
        </p:xfrm>
        <a:graphic>
          <a:graphicData uri="http://schemas.openxmlformats.org/drawingml/2006/table">
            <a:tbl>
              <a:tblPr firstRow="1" bandRow="1">
                <a:tableStyleId>{5C22544A-7EE6-4342-B048-85BDC9FD1C3A}</a:tableStyleId>
              </a:tblPr>
              <a:tblGrid>
                <a:gridCol w="1269957"/>
                <a:gridCol w="1269957"/>
                <a:gridCol w="1269957"/>
                <a:gridCol w="1269957"/>
                <a:gridCol w="1269957"/>
                <a:gridCol w="1269957"/>
                <a:gridCol w="1269957"/>
              </a:tblGrid>
              <a:tr h="385788">
                <a:tc gridSpan="7">
                  <a:txBody>
                    <a:bodyPr/>
                    <a:lstStyle/>
                    <a:p>
                      <a:pPr algn="l"/>
                      <a:r>
                        <a:rPr lang="en-US" b="1" dirty="0" smtClean="0">
                          <a:solidFill>
                            <a:schemeClr val="tx1"/>
                          </a:solidFill>
                        </a:rPr>
                        <a:t>Governance and Decision</a:t>
                      </a:r>
                      <a:r>
                        <a:rPr lang="en-US" b="1" baseline="0" dirty="0" smtClean="0">
                          <a:solidFill>
                            <a:schemeClr val="tx1"/>
                          </a:solidFill>
                        </a:rPr>
                        <a:t>-Making</a:t>
                      </a:r>
                      <a:endParaRPr lang="en-US" b="1" dirty="0">
                        <a:solidFill>
                          <a:schemeClr val="tx1"/>
                        </a:solidFill>
                      </a:endParaRPr>
                    </a:p>
                  </a:txBody>
                  <a:tcPr>
                    <a:solidFill>
                      <a:schemeClr val="accent2"/>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85788">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Action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Audience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Location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Person Responsible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a:effectLst/>
                          <a:latin typeface="Helvetica" panose="020B0604020202020204" pitchFamily="34" charset="0"/>
                          <a:ea typeface="Calibri" panose="020F0502020204030204" pitchFamily="34" charset="0"/>
                          <a:cs typeface="Times New Roman" panose="02020603050405020304" pitchFamily="18" charset="0"/>
                        </a:rPr>
                        <a:t>Indicators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Status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5788">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r>
              <a:tr h="385788">
                <a:tc gridSpan="7">
                  <a:txBody>
                    <a:bodyPr/>
                    <a:lstStyle/>
                    <a:p>
                      <a:r>
                        <a:rPr lang="en-US" b="1" dirty="0" smtClean="0"/>
                        <a:t>Participation</a:t>
                      </a:r>
                      <a:r>
                        <a:rPr lang="en-US" b="1" baseline="0" dirty="0" smtClean="0"/>
                        <a:t> and Influence</a:t>
                      </a:r>
                      <a:endParaRPr lang="en-US" b="1" dirty="0"/>
                    </a:p>
                  </a:txBody>
                  <a:tcPr>
                    <a:solidFill>
                      <a:schemeClr val="bg1">
                        <a:lumMod val="7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85788">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Action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Audience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Location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Person Responsible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a:effectLst/>
                          <a:latin typeface="Helvetica" panose="020B0604020202020204" pitchFamily="34" charset="0"/>
                          <a:ea typeface="Calibri" panose="020F0502020204030204" pitchFamily="34" charset="0"/>
                          <a:cs typeface="Times New Roman" panose="02020603050405020304" pitchFamily="18" charset="0"/>
                        </a:rPr>
                        <a:t>Indicators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Status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578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5788">
                <a:tc gridSpan="7">
                  <a:txBody>
                    <a:bodyPr/>
                    <a:lstStyle/>
                    <a:p>
                      <a:r>
                        <a:rPr lang="en-US" b="1" dirty="0" smtClean="0"/>
                        <a:t>Partnership</a:t>
                      </a:r>
                      <a:endParaRPr lang="en-US" b="1" dirty="0"/>
                    </a:p>
                  </a:txBody>
                  <a:tcPr>
                    <a:solidFill>
                      <a:schemeClr val="accent4"/>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85788">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Action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Audience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Location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Person Responsible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a:effectLst/>
                          <a:latin typeface="Helvetica" panose="020B0604020202020204" pitchFamily="34" charset="0"/>
                          <a:ea typeface="Calibri" panose="020F0502020204030204" pitchFamily="34" charset="0"/>
                          <a:cs typeface="Times New Roman" panose="02020603050405020304" pitchFamily="18" charset="0"/>
                        </a:rPr>
                        <a:t>Indicators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Status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578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85788">
                <a:tc gridSpan="7">
                  <a:txBody>
                    <a:bodyPr/>
                    <a:lstStyle/>
                    <a:p>
                      <a:r>
                        <a:rPr lang="en-US" b="1" dirty="0" smtClean="0"/>
                        <a:t>Funding</a:t>
                      </a:r>
                      <a:endParaRPr lang="en-US" b="1" dirty="0"/>
                    </a:p>
                  </a:txBody>
                  <a:tcPr>
                    <a:solidFill>
                      <a:schemeClr val="accent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tr>
              <a:tr h="385788">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Action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Audience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Location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Person Responsible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a:effectLst/>
                          <a:latin typeface="Helvetica" panose="020B0604020202020204" pitchFamily="34" charset="0"/>
                          <a:ea typeface="Calibri" panose="020F0502020204030204" pitchFamily="34" charset="0"/>
                          <a:cs typeface="Times New Roman" panose="02020603050405020304" pitchFamily="18" charset="0"/>
                        </a:rPr>
                        <a:t>Indicators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Status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5788">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5788">
                <a:tc gridSpan="7">
                  <a:txBody>
                    <a:bodyPr/>
                    <a:lstStyle/>
                    <a:p>
                      <a:pPr marL="0" marR="0">
                        <a:lnSpc>
                          <a:spcPct val="107000"/>
                        </a:lnSpc>
                        <a:spcBef>
                          <a:spcPts val="0"/>
                        </a:spcBef>
                        <a:spcAft>
                          <a:spcPts val="0"/>
                        </a:spcAft>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Capacity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r>
              <a:tr h="385788">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Action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Audience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Location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Person Responsible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a:effectLst/>
                          <a:latin typeface="Helvetica" panose="020B0604020202020204" pitchFamily="34" charset="0"/>
                          <a:ea typeface="Calibri" panose="020F0502020204030204" pitchFamily="34" charset="0"/>
                          <a:cs typeface="Times New Roman" panose="02020603050405020304" pitchFamily="18" charset="0"/>
                        </a:rPr>
                        <a:t>Indicators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000" b="1" dirty="0">
                          <a:effectLst/>
                          <a:latin typeface="Helvetica" panose="020B0604020202020204" pitchFamily="34" charset="0"/>
                          <a:ea typeface="Calibri" panose="020F0502020204030204" pitchFamily="34" charset="0"/>
                          <a:cs typeface="Times New Roman" panose="02020603050405020304" pitchFamily="18" charset="0"/>
                        </a:rPr>
                        <a:t>Status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5788">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8937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b="1" dirty="0" smtClean="0"/>
              <a:t>Workshop </a:t>
            </a:r>
            <a:r>
              <a:rPr lang="en-US" b="1" dirty="0" smtClean="0"/>
              <a:t>Rules</a:t>
            </a:r>
            <a:endParaRPr lang="en-US" b="1" dirty="0"/>
          </a:p>
        </p:txBody>
      </p:sp>
      <p:sp>
        <p:nvSpPr>
          <p:cNvPr id="5" name="Content Placeholder 4"/>
          <p:cNvSpPr>
            <a:spLocks noGrp="1"/>
          </p:cNvSpPr>
          <p:nvPr>
            <p:ph idx="1"/>
          </p:nvPr>
        </p:nvSpPr>
        <p:spPr/>
        <p:txBody>
          <a:bodyPr>
            <a:normAutofit/>
          </a:bodyPr>
          <a:lstStyle/>
          <a:p>
            <a:r>
              <a:rPr lang="fr-CH" dirty="0" smtClean="0"/>
              <a:t>Objectives and O</a:t>
            </a:r>
            <a:r>
              <a:rPr lang="en-US" dirty="0" err="1" smtClean="0"/>
              <a:t>utcomes</a:t>
            </a:r>
            <a:endParaRPr lang="en-US" dirty="0" smtClean="0"/>
          </a:p>
          <a:p>
            <a:r>
              <a:rPr lang="fr-CH" dirty="0" smtClean="0"/>
              <a:t>Sharing </a:t>
            </a:r>
            <a:r>
              <a:rPr lang="en-US" dirty="0" smtClean="0"/>
              <a:t>ideas</a:t>
            </a:r>
            <a:r>
              <a:rPr lang="fr-CH" dirty="0" smtClean="0"/>
              <a:t> and solutions</a:t>
            </a:r>
          </a:p>
          <a:p>
            <a:r>
              <a:rPr lang="fr-CH" dirty="0" smtClean="0"/>
              <a:t>Guidance </a:t>
            </a:r>
          </a:p>
          <a:p>
            <a:r>
              <a:rPr lang="fr-CH" dirty="0" smtClean="0"/>
              <a:t>Learning</a:t>
            </a:r>
            <a:endParaRPr lang="fr-CH" dirty="0"/>
          </a:p>
          <a:p>
            <a:r>
              <a:rPr lang="fr-CH" dirty="0" smtClean="0"/>
              <a:t>Self-Check</a:t>
            </a:r>
            <a:endParaRPr lang="fr-CH" dirty="0"/>
          </a:p>
          <a:p>
            <a:r>
              <a:rPr lang="en-US" dirty="0" smtClean="0"/>
              <a:t>Commitment</a:t>
            </a:r>
          </a:p>
          <a:p>
            <a:r>
              <a:rPr lang="fr-CH" dirty="0" smtClean="0"/>
              <a:t>Action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8614" y="779465"/>
            <a:ext cx="1491343" cy="149134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4247" y="150203"/>
            <a:ext cx="1540485" cy="154048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9323" y="2439317"/>
            <a:ext cx="2415993" cy="133599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8937" y="160124"/>
            <a:ext cx="2295525" cy="199072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4067" y="4677449"/>
            <a:ext cx="2209800" cy="207645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7282" y="4841875"/>
            <a:ext cx="2161539" cy="1623556"/>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14277" y="2070776"/>
            <a:ext cx="2733675" cy="1676400"/>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00642" y="4164756"/>
            <a:ext cx="2068286" cy="1825976"/>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05648" y="3581298"/>
            <a:ext cx="2017258" cy="1615414"/>
          </a:xfrm>
          <a:prstGeom prst="rect">
            <a:avLst/>
          </a:prstGeom>
        </p:spPr>
      </p:pic>
    </p:spTree>
    <p:extLst>
      <p:ext uri="{BB962C8B-B14F-4D97-AF65-F5344CB8AC3E}">
        <p14:creationId xmlns:p14="http://schemas.microsoft.com/office/powerpoint/2010/main" val="1796178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t>
            </a:r>
            <a:r>
              <a:rPr lang="en-US" dirty="0" smtClean="0"/>
              <a:t>0</a:t>
            </a:r>
            <a:endParaRPr lang="en-US" dirty="0"/>
          </a:p>
        </p:txBody>
      </p:sp>
      <p:sp>
        <p:nvSpPr>
          <p:cNvPr id="3" name="Text Placeholder 2"/>
          <p:cNvSpPr>
            <a:spLocks noGrp="1"/>
          </p:cNvSpPr>
          <p:nvPr>
            <p:ph type="body" idx="1"/>
          </p:nvPr>
        </p:nvSpPr>
        <p:spPr/>
        <p:txBody>
          <a:bodyPr/>
          <a:lstStyle/>
          <a:p>
            <a:r>
              <a:rPr lang="en-US" cap="all" dirty="0"/>
              <a:t>Sharing Experience: Partner Agency and the Cluster System</a:t>
            </a:r>
          </a:p>
        </p:txBody>
      </p:sp>
    </p:spTree>
    <p:extLst>
      <p:ext uri="{BB962C8B-B14F-4D97-AF65-F5344CB8AC3E}">
        <p14:creationId xmlns:p14="http://schemas.microsoft.com/office/powerpoint/2010/main" val="50163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Partners’ Presentations</a:t>
            </a:r>
            <a:endParaRPr lang="en-US" b="1" dirty="0"/>
          </a:p>
        </p:txBody>
      </p:sp>
      <p:sp>
        <p:nvSpPr>
          <p:cNvPr id="3" name="Content Placeholder 2"/>
          <p:cNvSpPr>
            <a:spLocks noGrp="1"/>
          </p:cNvSpPr>
          <p:nvPr>
            <p:ph idx="1"/>
          </p:nvPr>
        </p:nvSpPr>
        <p:spPr/>
        <p:txBody>
          <a:bodyPr/>
          <a:lstStyle/>
          <a:p>
            <a:pPr marL="0" indent="0">
              <a:buNone/>
            </a:pPr>
            <a:endParaRPr lang="en-GB" i="1" dirty="0" smtClean="0"/>
          </a:p>
          <a:p>
            <a:pPr marL="0" indent="0">
              <a:buNone/>
            </a:pPr>
            <a:endParaRPr lang="en-GB" i="1" dirty="0"/>
          </a:p>
          <a:p>
            <a:pPr marL="0" indent="0">
              <a:buNone/>
            </a:pPr>
            <a:endParaRPr lang="en-GB" i="1" dirty="0" smtClean="0"/>
          </a:p>
          <a:p>
            <a:pPr marL="0" indent="0" algn="ctr">
              <a:buNone/>
            </a:pPr>
            <a:r>
              <a:rPr lang="en-GB" i="1" dirty="0" smtClean="0"/>
              <a:t>Prepare </a:t>
            </a:r>
            <a:r>
              <a:rPr lang="en-GB" i="1" dirty="0"/>
              <a:t>a short presentation of the work of </a:t>
            </a:r>
            <a:r>
              <a:rPr lang="en-GB" i="1" dirty="0" smtClean="0"/>
              <a:t>your organization </a:t>
            </a:r>
            <a:r>
              <a:rPr lang="en-GB" i="1" dirty="0"/>
              <a:t>and </a:t>
            </a:r>
            <a:r>
              <a:rPr lang="en-GB" i="1" dirty="0" smtClean="0"/>
              <a:t>specifically </a:t>
            </a:r>
            <a:r>
              <a:rPr lang="en-GB" i="1" dirty="0"/>
              <a:t>share </a:t>
            </a:r>
            <a:r>
              <a:rPr lang="en-GB" i="1" dirty="0" smtClean="0"/>
              <a:t>your </a:t>
            </a:r>
            <a:r>
              <a:rPr lang="en-GB" i="1" dirty="0"/>
              <a:t>experience with the cluster </a:t>
            </a:r>
            <a:r>
              <a:rPr lang="en-GB" i="1" dirty="0" smtClean="0"/>
              <a:t>system</a:t>
            </a:r>
            <a:endParaRPr lang="en-US" i="1" dirty="0"/>
          </a:p>
          <a:p>
            <a:endParaRPr lang="en-US"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261" y="365125"/>
            <a:ext cx="2161539" cy="1623556"/>
          </a:xfrm>
          <a:prstGeom prst="rect">
            <a:avLst/>
          </a:prstGeom>
        </p:spPr>
      </p:pic>
    </p:spTree>
    <p:extLst>
      <p:ext uri="{BB962C8B-B14F-4D97-AF65-F5344CB8AC3E}">
        <p14:creationId xmlns:p14="http://schemas.microsoft.com/office/powerpoint/2010/main" val="3063742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t>
            </a:r>
            <a:r>
              <a:rPr lang="en-US" dirty="0" smtClean="0"/>
              <a:t>1</a:t>
            </a:r>
            <a:endParaRPr lang="en-US" dirty="0"/>
          </a:p>
        </p:txBody>
      </p:sp>
      <p:sp>
        <p:nvSpPr>
          <p:cNvPr id="3" name="Text Placeholder 2"/>
          <p:cNvSpPr>
            <a:spLocks noGrp="1"/>
          </p:cNvSpPr>
          <p:nvPr>
            <p:ph type="body" idx="1"/>
          </p:nvPr>
        </p:nvSpPr>
        <p:spPr/>
        <p:txBody>
          <a:bodyPr/>
          <a:lstStyle/>
          <a:p>
            <a:r>
              <a:rPr lang="en-US" dirty="0" smtClean="0"/>
              <a:t>PARTICIPATING IN THE INTERNATIONAL COORDINATION SYSTEM </a:t>
            </a:r>
          </a:p>
          <a:p>
            <a:endParaRPr lang="en-US" dirty="0"/>
          </a:p>
        </p:txBody>
      </p:sp>
    </p:spTree>
    <p:extLst>
      <p:ext uri="{BB962C8B-B14F-4D97-AF65-F5344CB8AC3E}">
        <p14:creationId xmlns:p14="http://schemas.microsoft.com/office/powerpoint/2010/main" val="2703536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Session Objectives </a:t>
            </a:r>
            <a:endParaRPr lang="en-US" b="1" dirty="0"/>
          </a:p>
        </p:txBody>
      </p:sp>
      <p:sp>
        <p:nvSpPr>
          <p:cNvPr id="3" name="Content Placeholder 2"/>
          <p:cNvSpPr>
            <a:spLocks noGrp="1"/>
          </p:cNvSpPr>
          <p:nvPr>
            <p:ph idx="1"/>
          </p:nvPr>
        </p:nvSpPr>
        <p:spPr/>
        <p:txBody>
          <a:bodyPr/>
          <a:lstStyle/>
          <a:p>
            <a:pPr marL="0" indent="0">
              <a:buNone/>
            </a:pPr>
            <a:r>
              <a:rPr lang="en-US" dirty="0"/>
              <a:t>At the end of the session, participants will be able to: </a:t>
            </a:r>
          </a:p>
          <a:p>
            <a:pPr lvl="0" algn="just"/>
            <a:r>
              <a:rPr lang="en-US" dirty="0" smtClean="0"/>
              <a:t>Describe the main components of the international humanitarian architecture at the global and country level. </a:t>
            </a:r>
          </a:p>
          <a:p>
            <a:pPr lvl="0" algn="just"/>
            <a:r>
              <a:rPr lang="en-US" dirty="0" smtClean="0"/>
              <a:t>Explain how the international architecture contributes to better coordination and improves the humanitarian response. </a:t>
            </a:r>
          </a:p>
          <a:p>
            <a:pPr lvl="0"/>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2457" y="124504"/>
            <a:ext cx="1491343" cy="1491343"/>
          </a:xfrm>
          <a:prstGeom prst="rect">
            <a:avLst/>
          </a:prstGeom>
        </p:spPr>
      </p:pic>
    </p:spTree>
    <p:extLst>
      <p:ext uri="{BB962C8B-B14F-4D97-AF65-F5344CB8AC3E}">
        <p14:creationId xmlns:p14="http://schemas.microsoft.com/office/powerpoint/2010/main" val="4139346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t>
            </a:r>
            <a:r>
              <a:rPr lang="en-US" dirty="0"/>
              <a:t>and </a:t>
            </a:r>
            <a:r>
              <a:rPr lang="en-US" dirty="0" smtClean="0"/>
              <a:t>Welcome</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8852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Humanitarian Imperative</a:t>
            </a:r>
            <a:endParaRPr lang="en-US" b="1" dirty="0"/>
          </a:p>
        </p:txBody>
      </p:sp>
      <p:sp>
        <p:nvSpPr>
          <p:cNvPr id="3" name="Content Placeholder 2"/>
          <p:cNvSpPr>
            <a:spLocks noGrp="1"/>
          </p:cNvSpPr>
          <p:nvPr>
            <p:ph idx="1"/>
          </p:nvPr>
        </p:nvSpPr>
        <p:spPr/>
        <p:txBody>
          <a:bodyPr>
            <a:normAutofit/>
          </a:bodyPr>
          <a:lstStyle/>
          <a:p>
            <a:pPr algn="just"/>
            <a:r>
              <a:rPr lang="en-US" dirty="0" smtClean="0"/>
              <a:t>The humanitarian imperative is the shared foundation for coordination. </a:t>
            </a:r>
          </a:p>
          <a:p>
            <a:r>
              <a:rPr lang="en-US" dirty="0" smtClean="0"/>
              <a:t>Humanitarian actors share a common goal:</a:t>
            </a:r>
          </a:p>
          <a:p>
            <a:endParaRPr lang="en-US" dirty="0" smtClean="0"/>
          </a:p>
          <a:p>
            <a:pPr marL="0" indent="0" algn="ctr">
              <a:buNone/>
            </a:pPr>
            <a:r>
              <a:rPr lang="en-US" b="1" dirty="0">
                <a:solidFill>
                  <a:schemeClr val="accent2"/>
                </a:solidFill>
              </a:rPr>
              <a:t>T</a:t>
            </a:r>
            <a:r>
              <a:rPr lang="en-US" b="1" dirty="0" smtClean="0">
                <a:solidFill>
                  <a:schemeClr val="accent2"/>
                </a:solidFill>
              </a:rPr>
              <a:t>o provide life-saving assistance and protection </a:t>
            </a:r>
          </a:p>
          <a:p>
            <a:pPr marL="0" indent="0" algn="ctr">
              <a:buNone/>
            </a:pPr>
            <a:r>
              <a:rPr lang="en-US" b="1" dirty="0" smtClean="0">
                <a:solidFill>
                  <a:schemeClr val="accent2"/>
                </a:solidFill>
              </a:rPr>
              <a:t>to populations in need</a:t>
            </a:r>
          </a:p>
          <a:p>
            <a:pPr marL="0" indent="0" algn="ctr">
              <a:buNone/>
            </a:pPr>
            <a:endParaRPr lang="en-US" b="1" dirty="0"/>
          </a:p>
          <a:p>
            <a:pPr algn="just"/>
            <a:r>
              <a:rPr lang="en-US" dirty="0"/>
              <a:t>Action should be taken to prevent or alleviate human suffering arising out of disaster or </a:t>
            </a:r>
            <a:r>
              <a:rPr lang="en-US" dirty="0" smtClean="0"/>
              <a:t>conflict. Nothing </a:t>
            </a:r>
            <a:r>
              <a:rPr lang="en-US" dirty="0"/>
              <a:t>should override this </a:t>
            </a:r>
            <a:r>
              <a:rPr lang="en-US" dirty="0" smtClean="0"/>
              <a:t>principle.</a:t>
            </a:r>
            <a:endParaRPr lang="en-US" dirty="0"/>
          </a:p>
          <a:p>
            <a:pPr marL="0" indent="0" algn="ctr">
              <a:buNone/>
            </a:pPr>
            <a:endParaRPr lang="en-US" b="1" dirty="0"/>
          </a:p>
        </p:txBody>
      </p:sp>
    </p:spTree>
    <p:extLst>
      <p:ext uri="{BB962C8B-B14F-4D97-AF65-F5344CB8AC3E}">
        <p14:creationId xmlns:p14="http://schemas.microsoft.com/office/powerpoint/2010/main" val="1971099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Humanitarian Imperative Self-Check </a:t>
            </a:r>
            <a:endParaRPr lang="en-US" b="1" dirty="0">
              <a:solidFill>
                <a:schemeClr val="accent1"/>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Of </a:t>
            </a:r>
            <a:r>
              <a:rPr lang="en-US" dirty="0"/>
              <a:t>these items, which qualify as following the humanitarian imperative, and which do not? </a:t>
            </a:r>
            <a:endParaRPr lang="en-US" dirty="0" smtClean="0"/>
          </a:p>
          <a:p>
            <a:pPr marL="514350" indent="-514350">
              <a:buFont typeface="+mj-lt"/>
              <a:buAutoNum type="alphaUcPeriod"/>
            </a:pPr>
            <a:r>
              <a:rPr lang="en-US" dirty="0" smtClean="0"/>
              <a:t>Surveying </a:t>
            </a:r>
            <a:r>
              <a:rPr lang="en-US" dirty="0"/>
              <a:t>the local population to find out who is most in need </a:t>
            </a:r>
            <a:endParaRPr lang="en-US" dirty="0" smtClean="0"/>
          </a:p>
          <a:p>
            <a:pPr marL="514350" indent="-514350">
              <a:buFont typeface="+mj-lt"/>
              <a:buAutoNum type="alphaUcPeriod"/>
            </a:pPr>
            <a:r>
              <a:rPr lang="en-US" dirty="0" smtClean="0"/>
              <a:t>Handing </a:t>
            </a:r>
            <a:r>
              <a:rPr lang="en-US" dirty="0"/>
              <a:t>aid over to a local leader to distribute as they see fit </a:t>
            </a:r>
            <a:endParaRPr lang="en-US" dirty="0" smtClean="0"/>
          </a:p>
          <a:p>
            <a:pPr marL="514350" indent="-514350">
              <a:buFont typeface="+mj-lt"/>
              <a:buAutoNum type="alphaUcPeriod"/>
            </a:pPr>
            <a:r>
              <a:rPr lang="en-US" dirty="0" smtClean="0"/>
              <a:t>Targeting </a:t>
            </a:r>
            <a:r>
              <a:rPr lang="en-US" dirty="0"/>
              <a:t>aid to the most malnourished children first </a:t>
            </a:r>
            <a:endParaRPr lang="en-US" dirty="0" smtClean="0"/>
          </a:p>
          <a:p>
            <a:pPr marL="514350" indent="-514350">
              <a:buFont typeface="+mj-lt"/>
              <a:buAutoNum type="alphaUcPeriod"/>
            </a:pPr>
            <a:r>
              <a:rPr lang="en-US" dirty="0" smtClean="0"/>
              <a:t>Asking </a:t>
            </a:r>
            <a:r>
              <a:rPr lang="en-US" dirty="0"/>
              <a:t>your donor where they would like to see aid </a:t>
            </a:r>
            <a:endParaRPr lang="en-US" dirty="0" smtClean="0"/>
          </a:p>
          <a:p>
            <a:pPr marL="514350" indent="-514350">
              <a:buFont typeface="+mj-lt"/>
              <a:buAutoNum type="alphaUcPeriod"/>
            </a:pPr>
            <a:r>
              <a:rPr lang="en-US" dirty="0" smtClean="0"/>
              <a:t>Working </a:t>
            </a:r>
            <a:r>
              <a:rPr lang="en-US" dirty="0"/>
              <a:t>with the local political party to create a beneficiary list because they have good access to the community </a:t>
            </a:r>
            <a:endParaRPr lang="en-US" dirty="0" smtClean="0"/>
          </a:p>
          <a:p>
            <a:pPr marL="514350" indent="-514350">
              <a:buFont typeface="+mj-lt"/>
              <a:buAutoNum type="alphaUcPeriod"/>
            </a:pPr>
            <a:r>
              <a:rPr lang="en-US" dirty="0" smtClean="0"/>
              <a:t>Negotiating </a:t>
            </a:r>
            <a:r>
              <a:rPr lang="en-US" dirty="0"/>
              <a:t>with whomever it takes to get access to affected populations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4247" y="150203"/>
            <a:ext cx="1540485" cy="1540485"/>
          </a:xfrm>
          <a:prstGeom prst="rect">
            <a:avLst/>
          </a:prstGeom>
        </p:spPr>
      </p:pic>
    </p:spTree>
    <p:extLst>
      <p:ext uri="{BB962C8B-B14F-4D97-AF65-F5344CB8AC3E}">
        <p14:creationId xmlns:p14="http://schemas.microsoft.com/office/powerpoint/2010/main" val="1825584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Humanitarian Principles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67277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24757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Group Exercise : From Principles to Practice </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algn="just"/>
            <a:r>
              <a:rPr lang="en-US" dirty="0" smtClean="0"/>
              <a:t>In your groups, discuss the following case studies and apply the humanitarian principles in practical situations.</a:t>
            </a:r>
          </a:p>
          <a:p>
            <a:pPr lvl="1">
              <a:buFont typeface="Courier New"/>
              <a:buChar char="o"/>
            </a:pPr>
            <a:r>
              <a:rPr lang="en-US" dirty="0" smtClean="0"/>
              <a:t>Case Study 1 </a:t>
            </a:r>
          </a:p>
          <a:p>
            <a:pPr lvl="1">
              <a:buFont typeface="Courier New"/>
              <a:buChar char="o"/>
            </a:pPr>
            <a:r>
              <a:rPr lang="en-US" dirty="0" smtClean="0"/>
              <a:t>Case Study 2 </a:t>
            </a:r>
          </a:p>
          <a:p>
            <a:pPr lvl="1">
              <a:buFont typeface="Courier New"/>
              <a:buChar char="o"/>
            </a:pPr>
            <a:r>
              <a:rPr lang="en-US" dirty="0" smtClean="0"/>
              <a:t>Case Study 3 </a:t>
            </a:r>
          </a:p>
          <a:p>
            <a:pPr lvl="1">
              <a:buFont typeface="Courier New"/>
              <a:buChar char="o"/>
            </a:pPr>
            <a:r>
              <a:rPr lang="en-US" dirty="0" smtClean="0"/>
              <a:t>Case Study 4</a:t>
            </a:r>
          </a:p>
          <a:p>
            <a:pPr lvl="1">
              <a:buFont typeface="Courier New"/>
              <a:buChar char="o"/>
            </a:pPr>
            <a:endParaRPr lang="en-US" dirty="0" smtClean="0"/>
          </a:p>
          <a:p>
            <a:pPr lvl="1">
              <a:buFont typeface="Courier New"/>
              <a:buChar char="o"/>
            </a:pPr>
            <a:endParaRPr lang="en-US" dirty="0"/>
          </a:p>
          <a:p>
            <a:pPr marL="457200" lvl="1" indent="0" algn="ctr">
              <a:buNone/>
            </a:pPr>
            <a:r>
              <a:rPr lang="en-US" b="1" dirty="0" smtClean="0"/>
              <a:t>You have 10 minutes to discuss these case studies  </a:t>
            </a:r>
          </a:p>
          <a:p>
            <a:pPr lvl="1">
              <a:buFont typeface="Courier New"/>
              <a:buChar char="o"/>
            </a:pPr>
            <a:endParaRPr lang="en-US" dirty="0" smtClean="0"/>
          </a:p>
          <a:p>
            <a:pPr lvl="1"/>
            <a:endParaRPr lang="en-US" dirty="0"/>
          </a:p>
        </p:txBody>
      </p:sp>
      <p:pic>
        <p:nvPicPr>
          <p:cNvPr id="4" name="Image 3" descr="MCj04315140000[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3769" y="4824636"/>
            <a:ext cx="801078" cy="840154"/>
          </a:xfrm>
          <a:prstGeom prst="rect">
            <a:avLst/>
          </a:prstGeom>
          <a:noFill/>
        </p:spPr>
      </p:pic>
    </p:spTree>
    <p:extLst>
      <p:ext uri="{BB962C8B-B14F-4D97-AF65-F5344CB8AC3E}">
        <p14:creationId xmlns:p14="http://schemas.microsoft.com/office/powerpoint/2010/main" val="2003464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Displacement</a:t>
            </a:r>
            <a:r>
              <a:rPr lang="en-US" dirty="0" smtClean="0"/>
              <a:t> </a:t>
            </a:r>
            <a:r>
              <a:rPr lang="en-US" b="1" dirty="0" smtClean="0"/>
              <a:t>and Humanitarian Crises</a:t>
            </a:r>
            <a:endParaRPr lang="en-US" b="1" dirty="0"/>
          </a:p>
        </p:txBody>
      </p:sp>
      <p:sp>
        <p:nvSpPr>
          <p:cNvPr id="3" name="Content Placeholder 2"/>
          <p:cNvSpPr>
            <a:spLocks noGrp="1"/>
          </p:cNvSpPr>
          <p:nvPr>
            <p:ph idx="1"/>
          </p:nvPr>
        </p:nvSpPr>
        <p:spPr/>
        <p:txBody>
          <a:bodyPr>
            <a:normAutofit/>
          </a:bodyPr>
          <a:lstStyle/>
          <a:p>
            <a:pPr algn="just"/>
            <a:r>
              <a:rPr lang="en-US" dirty="0" smtClean="0"/>
              <a:t>39,5 </a:t>
            </a:r>
            <a:r>
              <a:rPr lang="en-US" dirty="0"/>
              <a:t>million people a</a:t>
            </a:r>
            <a:r>
              <a:rPr lang="en-US" dirty="0" smtClean="0"/>
              <a:t>re internally displaced due to </a:t>
            </a:r>
            <a:r>
              <a:rPr lang="en-US" dirty="0"/>
              <a:t>conflict and </a:t>
            </a:r>
            <a:r>
              <a:rPr lang="en-US" dirty="0" smtClean="0"/>
              <a:t>violence. </a:t>
            </a:r>
          </a:p>
          <a:p>
            <a:pPr algn="just"/>
            <a:r>
              <a:rPr lang="en-US" dirty="0"/>
              <a:t>I</a:t>
            </a:r>
            <a:r>
              <a:rPr lang="en-US" dirty="0" smtClean="0"/>
              <a:t>n </a:t>
            </a:r>
            <a:r>
              <a:rPr lang="en-US" dirty="0"/>
              <a:t>56 countries and territories. </a:t>
            </a:r>
            <a:endParaRPr lang="en-US" dirty="0" smtClean="0"/>
          </a:p>
          <a:p>
            <a:pPr algn="just"/>
            <a:r>
              <a:rPr lang="en-US" dirty="0" smtClean="0"/>
              <a:t>Number has doubled </a:t>
            </a:r>
            <a:r>
              <a:rPr lang="en-US" dirty="0"/>
              <a:t>since </a:t>
            </a:r>
            <a:r>
              <a:rPr lang="en-US" dirty="0" smtClean="0"/>
              <a:t>2000</a:t>
            </a:r>
          </a:p>
          <a:p>
            <a:pPr algn="just"/>
            <a:r>
              <a:rPr lang="en-US" dirty="0" smtClean="0"/>
              <a:t>Has </a:t>
            </a:r>
            <a:r>
              <a:rPr lang="en-US" dirty="0"/>
              <a:t>increased sharply over the </a:t>
            </a:r>
            <a:r>
              <a:rPr lang="en-US" dirty="0" smtClean="0"/>
              <a:t>last </a:t>
            </a:r>
            <a:r>
              <a:rPr lang="en-US" dirty="0"/>
              <a:t>five years</a:t>
            </a:r>
            <a:r>
              <a:rPr lang="en-US" dirty="0" smtClean="0"/>
              <a:t>.</a:t>
            </a:r>
          </a:p>
          <a:p>
            <a:pPr algn="just"/>
            <a:r>
              <a:rPr lang="en-US" dirty="0" smtClean="0"/>
              <a:t>One </a:t>
            </a:r>
            <a:r>
              <a:rPr lang="en-US" dirty="0"/>
              <a:t>person forced to flee every second</a:t>
            </a:r>
            <a:r>
              <a:rPr lang="en-US" dirty="0" smtClean="0"/>
              <a:t>.</a:t>
            </a:r>
          </a:p>
          <a:p>
            <a:pPr algn="just"/>
            <a:r>
              <a:rPr lang="en-US" dirty="0" smtClean="0"/>
              <a:t>Colombia</a:t>
            </a:r>
            <a:r>
              <a:rPr lang="en-US" dirty="0"/>
              <a:t>, DRC, Iraq, Sudan and South </a:t>
            </a:r>
            <a:r>
              <a:rPr lang="en-US" dirty="0" smtClean="0"/>
              <a:t>Sudan.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533" y="2917031"/>
            <a:ext cx="3394869" cy="3394869"/>
          </a:xfrm>
          <a:prstGeom prst="rect">
            <a:avLst/>
          </a:prstGeom>
        </p:spPr>
      </p:pic>
    </p:spTree>
    <p:extLst>
      <p:ext uri="{BB962C8B-B14F-4D97-AF65-F5344CB8AC3E}">
        <p14:creationId xmlns:p14="http://schemas.microsoft.com/office/powerpoint/2010/main" val="693248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0"/>
            <a:ext cx="4572000" cy="6858000"/>
          </a:xfrm>
          <a:prstGeom prst="rect">
            <a:avLst/>
          </a:prstGeom>
          <a:noFill/>
          <a:ln w="9525">
            <a:noFill/>
            <a:miter lim="800000"/>
            <a:headEnd/>
            <a:tailEnd/>
          </a:ln>
        </p:spPr>
      </p:pic>
      <p:pic>
        <p:nvPicPr>
          <p:cNvPr id="17410" name="Picture 2" descr="http://downloads.unmultimedia.org/photo/ltd/high/424/424981.jpg?s=453F02E927319C7F3BF8A846C5519D8A&amp;save"/>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0"/>
            <a:ext cx="4572000" cy="6858000"/>
          </a:xfrm>
          <a:prstGeom prst="rect">
            <a:avLst/>
          </a:prstGeom>
          <a:noFill/>
          <a:ln w="9525">
            <a:noFill/>
            <a:miter lim="800000"/>
            <a:headEnd/>
            <a:tailEnd/>
          </a:ln>
        </p:spPr>
      </p:pic>
      <p:sp>
        <p:nvSpPr>
          <p:cNvPr id="4101" name="Rectangle 7"/>
          <p:cNvSpPr>
            <a:spLocks/>
          </p:cNvSpPr>
          <p:nvPr/>
        </p:nvSpPr>
        <p:spPr bwMode="auto">
          <a:xfrm>
            <a:off x="1981200" y="4648200"/>
            <a:ext cx="36576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prstTxWarp prst="textNoShape">
              <a:avLst/>
            </a:prstTxWarp>
          </a:bodyPr>
          <a:lstStyle/>
          <a:p>
            <a:pPr marL="39688" algn="ctr">
              <a:buClr>
                <a:schemeClr val="bg1"/>
              </a:buClr>
              <a:buSzPct val="125000"/>
            </a:pPr>
            <a:r>
              <a:rPr lang="en-US" sz="3400" dirty="0">
                <a:solidFill>
                  <a:schemeClr val="bg1"/>
                </a:solidFill>
                <a:effectLst>
                  <a:outerShdw blurRad="38100" dist="38100" dir="2700000" algn="tl">
                    <a:srgbClr val="DDDDDD"/>
                  </a:outerShdw>
                </a:effectLst>
                <a:latin typeface="Arial Black" pitchFamily="-84" charset="0"/>
                <a:sym typeface="Times New Roman" pitchFamily="-84" charset="0"/>
              </a:rPr>
              <a:t>Floods in </a:t>
            </a:r>
          </a:p>
          <a:p>
            <a:pPr marL="39688" algn="ctr">
              <a:buClr>
                <a:schemeClr val="bg1"/>
              </a:buClr>
              <a:buSzPct val="125000"/>
            </a:pPr>
            <a:r>
              <a:rPr lang="en-US" sz="3400" dirty="0">
                <a:solidFill>
                  <a:schemeClr val="bg1"/>
                </a:solidFill>
                <a:effectLst>
                  <a:outerShdw blurRad="38100" dist="38100" dir="2700000" algn="tl">
                    <a:srgbClr val="DDDDDD"/>
                  </a:outerShdw>
                </a:effectLst>
                <a:latin typeface="Arial Black" pitchFamily="-84" charset="0"/>
                <a:sym typeface="Times New Roman" pitchFamily="-84" charset="0"/>
              </a:rPr>
              <a:t>Pakistan</a:t>
            </a:r>
          </a:p>
        </p:txBody>
      </p:sp>
      <p:sp>
        <p:nvSpPr>
          <p:cNvPr id="6" name="Rectangle 7"/>
          <p:cNvSpPr>
            <a:spLocks/>
          </p:cNvSpPr>
          <p:nvPr/>
        </p:nvSpPr>
        <p:spPr bwMode="auto">
          <a:xfrm>
            <a:off x="3390900" y="279402"/>
            <a:ext cx="5410200" cy="3240617"/>
          </a:xfrm>
          <a:prstGeom prst="rect">
            <a:avLst/>
          </a:prstGeom>
          <a:noFill/>
          <a:ln w="12700">
            <a:noFill/>
            <a:miter lim="800000"/>
            <a:headEnd/>
            <a:tailEnd/>
          </a:ln>
        </p:spPr>
        <p:txBody>
          <a:bodyPr lIns="0" tIns="0" rIns="40639" bIns="0">
            <a:prstTxWarp prst="textNoShape">
              <a:avLst/>
            </a:prstTxWarp>
          </a:bodyPr>
          <a:lstStyle/>
          <a:p>
            <a:pPr marL="39688" algn="dist">
              <a:buClr>
                <a:schemeClr val="bg1"/>
              </a:buClr>
              <a:buSzPct val="125000"/>
            </a:pPr>
            <a:r>
              <a:rPr lang="en-US" sz="10000" dirty="0">
                <a:solidFill>
                  <a:schemeClr val="bg1"/>
                </a:solidFill>
                <a:effectLst>
                  <a:outerShdw blurRad="38100" dist="38100" dir="2700000" algn="tl">
                    <a:srgbClr val="DDDDDD"/>
                  </a:outerShdw>
                </a:effectLst>
                <a:latin typeface="Arial Black" pitchFamily="-84" charset="0"/>
                <a:sym typeface="Times New Roman" pitchFamily="-84" charset="0"/>
              </a:rPr>
              <a:t>2010</a:t>
            </a:r>
            <a:endParaRPr lang="en-US" sz="10000" dirty="0">
              <a:effectLst>
                <a:outerShdw blurRad="38100" dist="38100" dir="2700000" algn="tl">
                  <a:srgbClr val="DDDDDD"/>
                </a:outerShdw>
              </a:effectLst>
              <a:latin typeface="Arial Black" pitchFamily="-84" charset="0"/>
              <a:sym typeface="Times New Roman" pitchFamily="-84" charset="0"/>
            </a:endParaRPr>
          </a:p>
        </p:txBody>
      </p:sp>
      <p:sp>
        <p:nvSpPr>
          <p:cNvPr id="7" name="Rectangle 7"/>
          <p:cNvSpPr>
            <a:spLocks/>
          </p:cNvSpPr>
          <p:nvPr/>
        </p:nvSpPr>
        <p:spPr bwMode="auto">
          <a:xfrm>
            <a:off x="6858000" y="4749800"/>
            <a:ext cx="36576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prstTxWarp prst="textNoShape">
              <a:avLst/>
            </a:prstTxWarp>
          </a:bodyPr>
          <a:lstStyle/>
          <a:p>
            <a:pPr marL="39688" algn="ctr">
              <a:buClr>
                <a:schemeClr val="bg1"/>
              </a:buClr>
              <a:buSzPct val="125000"/>
            </a:pPr>
            <a:r>
              <a:rPr lang="en-US" sz="3400" dirty="0">
                <a:solidFill>
                  <a:schemeClr val="bg1"/>
                </a:solidFill>
                <a:effectLst>
                  <a:outerShdw blurRad="38100" dist="38100" dir="2700000" algn="tl">
                    <a:srgbClr val="DDDDDD"/>
                  </a:outerShdw>
                </a:effectLst>
                <a:latin typeface="Arial Black" pitchFamily="-84" charset="0"/>
                <a:sym typeface="Times New Roman" pitchFamily="-84" charset="0"/>
              </a:rPr>
              <a:t>Earthquakes</a:t>
            </a:r>
          </a:p>
          <a:p>
            <a:pPr marL="39688" algn="ctr">
              <a:buClr>
                <a:schemeClr val="bg1"/>
              </a:buClr>
              <a:buSzPct val="125000"/>
            </a:pPr>
            <a:r>
              <a:rPr lang="en-US" sz="3400" dirty="0">
                <a:solidFill>
                  <a:schemeClr val="bg1"/>
                </a:solidFill>
                <a:effectLst>
                  <a:outerShdw blurRad="38100" dist="38100" dir="2700000" algn="tl">
                    <a:srgbClr val="DDDDDD"/>
                  </a:outerShdw>
                </a:effectLst>
                <a:latin typeface="Arial Black" pitchFamily="-84" charset="0"/>
                <a:sym typeface="Times New Roman" pitchFamily="-84" charset="0"/>
              </a:rPr>
              <a:t>In Haiti</a:t>
            </a:r>
          </a:p>
        </p:txBody>
      </p:sp>
      <p:sp>
        <p:nvSpPr>
          <p:cNvPr id="17414" name="TextBox 1"/>
          <p:cNvSpPr txBox="1">
            <a:spLocks noChangeArrowheads="1"/>
          </p:cNvSpPr>
          <p:nvPr/>
        </p:nvSpPr>
        <p:spPr bwMode="auto">
          <a:xfrm>
            <a:off x="9372600" y="6612467"/>
            <a:ext cx="1295400" cy="184666"/>
          </a:xfrm>
          <a:prstGeom prst="rect">
            <a:avLst/>
          </a:prstGeom>
          <a:noFill/>
          <a:ln w="9525">
            <a:noFill/>
            <a:miter lim="800000"/>
            <a:headEnd/>
            <a:tailEnd/>
          </a:ln>
        </p:spPr>
        <p:txBody>
          <a:bodyPr>
            <a:prstTxWarp prst="textNoShape">
              <a:avLst/>
            </a:prstTxWarp>
            <a:spAutoFit/>
          </a:bodyPr>
          <a:lstStyle/>
          <a:p>
            <a:pPr algn="r"/>
            <a:r>
              <a:rPr lang="en-US" sz="600">
                <a:solidFill>
                  <a:schemeClr val="bg1"/>
                </a:solidFill>
              </a:rPr>
              <a:t>UN Photo/Logan Abassi </a:t>
            </a:r>
          </a:p>
        </p:txBody>
      </p:sp>
      <p:cxnSp>
        <p:nvCxnSpPr>
          <p:cNvPr id="3080" name="Straight Connector 4"/>
          <p:cNvCxnSpPr>
            <a:cxnSpLocks noChangeShapeType="1"/>
          </p:cNvCxnSpPr>
          <p:nvPr/>
        </p:nvCxnSpPr>
        <p:spPr bwMode="auto">
          <a:xfrm>
            <a:off x="6096000" y="2"/>
            <a:ext cx="0" cy="6836833"/>
          </a:xfrm>
          <a:prstGeom prst="line">
            <a:avLst/>
          </a:prstGeom>
          <a:noFill/>
          <a:ln w="952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7416" name="TextBox 1"/>
          <p:cNvSpPr txBox="1">
            <a:spLocks noChangeArrowheads="1"/>
          </p:cNvSpPr>
          <p:nvPr/>
        </p:nvSpPr>
        <p:spPr bwMode="auto">
          <a:xfrm>
            <a:off x="1524000" y="6612467"/>
            <a:ext cx="1295400" cy="184666"/>
          </a:xfrm>
          <a:prstGeom prst="rect">
            <a:avLst/>
          </a:prstGeom>
          <a:noFill/>
          <a:ln w="9525">
            <a:noFill/>
            <a:miter lim="800000"/>
            <a:headEnd/>
            <a:tailEnd/>
          </a:ln>
        </p:spPr>
        <p:txBody>
          <a:bodyPr>
            <a:prstTxWarp prst="textNoShape">
              <a:avLst/>
            </a:prstTxWarp>
            <a:spAutoFit/>
          </a:bodyPr>
          <a:lstStyle/>
          <a:p>
            <a:r>
              <a:rPr lang="en-US" sz="600">
                <a:solidFill>
                  <a:schemeClr val="bg1"/>
                </a:solidFill>
              </a:rPr>
              <a:t>UN Photo/Evan Schneider </a:t>
            </a:r>
          </a:p>
        </p:txBody>
      </p:sp>
    </p:spTree>
    <p:extLst>
      <p:ext uri="{BB962C8B-B14F-4D97-AF65-F5344CB8AC3E}">
        <p14:creationId xmlns:p14="http://schemas.microsoft.com/office/powerpoint/2010/main" val="364143816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 GA Resolution 46/182 (1991)</a:t>
            </a:r>
            <a:endParaRPr lang="en-US" b="1" dirty="0"/>
          </a:p>
        </p:txBody>
      </p:sp>
      <p:sp>
        <p:nvSpPr>
          <p:cNvPr id="3" name="Content Placeholder 2"/>
          <p:cNvSpPr>
            <a:spLocks noGrp="1"/>
          </p:cNvSpPr>
          <p:nvPr>
            <p:ph idx="1"/>
          </p:nvPr>
        </p:nvSpPr>
        <p:spPr/>
        <p:txBody>
          <a:bodyPr/>
          <a:lstStyle/>
          <a:p>
            <a:pPr algn="just"/>
            <a:r>
              <a:rPr lang="en-US" b="1" dirty="0" smtClean="0"/>
              <a:t>Emergency Relief Coordinator (ERC)</a:t>
            </a:r>
            <a:r>
              <a:rPr lang="en-US" dirty="0" smtClean="0"/>
              <a:t> – responsible for </a:t>
            </a:r>
            <a:r>
              <a:rPr lang="en-US" dirty="0"/>
              <a:t>coordinating and facilitating the humanitarian assistance of the UN system and serve as a central focal point with governments and nongovernmental organizations </a:t>
            </a:r>
          </a:p>
          <a:p>
            <a:pPr algn="just"/>
            <a:r>
              <a:rPr lang="en-US" b="1" dirty="0" smtClean="0"/>
              <a:t>Consolidated Appeals Process (CAP) </a:t>
            </a:r>
            <a:r>
              <a:rPr lang="en-US" dirty="0" smtClean="0"/>
              <a:t>– coordinate funding appeals </a:t>
            </a:r>
          </a:p>
          <a:p>
            <a:pPr algn="just"/>
            <a:r>
              <a:rPr lang="en-US" b="1" dirty="0" smtClean="0"/>
              <a:t>Central Emergency Revolving Fund (CERF) </a:t>
            </a:r>
            <a:r>
              <a:rPr lang="en-US" dirty="0" smtClean="0"/>
              <a:t>– a pooled </a:t>
            </a:r>
            <a:r>
              <a:rPr lang="en-US" dirty="0"/>
              <a:t>donor fund of initially US$50 million </a:t>
            </a:r>
          </a:p>
          <a:p>
            <a:pPr algn="just"/>
            <a:r>
              <a:rPr lang="en-US" b="1" dirty="0" smtClean="0"/>
              <a:t>Inter-Agency Standing Committee (IASC) </a:t>
            </a:r>
            <a:r>
              <a:rPr lang="en-US" dirty="0" smtClean="0"/>
              <a:t>– a central </a:t>
            </a:r>
            <a:r>
              <a:rPr lang="en-US" dirty="0"/>
              <a:t>coordination platform for humanitarian UN organizations, NGOs, and the Red Cross and Red Crescent Movement </a:t>
            </a:r>
          </a:p>
          <a:p>
            <a:endParaRPr lang="en-US" dirty="0" smtClean="0"/>
          </a:p>
          <a:p>
            <a:endParaRPr lang="en-US" dirty="0"/>
          </a:p>
        </p:txBody>
      </p:sp>
    </p:spTree>
    <p:extLst>
      <p:ext uri="{BB962C8B-B14F-4D97-AF65-F5344CB8AC3E}">
        <p14:creationId xmlns:p14="http://schemas.microsoft.com/office/powerpoint/2010/main" val="583256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b="1" dirty="0" smtClean="0"/>
              <a:t>Humanitarian </a:t>
            </a:r>
            <a:r>
              <a:rPr lang="en-US" b="1" dirty="0" smtClean="0"/>
              <a:t>Reform</a:t>
            </a:r>
            <a:r>
              <a:rPr lang="fr-CH" b="1" dirty="0" smtClean="0"/>
              <a:t> (2005)</a:t>
            </a:r>
            <a:endParaRPr lang="en-US" dirty="0"/>
          </a:p>
        </p:txBody>
      </p:sp>
      <p:sp>
        <p:nvSpPr>
          <p:cNvPr id="3" name="Content Placeholder 2"/>
          <p:cNvSpPr>
            <a:spLocks noGrp="1"/>
          </p:cNvSpPr>
          <p:nvPr>
            <p:ph sz="half" idx="1"/>
          </p:nvPr>
        </p:nvSpPr>
        <p:spPr/>
        <p:txBody>
          <a:bodyPr/>
          <a:lstStyle/>
          <a:p>
            <a:r>
              <a:rPr lang="en-US" dirty="0" smtClean="0">
                <a:solidFill>
                  <a:srgbClr val="FF0000"/>
                </a:solidFill>
              </a:rPr>
              <a:t>Coordination</a:t>
            </a:r>
            <a:r>
              <a:rPr lang="en-US" dirty="0" smtClean="0"/>
              <a:t>: established the cluster approach </a:t>
            </a:r>
          </a:p>
          <a:p>
            <a:r>
              <a:rPr lang="en-US" dirty="0" smtClean="0">
                <a:solidFill>
                  <a:srgbClr val="00B050"/>
                </a:solidFill>
              </a:rPr>
              <a:t>Financing</a:t>
            </a:r>
            <a:r>
              <a:rPr lang="fr-CH" dirty="0" smtClean="0"/>
              <a:t>: </a:t>
            </a:r>
            <a:r>
              <a:rPr lang="en-US" dirty="0" smtClean="0"/>
              <a:t>strengthen</a:t>
            </a:r>
            <a:r>
              <a:rPr lang="fr-CH" dirty="0" smtClean="0"/>
              <a:t> </a:t>
            </a:r>
            <a:r>
              <a:rPr lang="en-US" dirty="0" smtClean="0"/>
              <a:t>pooled</a:t>
            </a:r>
            <a:r>
              <a:rPr lang="fr-CH" dirty="0" smtClean="0"/>
              <a:t> </a:t>
            </a:r>
            <a:r>
              <a:rPr lang="en-US" dirty="0" smtClean="0"/>
              <a:t>funding</a:t>
            </a:r>
            <a:r>
              <a:rPr lang="fr-CH" dirty="0" smtClean="0"/>
              <a:t> </a:t>
            </a:r>
            <a:r>
              <a:rPr lang="en-US" dirty="0" smtClean="0"/>
              <a:t>mechanisms</a:t>
            </a:r>
            <a:r>
              <a:rPr lang="fr-CH" dirty="0" smtClean="0"/>
              <a:t> </a:t>
            </a:r>
          </a:p>
          <a:p>
            <a:r>
              <a:rPr lang="fr-CH" dirty="0" smtClean="0">
                <a:solidFill>
                  <a:srgbClr val="0070C0"/>
                </a:solidFill>
              </a:rPr>
              <a:t>Leadership</a:t>
            </a:r>
            <a:r>
              <a:rPr lang="fr-CH" dirty="0" smtClean="0"/>
              <a:t>: </a:t>
            </a:r>
            <a:r>
              <a:rPr lang="en-US" dirty="0" smtClean="0"/>
              <a:t>strengthen</a:t>
            </a:r>
            <a:r>
              <a:rPr lang="fr-CH" dirty="0" smtClean="0"/>
              <a:t> the </a:t>
            </a:r>
            <a:r>
              <a:rPr lang="en-US" dirty="0" smtClean="0"/>
              <a:t>role</a:t>
            </a:r>
            <a:r>
              <a:rPr lang="fr-CH" dirty="0" smtClean="0"/>
              <a:t> of Humanitarian </a:t>
            </a:r>
            <a:r>
              <a:rPr lang="en-US" dirty="0" smtClean="0"/>
              <a:t>Coordinators</a:t>
            </a:r>
          </a:p>
          <a:p>
            <a:r>
              <a:rPr lang="fr-CH" dirty="0" smtClean="0">
                <a:solidFill>
                  <a:srgbClr val="FFC000"/>
                </a:solidFill>
              </a:rPr>
              <a:t>Partnership</a:t>
            </a:r>
            <a:r>
              <a:rPr lang="fr-CH" dirty="0" smtClean="0"/>
              <a:t>: </a:t>
            </a:r>
            <a:r>
              <a:rPr lang="en-US" dirty="0" smtClean="0"/>
              <a:t>added</a:t>
            </a:r>
            <a:r>
              <a:rPr lang="fr-CH" dirty="0" smtClean="0"/>
              <a:t> the </a:t>
            </a:r>
            <a:r>
              <a:rPr lang="en-US" dirty="0" smtClean="0"/>
              <a:t>principles</a:t>
            </a:r>
            <a:r>
              <a:rPr lang="fr-CH" dirty="0" smtClean="0"/>
              <a:t> of partenariat </a:t>
            </a:r>
          </a:p>
          <a:p>
            <a:endParaRPr lang="fr-CH" dirty="0"/>
          </a:p>
        </p:txBody>
      </p:sp>
      <p:pic>
        <p:nvPicPr>
          <p:cNvPr id="5" name="Content Placeholder 3"/>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1974871"/>
            <a:ext cx="5181600" cy="4052846"/>
          </a:xfrm>
        </p:spPr>
      </p:pic>
    </p:spTree>
    <p:extLst>
      <p:ext uri="{BB962C8B-B14F-4D97-AF65-F5344CB8AC3E}">
        <p14:creationId xmlns:p14="http://schemas.microsoft.com/office/powerpoint/2010/main" val="4059180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Transformative Agenda (2010)</a:t>
            </a:r>
            <a:endParaRPr lang="en-US" b="1" dirty="0"/>
          </a:p>
        </p:txBody>
      </p:sp>
      <p:sp>
        <p:nvSpPr>
          <p:cNvPr id="3" name="Content Placeholder 2"/>
          <p:cNvSpPr>
            <a:spLocks noGrp="1"/>
          </p:cNvSpPr>
          <p:nvPr>
            <p:ph sz="half" idx="1"/>
          </p:nvPr>
        </p:nvSpPr>
        <p:spPr/>
        <p:txBody>
          <a:bodyPr>
            <a:normAutofit/>
          </a:bodyPr>
          <a:lstStyle/>
          <a:p>
            <a:r>
              <a:rPr lang="en-US" dirty="0"/>
              <a:t>Better </a:t>
            </a:r>
            <a:r>
              <a:rPr lang="en-US" dirty="0" smtClean="0"/>
              <a:t>leadership</a:t>
            </a:r>
            <a:endParaRPr lang="en-US" dirty="0"/>
          </a:p>
          <a:p>
            <a:r>
              <a:rPr lang="en-US" dirty="0"/>
              <a:t>Improved accountability to all stakeholders</a:t>
            </a:r>
          </a:p>
          <a:p>
            <a:r>
              <a:rPr lang="en-US" dirty="0"/>
              <a:t>Improved </a:t>
            </a:r>
            <a:r>
              <a:rPr lang="en-US" dirty="0" smtClean="0"/>
              <a:t>coordination</a:t>
            </a:r>
          </a:p>
          <a:p>
            <a:r>
              <a:rPr lang="en-US" dirty="0"/>
              <a:t>Level 3 Emergencies </a:t>
            </a:r>
            <a:r>
              <a:rPr lang="en-US" dirty="0" smtClean="0"/>
              <a:t>(scale, urgency, complexity, capacity, reputational risk)</a:t>
            </a:r>
            <a:endParaRPr lang="en-US" dirty="0"/>
          </a:p>
          <a:p>
            <a:endParaRPr lang="en-US" dirty="0"/>
          </a:p>
          <a:p>
            <a:endParaRPr lang="en-US" dirty="0"/>
          </a:p>
        </p:txBody>
      </p:sp>
      <p:pic>
        <p:nvPicPr>
          <p:cNvPr id="5" name="Picture 12"/>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6308834" y="1575799"/>
            <a:ext cx="5181600" cy="33496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774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Humanitarian Architecture </a:t>
            </a:r>
            <a:endParaRPr lang="en-US" b="1" dirty="0"/>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123450" y="1825625"/>
            <a:ext cx="5945099" cy="4351338"/>
          </a:xfrm>
        </p:spPr>
      </p:pic>
    </p:spTree>
    <p:extLst>
      <p:ext uri="{BB962C8B-B14F-4D97-AF65-F5344CB8AC3E}">
        <p14:creationId xmlns:p14="http://schemas.microsoft.com/office/powerpoint/2010/main" val="2272993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Localization</a:t>
            </a:r>
            <a:r>
              <a:rPr lang="fr-CH" b="1" dirty="0" smtClean="0"/>
              <a:t> Agenda</a:t>
            </a:r>
            <a:endParaRPr lang="fr-CH" b="1" dirty="0"/>
          </a:p>
        </p:txBody>
      </p:sp>
      <p:sp>
        <p:nvSpPr>
          <p:cNvPr id="3" name="Content Placeholder 2"/>
          <p:cNvSpPr>
            <a:spLocks noGrp="1"/>
          </p:cNvSpPr>
          <p:nvPr>
            <p:ph idx="1"/>
          </p:nvPr>
        </p:nvSpPr>
        <p:spPr/>
        <p:txBody>
          <a:bodyPr/>
          <a:lstStyle/>
          <a:p>
            <a:pPr marL="0" indent="0">
              <a:buNone/>
            </a:pPr>
            <a:r>
              <a:rPr lang="fr-CH" b="1" dirty="0" smtClean="0"/>
              <a:t>2015 </a:t>
            </a:r>
          </a:p>
          <a:p>
            <a:r>
              <a:rPr lang="en-US" dirty="0" smtClean="0"/>
              <a:t>Sustainable Development Goals </a:t>
            </a:r>
          </a:p>
          <a:p>
            <a:endParaRPr lang="en-US" dirty="0" smtClean="0"/>
          </a:p>
          <a:p>
            <a:pPr marL="0" indent="0">
              <a:buNone/>
            </a:pPr>
            <a:r>
              <a:rPr lang="en-US" b="1" dirty="0" smtClean="0"/>
              <a:t>2016</a:t>
            </a:r>
          </a:p>
          <a:p>
            <a:r>
              <a:rPr lang="en-US" dirty="0" smtClean="0"/>
              <a:t>World Humanitarian Summit </a:t>
            </a:r>
          </a:p>
          <a:p>
            <a:r>
              <a:rPr lang="en-US" dirty="0" smtClean="0"/>
              <a:t>Charter for Change</a:t>
            </a:r>
          </a:p>
          <a:p>
            <a:r>
              <a:rPr lang="en-US" dirty="0" smtClean="0"/>
              <a:t>Grand Bargain</a:t>
            </a:r>
          </a:p>
          <a:p>
            <a:pPr marL="0" indent="0">
              <a:buNone/>
            </a:pPr>
            <a:endParaRPr lang="fr-CH"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9838" y="365125"/>
            <a:ext cx="2428875" cy="18764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2900" y="2648744"/>
            <a:ext cx="3390900" cy="13525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2900" y="3887270"/>
            <a:ext cx="3346938" cy="1874285"/>
          </a:xfrm>
          <a:prstGeom prst="rect">
            <a:avLst/>
          </a:prstGeom>
        </p:spPr>
      </p:pic>
    </p:spTree>
    <p:extLst>
      <p:ext uri="{BB962C8B-B14F-4D97-AF65-F5344CB8AC3E}">
        <p14:creationId xmlns:p14="http://schemas.microsoft.com/office/powerpoint/2010/main" val="32555545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Cluster Approach </a:t>
            </a:r>
            <a:endParaRPr lang="en-US" b="1" dirty="0"/>
          </a:p>
        </p:txBody>
      </p:sp>
      <p:sp>
        <p:nvSpPr>
          <p:cNvPr id="3" name="Content Placeholder 2"/>
          <p:cNvSpPr>
            <a:spLocks noGrp="1"/>
          </p:cNvSpPr>
          <p:nvPr>
            <p:ph idx="1"/>
          </p:nvPr>
        </p:nvSpPr>
        <p:spPr/>
        <p:txBody>
          <a:bodyPr>
            <a:normAutofit lnSpcReduction="10000"/>
          </a:bodyPr>
          <a:lstStyle/>
          <a:p>
            <a:pPr algn="just"/>
            <a:r>
              <a:rPr lang="en-US" dirty="0"/>
              <a:t>A group of humanitarian organization from the same sector of humanitarian action</a:t>
            </a:r>
          </a:p>
          <a:p>
            <a:pPr algn="just"/>
            <a:r>
              <a:rPr lang="en-US" dirty="0" smtClean="0"/>
              <a:t>Primary </a:t>
            </a:r>
            <a:r>
              <a:rPr lang="en-US" dirty="0"/>
              <a:t>tool humanitarian actors use to improve </a:t>
            </a:r>
            <a:r>
              <a:rPr lang="en-US" dirty="0" smtClean="0"/>
              <a:t>coordination  </a:t>
            </a:r>
          </a:p>
          <a:p>
            <a:pPr algn="just"/>
            <a:r>
              <a:rPr lang="en-US" dirty="0" smtClean="0"/>
              <a:t>Part </a:t>
            </a:r>
            <a:r>
              <a:rPr lang="en-US" dirty="0"/>
              <a:t>of the 2005 Humanitarian </a:t>
            </a:r>
            <a:r>
              <a:rPr lang="en-US" dirty="0" smtClean="0"/>
              <a:t>Reform</a:t>
            </a:r>
          </a:p>
          <a:p>
            <a:pPr algn="just"/>
            <a:r>
              <a:rPr lang="en-US" dirty="0" smtClean="0"/>
              <a:t>Global clusters that are always </a:t>
            </a:r>
            <a:r>
              <a:rPr lang="en-US" dirty="0"/>
              <a:t>active </a:t>
            </a:r>
            <a:r>
              <a:rPr lang="en-US" dirty="0" smtClean="0"/>
              <a:t>to help </a:t>
            </a:r>
            <a:r>
              <a:rPr lang="en-US" dirty="0"/>
              <a:t>maintain system-wide preparedness &amp; technical </a:t>
            </a:r>
            <a:r>
              <a:rPr lang="en-US" dirty="0" smtClean="0"/>
              <a:t>capacity, ensure </a:t>
            </a:r>
            <a:r>
              <a:rPr lang="en-US" dirty="0"/>
              <a:t>greater </a:t>
            </a:r>
            <a:r>
              <a:rPr lang="en-US" dirty="0" smtClean="0"/>
              <a:t>predictability and more effective </a:t>
            </a:r>
            <a:r>
              <a:rPr lang="en-US" dirty="0"/>
              <a:t>inter-agency responses in their sector </a:t>
            </a:r>
          </a:p>
          <a:p>
            <a:pPr algn="just"/>
            <a:r>
              <a:rPr lang="en-US" dirty="0"/>
              <a:t>In-country clusters </a:t>
            </a:r>
            <a:r>
              <a:rPr lang="en-US" dirty="0" smtClean="0"/>
              <a:t>are temporary, only </a:t>
            </a:r>
            <a:r>
              <a:rPr lang="en-US" dirty="0"/>
              <a:t>activated when there is insufficient coordination capacity </a:t>
            </a:r>
            <a:r>
              <a:rPr lang="en-US" dirty="0" smtClean="0"/>
              <a:t>to avoid </a:t>
            </a:r>
            <a:r>
              <a:rPr lang="en-US" dirty="0"/>
              <a:t>gaps and duplication in assistance</a:t>
            </a:r>
          </a:p>
          <a:p>
            <a:endParaRPr lang="en-US" dirty="0"/>
          </a:p>
          <a:p>
            <a:endParaRPr lang="en-US" dirty="0" smtClean="0"/>
          </a:p>
        </p:txBody>
      </p:sp>
    </p:spTree>
    <p:extLst>
      <p:ext uri="{BB962C8B-B14F-4D97-AF65-F5344CB8AC3E}">
        <p14:creationId xmlns:p14="http://schemas.microsoft.com/office/powerpoint/2010/main" val="4004516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Group Exercise : Global Clusters</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algn="just"/>
            <a:r>
              <a:rPr lang="en-US" dirty="0" smtClean="0"/>
              <a:t>In your groups, form the cluster flower matching each global cluster with its lead agency. </a:t>
            </a:r>
          </a:p>
          <a:p>
            <a:pPr lvl="1">
              <a:buFont typeface="Courier New"/>
              <a:buChar char="o"/>
            </a:pPr>
            <a:endParaRPr lang="en-US" dirty="0" smtClean="0"/>
          </a:p>
          <a:p>
            <a:pPr lvl="1">
              <a:buFont typeface="Courier New"/>
              <a:buChar char="o"/>
            </a:pPr>
            <a:endParaRPr lang="en-US" dirty="0"/>
          </a:p>
          <a:p>
            <a:pPr lvl="1">
              <a:buFont typeface="Courier New"/>
              <a:buChar char="o"/>
            </a:pPr>
            <a:endParaRPr lang="en-US" dirty="0" smtClean="0"/>
          </a:p>
          <a:p>
            <a:pPr lvl="1">
              <a:buFont typeface="Courier New"/>
              <a:buChar char="o"/>
            </a:pPr>
            <a:endParaRPr lang="en-US" dirty="0"/>
          </a:p>
          <a:p>
            <a:pPr lvl="1">
              <a:buFont typeface="Courier New"/>
              <a:buChar char="o"/>
            </a:pPr>
            <a:endParaRPr lang="en-US" dirty="0"/>
          </a:p>
          <a:p>
            <a:pPr marL="457200" lvl="1" indent="0" algn="ctr">
              <a:buNone/>
            </a:pPr>
            <a:r>
              <a:rPr lang="en-US" b="1" dirty="0" smtClean="0"/>
              <a:t>You have 10 minutes to do this exercise </a:t>
            </a:r>
          </a:p>
          <a:p>
            <a:pPr lvl="1">
              <a:buFont typeface="Courier New"/>
              <a:buChar char="o"/>
            </a:pPr>
            <a:endParaRPr lang="en-US" dirty="0" smtClean="0"/>
          </a:p>
          <a:p>
            <a:pPr lvl="1"/>
            <a:endParaRPr lang="en-US" dirty="0"/>
          </a:p>
        </p:txBody>
      </p:sp>
      <p:pic>
        <p:nvPicPr>
          <p:cNvPr id="4" name="Image 3" descr="MCj04315140000[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3769" y="4401726"/>
            <a:ext cx="801078" cy="840154"/>
          </a:xfrm>
          <a:prstGeom prst="rect">
            <a:avLst/>
          </a:prstGeom>
          <a:noFill/>
        </p:spPr>
      </p:pic>
    </p:spTree>
    <p:extLst>
      <p:ext uri="{BB962C8B-B14F-4D97-AF65-F5344CB8AC3E}">
        <p14:creationId xmlns:p14="http://schemas.microsoft.com/office/powerpoint/2010/main" val="1619949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Global Clusters</a:t>
            </a:r>
            <a:endParaRPr lang="en-US" b="1" dirty="0"/>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287486" y="1266397"/>
            <a:ext cx="5268685" cy="5130582"/>
          </a:xfrm>
        </p:spPr>
      </p:pic>
    </p:spTree>
    <p:extLst>
      <p:ext uri="{BB962C8B-B14F-4D97-AF65-F5344CB8AC3E}">
        <p14:creationId xmlns:p14="http://schemas.microsoft.com/office/powerpoint/2010/main" val="25416947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Group Exercise : Cluster Approach</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pPr marL="0" indent="0" algn="just">
              <a:buNone/>
            </a:pPr>
            <a:r>
              <a:rPr lang="en-US" dirty="0"/>
              <a:t>U</a:t>
            </a:r>
            <a:r>
              <a:rPr lang="en-US" dirty="0" smtClean="0"/>
              <a:t>sing the Reference Module for Cluster Coordination, reflect with your group about your respective themes: </a:t>
            </a:r>
          </a:p>
          <a:p>
            <a:pPr algn="just"/>
            <a:r>
              <a:rPr lang="en-US" dirty="0" smtClean="0"/>
              <a:t>Cluster activation</a:t>
            </a:r>
          </a:p>
          <a:p>
            <a:pPr algn="just"/>
            <a:r>
              <a:rPr lang="en-US" dirty="0" smtClean="0"/>
              <a:t>Cluster deactivation </a:t>
            </a:r>
          </a:p>
          <a:p>
            <a:pPr algn="just"/>
            <a:r>
              <a:rPr lang="en-US" dirty="0" smtClean="0"/>
              <a:t>Cluster core functions</a:t>
            </a:r>
          </a:p>
          <a:p>
            <a:pPr algn="just"/>
            <a:r>
              <a:rPr lang="en-US" dirty="0" smtClean="0"/>
              <a:t>Minimum commitment of cluster members </a:t>
            </a:r>
          </a:p>
          <a:p>
            <a:pPr lvl="1">
              <a:buFont typeface="Courier New"/>
              <a:buChar char="o"/>
            </a:pPr>
            <a:endParaRPr lang="en-US" dirty="0" smtClean="0"/>
          </a:p>
          <a:p>
            <a:pPr lvl="1">
              <a:buFont typeface="Courier New"/>
              <a:buChar char="o"/>
            </a:pPr>
            <a:endParaRPr lang="en-US" dirty="0"/>
          </a:p>
          <a:p>
            <a:pPr lvl="1">
              <a:buFont typeface="Courier New"/>
              <a:buChar char="o"/>
            </a:pPr>
            <a:endParaRPr lang="en-US" dirty="0" smtClean="0"/>
          </a:p>
          <a:p>
            <a:pPr marL="457200" lvl="1" indent="0" algn="ctr">
              <a:buNone/>
            </a:pPr>
            <a:r>
              <a:rPr lang="en-US" b="1" dirty="0" smtClean="0"/>
              <a:t>You have 15 minutes to do this exercise </a:t>
            </a:r>
          </a:p>
          <a:p>
            <a:pPr lvl="1">
              <a:buFont typeface="Courier New"/>
              <a:buChar char="o"/>
            </a:pPr>
            <a:endParaRPr lang="en-US" dirty="0" smtClean="0"/>
          </a:p>
          <a:p>
            <a:pPr lvl="1"/>
            <a:endParaRPr lang="en-US" dirty="0"/>
          </a:p>
        </p:txBody>
      </p:sp>
      <p:pic>
        <p:nvPicPr>
          <p:cNvPr id="4" name="Image 3" descr="MCj04315140000[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9489" y="5178966"/>
            <a:ext cx="801078" cy="840154"/>
          </a:xfrm>
          <a:prstGeom prst="rect">
            <a:avLst/>
          </a:prstGeom>
          <a:noFill/>
        </p:spPr>
      </p:pic>
    </p:spTree>
    <p:extLst>
      <p:ext uri="{BB962C8B-B14F-4D97-AF65-F5344CB8AC3E}">
        <p14:creationId xmlns:p14="http://schemas.microsoft.com/office/powerpoint/2010/main" val="2221918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Criteria for Cluster Activation </a:t>
            </a:r>
            <a:endParaRPr lang="en-US" b="1" dirty="0"/>
          </a:p>
        </p:txBody>
      </p:sp>
      <p:sp>
        <p:nvSpPr>
          <p:cNvPr id="3" name="Content Placeholder 2"/>
          <p:cNvSpPr>
            <a:spLocks noGrp="1"/>
          </p:cNvSpPr>
          <p:nvPr>
            <p:ph idx="1"/>
          </p:nvPr>
        </p:nvSpPr>
        <p:spPr/>
        <p:txBody>
          <a:bodyPr/>
          <a:lstStyle/>
          <a:p>
            <a:pPr marL="174708" indent="-174708" algn="just"/>
            <a:r>
              <a:rPr lang="en-US" dirty="0"/>
              <a:t>A sharp deterioration or significant change in the humanitarian situation leads to response and coordination </a:t>
            </a:r>
            <a:r>
              <a:rPr lang="en-US" dirty="0" smtClean="0"/>
              <a:t>gap.</a:t>
            </a:r>
            <a:endParaRPr lang="en-US" dirty="0"/>
          </a:p>
          <a:p>
            <a:pPr marL="174708" indent="-174708" algn="just"/>
            <a:r>
              <a:rPr lang="en-US" dirty="0"/>
              <a:t>Evaluation of existing national response and coordination capacity shows inability to appropriately meet needs in a manner that respects humanitarian principles, due to the scale of need, number of actors involved, and/or the need for a more complex, multi-sectoral </a:t>
            </a:r>
            <a:r>
              <a:rPr lang="en-US" dirty="0" smtClean="0"/>
              <a:t>response.</a:t>
            </a:r>
            <a:endParaRPr lang="en-US" dirty="0"/>
          </a:p>
        </p:txBody>
      </p:sp>
    </p:spTree>
    <p:extLst>
      <p:ext uri="{BB962C8B-B14F-4D97-AF65-F5344CB8AC3E}">
        <p14:creationId xmlns:p14="http://schemas.microsoft.com/office/powerpoint/2010/main" val="3604918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Cluster De-Activation Process </a:t>
            </a:r>
          </a:p>
        </p:txBody>
      </p:sp>
      <p:sp>
        <p:nvSpPr>
          <p:cNvPr id="3" name="Content Placeholder 2"/>
          <p:cNvSpPr>
            <a:spLocks noGrp="1"/>
          </p:cNvSpPr>
          <p:nvPr>
            <p:ph idx="1"/>
          </p:nvPr>
        </p:nvSpPr>
        <p:spPr/>
        <p:txBody>
          <a:bodyPr/>
          <a:lstStyle/>
          <a:p>
            <a:r>
              <a:rPr lang="en-US" dirty="0" smtClean="0"/>
              <a:t>Time bound coordination solution</a:t>
            </a:r>
          </a:p>
          <a:p>
            <a:r>
              <a:rPr lang="en-US" dirty="0" smtClean="0"/>
              <a:t>Resume or establish national coordination mechanism</a:t>
            </a:r>
          </a:p>
          <a:p>
            <a:r>
              <a:rPr lang="en-US" dirty="0" smtClean="0"/>
              <a:t>Clusters reviewed within three months of activation and annually</a:t>
            </a:r>
          </a:p>
          <a:p>
            <a:r>
              <a:rPr lang="en-US" dirty="0" smtClean="0"/>
              <a:t>Decrease in humanitarian needs</a:t>
            </a:r>
          </a:p>
          <a:p>
            <a:r>
              <a:rPr lang="en-US" dirty="0" smtClean="0"/>
              <a:t>Reduced associated response and coordination gaps</a:t>
            </a:r>
          </a:p>
          <a:p>
            <a:r>
              <a:rPr lang="en-US" dirty="0" smtClean="0"/>
              <a:t>National structures acquire sufficient capacity to coordinate and meet residual humanitarian needs</a:t>
            </a:r>
            <a:endParaRPr lang="en-US" dirty="0"/>
          </a:p>
        </p:txBody>
      </p:sp>
    </p:spTree>
    <p:extLst>
      <p:ext uri="{BB962C8B-B14F-4D97-AF65-F5344CB8AC3E}">
        <p14:creationId xmlns:p14="http://schemas.microsoft.com/office/powerpoint/2010/main" val="906662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In-Country Clusters Core Functions </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18526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2374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Core Commitments </a:t>
            </a:r>
            <a:endParaRPr lang="en-US" b="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867843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2507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NGOs Role in the Cluster System </a:t>
            </a:r>
            <a:endParaRPr lang="en-US" dirty="0"/>
          </a:p>
        </p:txBody>
      </p:sp>
      <p:sp>
        <p:nvSpPr>
          <p:cNvPr id="3" name="Content Placeholder 2"/>
          <p:cNvSpPr>
            <a:spLocks noGrp="1"/>
          </p:cNvSpPr>
          <p:nvPr>
            <p:ph idx="1"/>
          </p:nvPr>
        </p:nvSpPr>
        <p:spPr/>
        <p:txBody>
          <a:bodyPr>
            <a:normAutofit fontScale="92500" lnSpcReduction="20000"/>
          </a:bodyPr>
          <a:lstStyle/>
          <a:p>
            <a:r>
              <a:rPr lang="en-US" dirty="0"/>
              <a:t>Bring operational </a:t>
            </a:r>
            <a:r>
              <a:rPr lang="en-US" dirty="0" smtClean="0"/>
              <a:t>perspective</a:t>
            </a:r>
          </a:p>
          <a:p>
            <a:r>
              <a:rPr lang="en-US" dirty="0" smtClean="0"/>
              <a:t>Reflects the point of view of affected population</a:t>
            </a:r>
            <a:endParaRPr lang="en-US" dirty="0"/>
          </a:p>
          <a:p>
            <a:r>
              <a:rPr lang="en-US" dirty="0"/>
              <a:t>Ground policies in the reality of field-level operations</a:t>
            </a:r>
          </a:p>
          <a:p>
            <a:r>
              <a:rPr lang="en-US" dirty="0"/>
              <a:t>Have a responsibility to participate in clusters to ensure programs are not duplicative</a:t>
            </a:r>
          </a:p>
          <a:p>
            <a:r>
              <a:rPr lang="en-US" dirty="0"/>
              <a:t>Can help </a:t>
            </a:r>
            <a:r>
              <a:rPr lang="en-US" dirty="0" smtClean="0"/>
              <a:t>shape </a:t>
            </a:r>
            <a:r>
              <a:rPr lang="en-US" dirty="0"/>
              <a:t>country-level strategy </a:t>
            </a:r>
            <a:endParaRPr lang="en-US" dirty="0" smtClean="0"/>
          </a:p>
          <a:p>
            <a:r>
              <a:rPr lang="en-US" dirty="0" smtClean="0"/>
              <a:t>Share the responsibility of providing timely and effective assistance</a:t>
            </a:r>
          </a:p>
          <a:p>
            <a:r>
              <a:rPr lang="en-US" dirty="0" smtClean="0"/>
              <a:t>Hold accountable the cluster to function well and achieve their stated goals</a:t>
            </a:r>
          </a:p>
          <a:p>
            <a:endParaRPr lang="en-US" dirty="0"/>
          </a:p>
          <a:p>
            <a:pPr>
              <a:buFont typeface="Wingdings" panose="05000000000000000000" pitchFamily="2" charset="2"/>
              <a:buChar char="Ø"/>
            </a:pPr>
            <a:r>
              <a:rPr lang="en-US" dirty="0" smtClean="0"/>
              <a:t>It requires </a:t>
            </a:r>
            <a:r>
              <a:rPr lang="en-US" b="1" u="sng" dirty="0" smtClean="0"/>
              <a:t>time and resources </a:t>
            </a:r>
            <a:r>
              <a:rPr lang="en-US" dirty="0" smtClean="0"/>
              <a:t>as well as a </a:t>
            </a:r>
            <a:r>
              <a:rPr lang="en-US" b="1" u="sng" dirty="0" smtClean="0"/>
              <a:t>good understanding </a:t>
            </a:r>
            <a:r>
              <a:rPr lang="en-US" dirty="0" smtClean="0"/>
              <a:t>of the cluster system as a whole.</a:t>
            </a:r>
            <a:endParaRPr lang="en-US" dirty="0"/>
          </a:p>
        </p:txBody>
      </p:sp>
    </p:spTree>
    <p:extLst>
      <p:ext uri="{BB962C8B-B14F-4D97-AF65-F5344CB8AC3E}">
        <p14:creationId xmlns:p14="http://schemas.microsoft.com/office/powerpoint/2010/main" val="37327887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883012" y="495301"/>
            <a:ext cx="9144000" cy="1132038"/>
          </a:xfrm>
          <a:prstGeom prst="rect">
            <a:avLst/>
          </a:prstGeom>
        </p:spPr>
        <p:txBody>
          <a:bodyPr/>
          <a:lstStyle>
            <a:lvl1pPr algn="l" rtl="0" eaLnBrk="0" fontAlgn="base" hangingPunct="0">
              <a:lnSpc>
                <a:spcPct val="90000"/>
              </a:lnSpc>
              <a:spcBef>
                <a:spcPct val="0"/>
              </a:spcBef>
              <a:spcAft>
                <a:spcPct val="0"/>
              </a:spcAft>
              <a:defRPr sz="2800" b="1">
                <a:solidFill>
                  <a:srgbClr val="CC6600"/>
                </a:solidFill>
                <a:latin typeface="+mj-lt"/>
                <a:ea typeface="+mj-ea"/>
                <a:cs typeface="+mj-cs"/>
              </a:defRPr>
            </a:lvl1pPr>
            <a:lvl2pPr algn="l" rtl="0" eaLnBrk="0" fontAlgn="base" hangingPunct="0">
              <a:lnSpc>
                <a:spcPct val="90000"/>
              </a:lnSpc>
              <a:spcBef>
                <a:spcPct val="0"/>
              </a:spcBef>
              <a:spcAft>
                <a:spcPct val="0"/>
              </a:spcAft>
              <a:defRPr sz="2800" b="1">
                <a:solidFill>
                  <a:srgbClr val="CC6600"/>
                </a:solidFill>
                <a:latin typeface="Trebuchet MS" pitchFamily="34" charset="0"/>
              </a:defRPr>
            </a:lvl2pPr>
            <a:lvl3pPr algn="l" rtl="0" eaLnBrk="0" fontAlgn="base" hangingPunct="0">
              <a:lnSpc>
                <a:spcPct val="90000"/>
              </a:lnSpc>
              <a:spcBef>
                <a:spcPct val="0"/>
              </a:spcBef>
              <a:spcAft>
                <a:spcPct val="0"/>
              </a:spcAft>
              <a:defRPr sz="2800" b="1">
                <a:solidFill>
                  <a:srgbClr val="CC6600"/>
                </a:solidFill>
                <a:latin typeface="Trebuchet MS" pitchFamily="34" charset="0"/>
              </a:defRPr>
            </a:lvl3pPr>
            <a:lvl4pPr algn="l" rtl="0" eaLnBrk="0" fontAlgn="base" hangingPunct="0">
              <a:lnSpc>
                <a:spcPct val="90000"/>
              </a:lnSpc>
              <a:spcBef>
                <a:spcPct val="0"/>
              </a:spcBef>
              <a:spcAft>
                <a:spcPct val="0"/>
              </a:spcAft>
              <a:defRPr sz="2800" b="1">
                <a:solidFill>
                  <a:srgbClr val="CC6600"/>
                </a:solidFill>
                <a:latin typeface="Trebuchet MS" pitchFamily="34" charset="0"/>
              </a:defRPr>
            </a:lvl4pPr>
            <a:lvl5pPr algn="l" rtl="0" eaLnBrk="0" fontAlgn="base" hangingPunct="0">
              <a:lnSpc>
                <a:spcPct val="90000"/>
              </a:lnSpc>
              <a:spcBef>
                <a:spcPct val="0"/>
              </a:spcBef>
              <a:spcAft>
                <a:spcPct val="0"/>
              </a:spcAft>
              <a:defRPr sz="2800" b="1">
                <a:solidFill>
                  <a:srgbClr val="CC6600"/>
                </a:solidFill>
                <a:latin typeface="Trebuchet MS" pitchFamily="34" charset="0"/>
              </a:defRPr>
            </a:lvl5pPr>
            <a:lvl6pPr marL="457200" algn="l" rtl="0" fontAlgn="base">
              <a:lnSpc>
                <a:spcPct val="90000"/>
              </a:lnSpc>
              <a:spcBef>
                <a:spcPct val="0"/>
              </a:spcBef>
              <a:spcAft>
                <a:spcPct val="0"/>
              </a:spcAft>
              <a:defRPr sz="2800" b="1">
                <a:solidFill>
                  <a:srgbClr val="CC6600"/>
                </a:solidFill>
                <a:latin typeface="Trebuchet MS" pitchFamily="34" charset="0"/>
              </a:defRPr>
            </a:lvl6pPr>
            <a:lvl7pPr marL="914400" algn="l" rtl="0" fontAlgn="base">
              <a:lnSpc>
                <a:spcPct val="90000"/>
              </a:lnSpc>
              <a:spcBef>
                <a:spcPct val="0"/>
              </a:spcBef>
              <a:spcAft>
                <a:spcPct val="0"/>
              </a:spcAft>
              <a:defRPr sz="2800" b="1">
                <a:solidFill>
                  <a:srgbClr val="CC6600"/>
                </a:solidFill>
                <a:latin typeface="Trebuchet MS" pitchFamily="34" charset="0"/>
              </a:defRPr>
            </a:lvl7pPr>
            <a:lvl8pPr marL="1371600" algn="l" rtl="0" fontAlgn="base">
              <a:lnSpc>
                <a:spcPct val="90000"/>
              </a:lnSpc>
              <a:spcBef>
                <a:spcPct val="0"/>
              </a:spcBef>
              <a:spcAft>
                <a:spcPct val="0"/>
              </a:spcAft>
              <a:defRPr sz="2800" b="1">
                <a:solidFill>
                  <a:srgbClr val="CC6600"/>
                </a:solidFill>
                <a:latin typeface="Trebuchet MS" pitchFamily="34" charset="0"/>
              </a:defRPr>
            </a:lvl8pPr>
            <a:lvl9pPr marL="1828800" algn="l" rtl="0" fontAlgn="base">
              <a:lnSpc>
                <a:spcPct val="90000"/>
              </a:lnSpc>
              <a:spcBef>
                <a:spcPct val="0"/>
              </a:spcBef>
              <a:spcAft>
                <a:spcPct val="0"/>
              </a:spcAft>
              <a:defRPr sz="2800" b="1">
                <a:solidFill>
                  <a:srgbClr val="CC6600"/>
                </a:solidFill>
                <a:latin typeface="Trebuchet MS" pitchFamily="34" charset="0"/>
              </a:defRPr>
            </a:lvl9pPr>
          </a:lstStyle>
          <a:p>
            <a:pPr>
              <a:defRPr/>
            </a:pPr>
            <a:r>
              <a:rPr lang="en-US" altLang="en-US" sz="4400" kern="0" dirty="0" smtClean="0">
                <a:solidFill>
                  <a:schemeClr val="tx1"/>
                </a:solidFill>
              </a:rPr>
              <a:t>Roles &amp; Responsibilities </a:t>
            </a:r>
            <a:r>
              <a:rPr lang="en-US" altLang="en-US" sz="4400" kern="0" dirty="0">
                <a:solidFill>
                  <a:schemeClr val="tx1"/>
                </a:solidFill>
              </a:rPr>
              <a:t>within a </a:t>
            </a:r>
            <a:r>
              <a:rPr lang="en-US" altLang="en-US" sz="4400" kern="0" dirty="0" smtClean="0">
                <a:solidFill>
                  <a:schemeClr val="tx1"/>
                </a:solidFill>
              </a:rPr>
              <a:t>Cluster </a:t>
            </a:r>
            <a:endParaRPr lang="en-US" altLang="en-US" sz="4400" kern="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459886386"/>
              </p:ext>
            </p:extLst>
          </p:nvPr>
        </p:nvGraphicFramePr>
        <p:xfrm>
          <a:off x="2418735" y="1627339"/>
          <a:ext cx="7709517" cy="4682975"/>
        </p:xfrm>
        <a:graphic>
          <a:graphicData uri="http://schemas.openxmlformats.org/drawingml/2006/table">
            <a:tbl>
              <a:tblPr firstRow="1" bandRow="1">
                <a:tableStyleId>{5C22544A-7EE6-4342-B048-85BDC9FD1C3A}</a:tableStyleId>
              </a:tblPr>
              <a:tblGrid>
                <a:gridCol w="2569839"/>
                <a:gridCol w="2569839"/>
                <a:gridCol w="2569839"/>
              </a:tblGrid>
              <a:tr h="476745">
                <a:tc>
                  <a:txBody>
                    <a:bodyPr/>
                    <a:lstStyle/>
                    <a:p>
                      <a:r>
                        <a:rPr lang="en-US" sz="1800" dirty="0" smtClean="0"/>
                        <a:t>Cluster</a:t>
                      </a:r>
                      <a:r>
                        <a:rPr lang="en-US" sz="1800" baseline="0" dirty="0" smtClean="0"/>
                        <a:t> Lead Agency</a:t>
                      </a:r>
                      <a:endParaRPr lang="en-US" sz="1800" dirty="0"/>
                    </a:p>
                  </a:txBody>
                  <a:tcPr marL="91441" marR="91441" marT="45715" marB="45715"/>
                </a:tc>
                <a:tc>
                  <a:txBody>
                    <a:bodyPr/>
                    <a:lstStyle/>
                    <a:p>
                      <a:r>
                        <a:rPr lang="en-US" sz="1800" dirty="0" smtClean="0"/>
                        <a:t>Cluster Coordinator</a:t>
                      </a:r>
                      <a:endParaRPr lang="en-US" sz="1800" dirty="0"/>
                    </a:p>
                  </a:txBody>
                  <a:tcPr marL="91441" marR="91441" marT="45715" marB="45715"/>
                </a:tc>
                <a:tc>
                  <a:txBody>
                    <a:bodyPr/>
                    <a:lstStyle/>
                    <a:p>
                      <a:r>
                        <a:rPr lang="en-US" sz="1800" dirty="0" smtClean="0"/>
                        <a:t>Cluster Partners</a:t>
                      </a:r>
                      <a:endParaRPr lang="en-US" sz="1800" dirty="0"/>
                    </a:p>
                  </a:txBody>
                  <a:tcPr marL="91441" marR="91441" marT="45715" marB="45715"/>
                </a:tc>
              </a:tr>
              <a:tr h="3296846">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Defining the cluster coordination structure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Hire required staff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Define expectations and TORs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Ensure that security, administrative and operational support procedures are clear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Advocacy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Resource mobilization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Preparedness</a:t>
                      </a:r>
                      <a:endParaRPr lang="en-US" sz="1800" dirty="0"/>
                    </a:p>
                  </a:txBody>
                  <a:tcPr marL="91441" marR="91441" marT="45715" marB="45715"/>
                </a:tc>
                <a:tc>
                  <a:txBody>
                    <a:bodyPr/>
                    <a:lstStyle/>
                    <a:p>
                      <a:pPr marL="171450" indent="-171450">
                        <a:buFont typeface="Arial" panose="020B0604020202020204" pitchFamily="34" charset="0"/>
                        <a:buChar char="•"/>
                      </a:pPr>
                      <a:r>
                        <a:rPr lang="en-US" altLang="en-US" sz="1800" dirty="0" smtClean="0"/>
                        <a:t>Act as neutral representative of the Cluster</a:t>
                      </a:r>
                    </a:p>
                    <a:p>
                      <a:pPr marL="171450" indent="-171450">
                        <a:buFont typeface="Arial" panose="020B0604020202020204" pitchFamily="34" charset="0"/>
                        <a:buChar char="•"/>
                      </a:pPr>
                      <a:r>
                        <a:rPr lang="en-US" altLang="en-US" sz="1800" dirty="0" smtClean="0"/>
                        <a:t>Coordination of sector</a:t>
                      </a:r>
                    </a:p>
                    <a:p>
                      <a:pPr marL="171450" indent="-171450">
                        <a:buFont typeface="Arial" panose="020B0604020202020204" pitchFamily="34" charset="0"/>
                        <a:buChar char="•"/>
                      </a:pPr>
                      <a:r>
                        <a:rPr lang="en-US" altLang="en-US" sz="1800" dirty="0" smtClean="0"/>
                        <a:t>Strategic planning</a:t>
                      </a:r>
                    </a:p>
                    <a:p>
                      <a:pPr marL="171450" indent="-171450">
                        <a:buFont typeface="Arial" panose="020B0604020202020204" pitchFamily="34" charset="0"/>
                        <a:buChar char="•"/>
                      </a:pPr>
                      <a:r>
                        <a:rPr lang="en-US" altLang="en-US" sz="1800" dirty="0" smtClean="0"/>
                        <a:t>Prioritization – interventions and resources</a:t>
                      </a:r>
                    </a:p>
                    <a:p>
                      <a:pPr marL="171450" indent="-171450">
                        <a:buFont typeface="Arial" panose="020B0604020202020204" pitchFamily="34" charset="0"/>
                        <a:buChar char="•"/>
                      </a:pPr>
                      <a:r>
                        <a:rPr lang="en-US" altLang="en-US" sz="1800" dirty="0" smtClean="0"/>
                        <a:t>Advocacy</a:t>
                      </a:r>
                    </a:p>
                    <a:p>
                      <a:pPr marL="171450" indent="-171450">
                        <a:buFont typeface="Arial" panose="020B0604020202020204" pitchFamily="34" charset="0"/>
                        <a:buChar char="•"/>
                      </a:pPr>
                      <a:r>
                        <a:rPr lang="en-US" altLang="en-US" sz="1800" dirty="0" smtClean="0"/>
                        <a:t>Application of standards</a:t>
                      </a:r>
                    </a:p>
                    <a:p>
                      <a:pPr marL="171450" indent="-171450">
                        <a:buFont typeface="Arial" panose="020B0604020202020204" pitchFamily="34" charset="0"/>
                        <a:buChar char="•"/>
                      </a:pPr>
                      <a:r>
                        <a:rPr lang="en-US" altLang="en-US" sz="1800" kern="1200" dirty="0" smtClean="0"/>
                        <a:t>Provider of last resort</a:t>
                      </a:r>
                      <a:endParaRPr lang="en-US" altLang="en-US" sz="1800" i="1" kern="1200" dirty="0" smtClean="0">
                        <a:solidFill>
                          <a:schemeClr val="dk1"/>
                        </a:solidFill>
                        <a:latin typeface="+mn-lt"/>
                        <a:ea typeface="+mn-ea"/>
                        <a:cs typeface="+mn-cs"/>
                      </a:endParaRPr>
                    </a:p>
                  </a:txBody>
                  <a:tcPr marL="91441" marR="91441" marT="45715" marB="45715"/>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Endorse the overall aim and objectives of Cluster</a:t>
                      </a:r>
                      <a:r>
                        <a:rPr lang="en-US" sz="1800" baseline="0" dirty="0" smtClean="0"/>
                        <a:t> </a:t>
                      </a:r>
                      <a:r>
                        <a:rPr lang="en-US" sz="1800" dirty="0" smtClean="0"/>
                        <a:t>Coordination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Agreeing to and sharing responsibilities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Maintaining coordination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Be</a:t>
                      </a:r>
                      <a:r>
                        <a:rPr lang="en-US" sz="1800" baseline="0" dirty="0" smtClean="0"/>
                        <a:t> proactive in exchanging information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t>Identifying advocacy concerns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t>Respect and adhere to agreed principles, policies, priorities and standards</a:t>
                      </a:r>
                      <a:endParaRPr lang="en-US" sz="1800" dirty="0"/>
                    </a:p>
                  </a:txBody>
                  <a:tcPr marL="91441" marR="91441" marT="45715" marB="45715"/>
                </a:tc>
              </a:tr>
            </a:tbl>
          </a:graphicData>
        </a:graphic>
      </p:graphicFrame>
    </p:spTree>
    <p:extLst>
      <p:ext uri="{BB962C8B-B14F-4D97-AF65-F5344CB8AC3E}">
        <p14:creationId xmlns:p14="http://schemas.microsoft.com/office/powerpoint/2010/main" val="3106258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Localization Agenda</a:t>
            </a:r>
            <a:endParaRPr lang="en-US" b="1" dirty="0"/>
          </a:p>
        </p:txBody>
      </p:sp>
      <p:sp>
        <p:nvSpPr>
          <p:cNvPr id="3" name="Content Placeholder 2"/>
          <p:cNvSpPr>
            <a:spLocks noGrp="1"/>
          </p:cNvSpPr>
          <p:nvPr>
            <p:ph idx="1"/>
          </p:nvPr>
        </p:nvSpPr>
        <p:spPr/>
        <p:txBody>
          <a:bodyPr>
            <a:normAutofit/>
          </a:bodyPr>
          <a:lstStyle/>
          <a:p>
            <a:pPr marL="0" indent="0" algn="ctr">
              <a:buNone/>
            </a:pPr>
            <a:endParaRPr lang="en-US" b="1" dirty="0" smtClean="0"/>
          </a:p>
          <a:p>
            <a:pPr marL="0" indent="0" algn="ctr">
              <a:buNone/>
            </a:pPr>
            <a:endParaRPr lang="en-US" b="1" dirty="0"/>
          </a:p>
          <a:p>
            <a:pPr marL="0" indent="0" algn="ctr">
              <a:buNone/>
            </a:pPr>
            <a:endParaRPr lang="en-US" b="1" dirty="0" smtClean="0"/>
          </a:p>
          <a:p>
            <a:pPr marL="0" indent="0" algn="ctr">
              <a:buNone/>
            </a:pPr>
            <a:r>
              <a:rPr lang="en-US" b="1" dirty="0" smtClean="0"/>
              <a:t>“ </a:t>
            </a:r>
            <a:r>
              <a:rPr lang="en-US" dirty="0"/>
              <a:t>The current humanitarian system requires a </a:t>
            </a:r>
            <a:r>
              <a:rPr lang="en-US" dirty="0">
                <a:solidFill>
                  <a:srgbClr val="FF0000"/>
                </a:solidFill>
              </a:rPr>
              <a:t>radical and systematic change</a:t>
            </a:r>
            <a:r>
              <a:rPr lang="en-US" dirty="0"/>
              <a:t> so that the world can deal better with the humanitarian challenges of today, and of the future </a:t>
            </a:r>
            <a:r>
              <a:rPr lang="en-US" b="1" dirty="0" smtClean="0"/>
              <a:t>”</a:t>
            </a:r>
            <a:endParaRPr lang="en-US" b="1" dirty="0"/>
          </a:p>
        </p:txBody>
      </p:sp>
    </p:spTree>
    <p:extLst>
      <p:ext uri="{BB962C8B-B14F-4D97-AF65-F5344CB8AC3E}">
        <p14:creationId xmlns:p14="http://schemas.microsoft.com/office/powerpoint/2010/main" val="29266449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Benefits of the Cluster</a:t>
            </a:r>
            <a:endParaRPr lang="en-US" b="1"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517713" y="1825625"/>
            <a:ext cx="7156574" cy="4351338"/>
          </a:xfrm>
          <a:prstGeom prst="rect">
            <a:avLst/>
          </a:prstGeom>
        </p:spPr>
      </p:pic>
    </p:spTree>
    <p:extLst>
      <p:ext uri="{BB962C8B-B14F-4D97-AF65-F5344CB8AC3E}">
        <p14:creationId xmlns:p14="http://schemas.microsoft.com/office/powerpoint/2010/main" val="18126758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Barriers to Cluster Coordination</a:t>
            </a:r>
            <a:endParaRPr lang="en-US" b="1"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377287" y="1825625"/>
            <a:ext cx="7437426" cy="4351338"/>
          </a:xfrm>
          <a:prstGeom prst="rect">
            <a:avLst/>
          </a:prstGeom>
        </p:spPr>
      </p:pic>
    </p:spTree>
    <p:extLst>
      <p:ext uri="{BB962C8B-B14F-4D97-AF65-F5344CB8AC3E}">
        <p14:creationId xmlns:p14="http://schemas.microsoft.com/office/powerpoint/2010/main" val="6921549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Key Messages </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pPr lvl="0" algn="just"/>
            <a:r>
              <a:rPr lang="en-GB" dirty="0"/>
              <a:t>The humanitarian imperative and humanitarian principles that underpin our work are a shared foundation for coordination.</a:t>
            </a:r>
            <a:endParaRPr lang="en-US" dirty="0"/>
          </a:p>
          <a:p>
            <a:pPr lvl="0" algn="just"/>
            <a:r>
              <a:rPr lang="en-GB" dirty="0"/>
              <a:t>The international humanitarian architecture has been reformed several times to make the humanitarian response more predictable and more effective. </a:t>
            </a:r>
            <a:endParaRPr lang="en-US" dirty="0"/>
          </a:p>
          <a:p>
            <a:pPr lvl="0" algn="just"/>
            <a:r>
              <a:rPr lang="en-GB" dirty="0"/>
              <a:t>The benefits of participation in the cluster system are well worth the cost, especially when considered from the point of view of the affected population</a:t>
            </a:r>
            <a:endParaRPr lang="en-US" dirty="0"/>
          </a:p>
          <a:p>
            <a:pPr algn="just"/>
            <a:r>
              <a:rPr lang="en-GB" dirty="0"/>
              <a:t>An increased knowledge of the guidance surrounding the proper operation of the cluster system can help NGOs hold the clusters accountable to function well and achieve their stated goals.</a:t>
            </a:r>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6786" y="0"/>
            <a:ext cx="2068286" cy="1825976"/>
          </a:xfrm>
          <a:prstGeom prst="rect">
            <a:avLst/>
          </a:prstGeom>
        </p:spPr>
      </p:pic>
    </p:spTree>
    <p:extLst>
      <p:ext uri="{BB962C8B-B14F-4D97-AF65-F5344CB8AC3E}">
        <p14:creationId xmlns:p14="http://schemas.microsoft.com/office/powerpoint/2010/main" val="23385198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t>
            </a:r>
            <a:r>
              <a:rPr lang="en-US" dirty="0" smtClean="0"/>
              <a:t>2</a:t>
            </a:r>
            <a:endParaRPr lang="en-US" dirty="0"/>
          </a:p>
        </p:txBody>
      </p:sp>
      <p:sp>
        <p:nvSpPr>
          <p:cNvPr id="3" name="Text Placeholder 2"/>
          <p:cNvSpPr>
            <a:spLocks noGrp="1"/>
          </p:cNvSpPr>
          <p:nvPr>
            <p:ph type="body" idx="1"/>
          </p:nvPr>
        </p:nvSpPr>
        <p:spPr/>
        <p:txBody>
          <a:bodyPr/>
          <a:lstStyle/>
          <a:p>
            <a:r>
              <a:rPr lang="en-US" dirty="0" smtClean="0"/>
              <a:t>INFLUENCING HUMANITARIAN STRATEGIES AND RESPONSE PLANS</a:t>
            </a:r>
            <a:endParaRPr lang="en-US" dirty="0"/>
          </a:p>
        </p:txBody>
      </p:sp>
    </p:spTree>
    <p:extLst>
      <p:ext uri="{BB962C8B-B14F-4D97-AF65-F5344CB8AC3E}">
        <p14:creationId xmlns:p14="http://schemas.microsoft.com/office/powerpoint/2010/main" val="15207666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Session Objectives </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At </a:t>
            </a:r>
            <a:r>
              <a:rPr lang="en-US" dirty="0"/>
              <a:t>the end of the session, participants will be able to: </a:t>
            </a:r>
          </a:p>
          <a:p>
            <a:pPr lvl="0" algn="just"/>
            <a:r>
              <a:rPr lang="en-US" dirty="0" smtClean="0"/>
              <a:t>Explain </a:t>
            </a:r>
            <a:r>
              <a:rPr lang="en-US" dirty="0"/>
              <a:t>the value of humanitarian coordination and </a:t>
            </a:r>
            <a:r>
              <a:rPr lang="en-US" dirty="0" smtClean="0"/>
              <a:t>understand the different steps of the Humanitarian </a:t>
            </a:r>
            <a:r>
              <a:rPr lang="en-US" dirty="0" err="1"/>
              <a:t>Programme</a:t>
            </a:r>
            <a:r>
              <a:rPr lang="en-US" dirty="0"/>
              <a:t> </a:t>
            </a:r>
            <a:r>
              <a:rPr lang="en-US" dirty="0" smtClean="0"/>
              <a:t>Cycle.</a:t>
            </a:r>
            <a:endParaRPr lang="en-US" dirty="0"/>
          </a:p>
          <a:p>
            <a:pPr lvl="0" algn="just"/>
            <a:r>
              <a:rPr lang="en-US" dirty="0" smtClean="0"/>
              <a:t>Identify ways local and national actors can influence and take part in humanitarian strategies development and decision-making process.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2457" y="199345"/>
            <a:ext cx="1491343" cy="1491343"/>
          </a:xfrm>
          <a:prstGeom prst="rect">
            <a:avLst/>
          </a:prstGeom>
        </p:spPr>
      </p:pic>
    </p:spTree>
    <p:extLst>
      <p:ext uri="{BB962C8B-B14F-4D97-AF65-F5344CB8AC3E}">
        <p14:creationId xmlns:p14="http://schemas.microsoft.com/office/powerpoint/2010/main" val="5687390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Humanitarian </a:t>
            </a:r>
            <a:r>
              <a:rPr lang="en-US" b="1" dirty="0" err="1" smtClean="0"/>
              <a:t>Programme</a:t>
            </a:r>
            <a:r>
              <a:rPr lang="en-US" b="1" dirty="0" smtClean="0"/>
              <a:t> Cycle </a:t>
            </a:r>
            <a:endParaRPr lang="en-US" b="1" dirty="0"/>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2722880" y="1690689"/>
            <a:ext cx="6725919" cy="4324032"/>
          </a:xfrm>
          <a:prstGeom prst="rect">
            <a:avLst/>
          </a:prstGeom>
          <a:noFill/>
        </p:spPr>
      </p:pic>
    </p:spTree>
    <p:extLst>
      <p:ext uri="{BB962C8B-B14F-4D97-AF65-F5344CB8AC3E}">
        <p14:creationId xmlns:p14="http://schemas.microsoft.com/office/powerpoint/2010/main" val="5635597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HPC Steps and Timeline</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77317" y="1443006"/>
            <a:ext cx="5151566" cy="5114987"/>
          </a:xfrm>
          <a:prstGeom prst="rect">
            <a:avLst/>
          </a:prstGeom>
        </p:spPr>
      </p:pic>
    </p:spTree>
    <p:extLst>
      <p:ext uri="{BB962C8B-B14F-4D97-AF65-F5344CB8AC3E}">
        <p14:creationId xmlns:p14="http://schemas.microsoft.com/office/powerpoint/2010/main" val="29863583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Needs Assessment &amp; Analysis </a:t>
            </a:r>
            <a:endParaRPr lang="en-US" b="1" dirty="0"/>
          </a:p>
        </p:txBody>
      </p:sp>
      <p:sp>
        <p:nvSpPr>
          <p:cNvPr id="3" name="Content Placeholder 2"/>
          <p:cNvSpPr>
            <a:spLocks noGrp="1"/>
          </p:cNvSpPr>
          <p:nvPr>
            <p:ph sz="half" idx="1"/>
          </p:nvPr>
        </p:nvSpPr>
        <p:spPr>
          <a:xfrm>
            <a:off x="838200" y="1825625"/>
            <a:ext cx="5760308" cy="4351338"/>
          </a:xfrm>
        </p:spPr>
        <p:txBody>
          <a:bodyPr>
            <a:normAutofit fontScale="92500" lnSpcReduction="10000"/>
          </a:bodyPr>
          <a:lstStyle/>
          <a:p>
            <a:r>
              <a:rPr lang="en-US" dirty="0" smtClean="0"/>
              <a:t>Evidence on which the whole HPC is based. </a:t>
            </a:r>
          </a:p>
          <a:p>
            <a:r>
              <a:rPr lang="en-US" dirty="0" smtClean="0"/>
              <a:t>Multi-sector assessment of needs and capacities is needed for effective humanitarian response. </a:t>
            </a:r>
          </a:p>
          <a:p>
            <a:r>
              <a:rPr lang="en-US" dirty="0" smtClean="0"/>
              <a:t>Goal is to provide decision makers with enough accurate information for strategic planning and program implementation. </a:t>
            </a:r>
          </a:p>
          <a:p>
            <a:r>
              <a:rPr lang="en-US" dirty="0" smtClean="0"/>
              <a:t>It is essential that needs are accurately assessed and jointly analyzed.  </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23407" y="1825625"/>
            <a:ext cx="3079185" cy="4351338"/>
          </a:xfrm>
        </p:spPr>
      </p:pic>
    </p:spTree>
    <p:extLst>
      <p:ext uri="{BB962C8B-B14F-4D97-AF65-F5344CB8AC3E}">
        <p14:creationId xmlns:p14="http://schemas.microsoft.com/office/powerpoint/2010/main" val="17973860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Needs Assessment and Analysis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i="1" dirty="0"/>
              <a:t>Why </a:t>
            </a:r>
            <a:r>
              <a:rPr lang="en-US" b="1" i="1" dirty="0" smtClean="0"/>
              <a:t>should local </a:t>
            </a:r>
            <a:r>
              <a:rPr lang="en-US" b="1" i="1" dirty="0"/>
              <a:t>partners be involved?</a:t>
            </a:r>
          </a:p>
          <a:p>
            <a:pPr>
              <a:buFont typeface="Wingdings" panose="05000000000000000000" pitchFamily="2" charset="2"/>
              <a:buChar char="ü"/>
            </a:pPr>
            <a:r>
              <a:rPr lang="en-US" dirty="0" smtClean="0"/>
              <a:t>Ensure local knowledge is included in the findings </a:t>
            </a:r>
          </a:p>
          <a:p>
            <a:pPr>
              <a:buFont typeface="Wingdings" panose="05000000000000000000" pitchFamily="2" charset="2"/>
              <a:buChar char="ü"/>
            </a:pPr>
            <a:r>
              <a:rPr lang="en-US" dirty="0" smtClean="0"/>
              <a:t>Help drive the selection of priorities </a:t>
            </a:r>
          </a:p>
          <a:p>
            <a:pPr>
              <a:buFont typeface="Wingdings" panose="05000000000000000000" pitchFamily="2" charset="2"/>
              <a:buChar char="ü"/>
            </a:pPr>
            <a:r>
              <a:rPr lang="en-US" dirty="0" smtClean="0"/>
              <a:t>Help reach from the outset a common understanding of the situation</a:t>
            </a:r>
          </a:p>
          <a:p>
            <a:pPr>
              <a:buFont typeface="Wingdings" panose="05000000000000000000" pitchFamily="2" charset="2"/>
              <a:buChar char="ü"/>
            </a:pPr>
            <a:r>
              <a:rPr lang="en-US" dirty="0" smtClean="0"/>
              <a:t>Share </a:t>
            </a:r>
            <a:r>
              <a:rPr lang="en-US" dirty="0"/>
              <a:t>the results so that others </a:t>
            </a:r>
            <a:r>
              <a:rPr lang="en-US" dirty="0" smtClean="0"/>
              <a:t>NGOs can </a:t>
            </a:r>
            <a:r>
              <a:rPr lang="en-US" dirty="0"/>
              <a:t>benefit </a:t>
            </a:r>
          </a:p>
          <a:p>
            <a:pPr>
              <a:buFont typeface="Wingdings" panose="05000000000000000000" pitchFamily="2" charset="2"/>
              <a:buChar char="ü"/>
            </a:pPr>
            <a:r>
              <a:rPr lang="en-US" dirty="0"/>
              <a:t>Improve </a:t>
            </a:r>
            <a:r>
              <a:rPr lang="en-US" dirty="0" smtClean="0"/>
              <a:t>their </a:t>
            </a:r>
            <a:r>
              <a:rPr lang="en-US" dirty="0"/>
              <a:t>response based on the </a:t>
            </a:r>
            <a:r>
              <a:rPr lang="en-US" dirty="0" smtClean="0"/>
              <a:t>HNO</a:t>
            </a:r>
          </a:p>
          <a:p>
            <a:pPr marL="0" indent="0">
              <a:buNone/>
            </a:pPr>
            <a:endParaRPr lang="en-US" b="1" i="1" dirty="0"/>
          </a:p>
          <a:p>
            <a:pPr marL="0" indent="0">
              <a:buNone/>
            </a:pPr>
            <a:r>
              <a:rPr lang="en-US" b="1" i="1" dirty="0" smtClean="0"/>
              <a:t>How </a:t>
            </a:r>
            <a:r>
              <a:rPr lang="en-US" b="1" i="1" dirty="0"/>
              <a:t>can local partners be involved?</a:t>
            </a:r>
          </a:p>
          <a:p>
            <a:pPr>
              <a:buFont typeface="Wingdings" panose="05000000000000000000" pitchFamily="2" charset="2"/>
              <a:buChar char="ü"/>
            </a:pPr>
            <a:r>
              <a:rPr lang="en-US" dirty="0" smtClean="0"/>
              <a:t>Participate </a:t>
            </a:r>
            <a:r>
              <a:rPr lang="en-US" dirty="0"/>
              <a:t>in the assessment planning and collection of data </a:t>
            </a:r>
          </a:p>
          <a:p>
            <a:pPr>
              <a:buFont typeface="Wingdings" panose="05000000000000000000" pitchFamily="2" charset="2"/>
              <a:buChar char="ü"/>
            </a:pPr>
            <a:r>
              <a:rPr lang="en-US" dirty="0" smtClean="0"/>
              <a:t>Get </a:t>
            </a:r>
            <a:r>
              <a:rPr lang="en-US" dirty="0"/>
              <a:t>in touch with Cluster Coordinator</a:t>
            </a:r>
          </a:p>
          <a:p>
            <a:pPr>
              <a:buFont typeface="Wingdings" panose="05000000000000000000" pitchFamily="2" charset="2"/>
              <a:buChar char="ü"/>
            </a:pPr>
            <a:endParaRPr lang="en-US" dirty="0"/>
          </a:p>
          <a:p>
            <a:pPr>
              <a:buFont typeface="Wingdings" panose="05000000000000000000" pitchFamily="2" charset="2"/>
              <a:buChar char="ü"/>
            </a:pPr>
            <a:endParaRPr lang="en-US" dirty="0" smtClean="0"/>
          </a:p>
          <a:p>
            <a:pPr>
              <a:buFont typeface="Wingdings" panose="05000000000000000000" pitchFamily="2" charset="2"/>
              <a:buChar char="ü"/>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471" y="210211"/>
            <a:ext cx="2017258" cy="1615414"/>
          </a:xfrm>
          <a:prstGeom prst="rect">
            <a:avLst/>
          </a:prstGeom>
        </p:spPr>
      </p:pic>
    </p:spTree>
    <p:extLst>
      <p:ext uri="{BB962C8B-B14F-4D97-AF65-F5344CB8AC3E}">
        <p14:creationId xmlns:p14="http://schemas.microsoft.com/office/powerpoint/2010/main" val="5928371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Strategic Response Planning </a:t>
            </a:r>
            <a:endParaRPr lang="en-US" b="1" dirty="0"/>
          </a:p>
        </p:txBody>
      </p:sp>
      <p:sp>
        <p:nvSpPr>
          <p:cNvPr id="3" name="Content Placeholder 2"/>
          <p:cNvSpPr>
            <a:spLocks noGrp="1"/>
          </p:cNvSpPr>
          <p:nvPr>
            <p:ph sz="half" idx="1"/>
          </p:nvPr>
        </p:nvSpPr>
        <p:spPr/>
        <p:txBody>
          <a:bodyPr>
            <a:normAutofit fontScale="92500"/>
          </a:bodyPr>
          <a:lstStyle/>
          <a:p>
            <a:r>
              <a:rPr lang="en-GB" dirty="0" smtClean="0"/>
              <a:t>Outlines </a:t>
            </a:r>
            <a:r>
              <a:rPr lang="en-GB" dirty="0"/>
              <a:t>how the humanitarian community will respond to an emergency in a coordinated and effective manner </a:t>
            </a:r>
            <a:r>
              <a:rPr lang="en-GB" dirty="0" smtClean="0"/>
              <a:t>(priorities, gaps, response plan)</a:t>
            </a:r>
            <a:endParaRPr lang="en-GB" dirty="0"/>
          </a:p>
          <a:p>
            <a:r>
              <a:rPr lang="en-GB" dirty="0" smtClean="0"/>
              <a:t>Includes </a:t>
            </a:r>
            <a:r>
              <a:rPr lang="en-GB" dirty="0"/>
              <a:t>strategic indicators and objectives by which to measure progress</a:t>
            </a:r>
          </a:p>
          <a:p>
            <a:r>
              <a:rPr lang="en-GB" dirty="0"/>
              <a:t>Supports fundraising with donors providing a detailed funding requirements for the emergency </a:t>
            </a: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24465" y="1825625"/>
            <a:ext cx="3077069" cy="4351338"/>
          </a:xfrm>
        </p:spPr>
      </p:pic>
    </p:spTree>
    <p:extLst>
      <p:ext uri="{BB962C8B-B14F-4D97-AF65-F5344CB8AC3E}">
        <p14:creationId xmlns:p14="http://schemas.microsoft.com/office/powerpoint/2010/main" val="2073417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Brainstorming</a:t>
            </a:r>
            <a:endParaRPr lang="en-US" b="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i="1" dirty="0" smtClean="0"/>
              <a:t>What does ‘localization’ mean for you? </a:t>
            </a:r>
          </a:p>
          <a:p>
            <a:pPr marL="0" indent="0" algn="ctr">
              <a:buNone/>
            </a:pPr>
            <a:r>
              <a:rPr lang="en-US" i="1" dirty="0" smtClean="0"/>
              <a:t>Who are local/national actors</a:t>
            </a:r>
            <a:r>
              <a:rPr lang="fr-CH" i="1" dirty="0" smtClean="0"/>
              <a:t>? </a:t>
            </a:r>
            <a:endParaRPr lang="fr-CH"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3439" y="87923"/>
            <a:ext cx="2209800" cy="2076450"/>
          </a:xfrm>
          <a:prstGeom prst="rect">
            <a:avLst/>
          </a:prstGeom>
        </p:spPr>
      </p:pic>
    </p:spTree>
    <p:extLst>
      <p:ext uri="{BB962C8B-B14F-4D97-AF65-F5344CB8AC3E}">
        <p14:creationId xmlns:p14="http://schemas.microsoft.com/office/powerpoint/2010/main" val="26794604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Strategic Response Planning</a:t>
            </a:r>
            <a:endParaRPr lang="en-US" b="1" dirty="0"/>
          </a:p>
        </p:txBody>
      </p:sp>
      <p:sp>
        <p:nvSpPr>
          <p:cNvPr id="3" name="Content Placeholder 2"/>
          <p:cNvSpPr>
            <a:spLocks noGrp="1"/>
          </p:cNvSpPr>
          <p:nvPr>
            <p:ph idx="1"/>
          </p:nvPr>
        </p:nvSpPr>
        <p:spPr>
          <a:xfrm>
            <a:off x="838200" y="1825624"/>
            <a:ext cx="10515600" cy="4575175"/>
          </a:xfrm>
        </p:spPr>
        <p:txBody>
          <a:bodyPr>
            <a:normAutofit fontScale="85000" lnSpcReduction="20000"/>
          </a:bodyPr>
          <a:lstStyle/>
          <a:p>
            <a:pPr marL="0" indent="0">
              <a:buNone/>
            </a:pPr>
            <a:r>
              <a:rPr lang="en-US" b="1" i="1" dirty="0"/>
              <a:t>Why </a:t>
            </a:r>
            <a:r>
              <a:rPr lang="en-US" b="1" i="1" dirty="0" smtClean="0"/>
              <a:t>should local </a:t>
            </a:r>
            <a:r>
              <a:rPr lang="en-US" b="1" i="1" dirty="0"/>
              <a:t>partners be involved?</a:t>
            </a:r>
          </a:p>
          <a:p>
            <a:pPr>
              <a:buFont typeface="Wingdings" panose="05000000000000000000" pitchFamily="2" charset="2"/>
              <a:buChar char="ü"/>
            </a:pPr>
            <a:r>
              <a:rPr lang="en-US" dirty="0" smtClean="0"/>
              <a:t>Have firsthand knowledge of the situation on the ground</a:t>
            </a:r>
          </a:p>
          <a:p>
            <a:pPr>
              <a:buFont typeface="Wingdings" panose="05000000000000000000" pitchFamily="2" charset="2"/>
              <a:buChar char="ü"/>
            </a:pPr>
            <a:r>
              <a:rPr lang="en-US" dirty="0" smtClean="0"/>
              <a:t>Can ensure the strategy and priorities accurately reflects the realities in the field </a:t>
            </a:r>
          </a:p>
          <a:p>
            <a:pPr>
              <a:buFont typeface="Wingdings" panose="05000000000000000000" pitchFamily="2" charset="2"/>
              <a:buChar char="ü"/>
            </a:pPr>
            <a:r>
              <a:rPr lang="en-US" dirty="0" smtClean="0"/>
              <a:t>Ensure consultation with national authorities </a:t>
            </a:r>
          </a:p>
          <a:p>
            <a:pPr>
              <a:buFont typeface="Wingdings" panose="05000000000000000000" pitchFamily="2" charset="2"/>
              <a:buChar char="ü"/>
            </a:pPr>
            <a:r>
              <a:rPr lang="en-US" dirty="0" smtClean="0"/>
              <a:t>Should reflect the views of the affected population</a:t>
            </a:r>
          </a:p>
          <a:p>
            <a:pPr marL="0" indent="0">
              <a:buNone/>
            </a:pPr>
            <a:endParaRPr lang="en-US" b="1" i="1" dirty="0" smtClean="0"/>
          </a:p>
          <a:p>
            <a:pPr marL="0" indent="0">
              <a:buNone/>
            </a:pPr>
            <a:r>
              <a:rPr lang="en-US" b="1" i="1" dirty="0" smtClean="0"/>
              <a:t>How can local partners be involved?</a:t>
            </a:r>
          </a:p>
          <a:p>
            <a:pPr>
              <a:buFont typeface="Wingdings" panose="05000000000000000000" pitchFamily="2" charset="2"/>
              <a:buChar char="ü"/>
            </a:pPr>
            <a:r>
              <a:rPr lang="en-US" dirty="0"/>
              <a:t>Ensure their views are considered by Cluster Coordinators </a:t>
            </a:r>
            <a:r>
              <a:rPr lang="en-US" dirty="0" smtClean="0"/>
              <a:t>who participate in inter-agency planning workshops</a:t>
            </a:r>
          </a:p>
          <a:p>
            <a:pPr>
              <a:buFont typeface="Wingdings" panose="05000000000000000000" pitchFamily="2" charset="2"/>
              <a:buChar char="ü"/>
            </a:pPr>
            <a:r>
              <a:rPr lang="en-US" dirty="0" smtClean="0"/>
              <a:t>Use </a:t>
            </a:r>
            <a:r>
              <a:rPr lang="en-US" dirty="0"/>
              <a:t>the </a:t>
            </a:r>
            <a:r>
              <a:rPr lang="en-US" dirty="0" smtClean="0"/>
              <a:t>HRP </a:t>
            </a:r>
            <a:r>
              <a:rPr lang="en-US" dirty="0"/>
              <a:t>to illustrate where </a:t>
            </a:r>
            <a:r>
              <a:rPr lang="en-US" dirty="0" smtClean="0"/>
              <a:t>their </a:t>
            </a:r>
            <a:r>
              <a:rPr lang="en-US" dirty="0"/>
              <a:t>programming fits with the </a:t>
            </a:r>
            <a:r>
              <a:rPr lang="en-US" dirty="0" smtClean="0"/>
              <a:t>overall response plan</a:t>
            </a:r>
          </a:p>
          <a:p>
            <a:pPr>
              <a:buFont typeface="Wingdings" panose="05000000000000000000" pitchFamily="2" charset="2"/>
              <a:buChar char="ü"/>
            </a:pPr>
            <a:r>
              <a:rPr lang="en-GB" dirty="0" smtClean="0"/>
              <a:t>Hold </a:t>
            </a:r>
            <a:r>
              <a:rPr lang="en-GB" dirty="0"/>
              <a:t>the leadership </a:t>
            </a:r>
            <a:r>
              <a:rPr lang="en-GB" dirty="0" smtClean="0"/>
              <a:t>accountable if </a:t>
            </a:r>
            <a:r>
              <a:rPr lang="en-GB" dirty="0"/>
              <a:t>the strategic objectives and indicators are not being met</a:t>
            </a:r>
            <a:r>
              <a:rPr lang="en-GB" dirty="0" smtClean="0"/>
              <a:t>.</a:t>
            </a:r>
            <a:endParaRPr lang="en-US" dirty="0"/>
          </a:p>
          <a:p>
            <a:pPr>
              <a:buFont typeface="Wingdings" panose="05000000000000000000" pitchFamily="2" charset="2"/>
              <a:buChar char="ü"/>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471" y="210211"/>
            <a:ext cx="2017258" cy="1615414"/>
          </a:xfrm>
          <a:prstGeom prst="rect">
            <a:avLst/>
          </a:prstGeom>
        </p:spPr>
      </p:pic>
    </p:spTree>
    <p:extLst>
      <p:ext uri="{BB962C8B-B14F-4D97-AF65-F5344CB8AC3E}">
        <p14:creationId xmlns:p14="http://schemas.microsoft.com/office/powerpoint/2010/main" val="10829430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 Mobilization </a:t>
            </a:r>
            <a:endParaRPr lang="en-US" b="1" dirty="0"/>
          </a:p>
        </p:txBody>
      </p:sp>
      <p:sp>
        <p:nvSpPr>
          <p:cNvPr id="3" name="Content Placeholder 2"/>
          <p:cNvSpPr>
            <a:spLocks noGrp="1"/>
          </p:cNvSpPr>
          <p:nvPr>
            <p:ph sz="half" idx="1"/>
          </p:nvPr>
        </p:nvSpPr>
        <p:spPr>
          <a:xfrm>
            <a:off x="838200" y="1825625"/>
            <a:ext cx="10515600" cy="4351338"/>
          </a:xfrm>
        </p:spPr>
        <p:txBody>
          <a:bodyPr/>
          <a:lstStyle/>
          <a:p>
            <a:r>
              <a:rPr lang="en-US" dirty="0" smtClean="0"/>
              <a:t>Based on the strategic response planning, resource mobilization indicates the money, staff, materials</a:t>
            </a:r>
          </a:p>
          <a:p>
            <a:r>
              <a:rPr lang="en-US" dirty="0" smtClean="0"/>
              <a:t>Donors can provide direct funding or contribute to pooled funds </a:t>
            </a:r>
          </a:p>
          <a:p>
            <a:r>
              <a:rPr lang="en-US" dirty="0" smtClean="0"/>
              <a:t>Funding needs to aligns with the strategic response planning</a:t>
            </a:r>
          </a:p>
        </p:txBody>
      </p:sp>
    </p:spTree>
    <p:extLst>
      <p:ext uri="{BB962C8B-B14F-4D97-AF65-F5344CB8AC3E}">
        <p14:creationId xmlns:p14="http://schemas.microsoft.com/office/powerpoint/2010/main" val="7255374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Pooled Funding Mechanisms </a:t>
            </a:r>
            <a:endParaRPr lang="en-US" b="1" dirty="0"/>
          </a:p>
        </p:txBody>
      </p:sp>
      <p:sp>
        <p:nvSpPr>
          <p:cNvPr id="3" name="Content Placeholder 2"/>
          <p:cNvSpPr>
            <a:spLocks noGrp="1"/>
          </p:cNvSpPr>
          <p:nvPr>
            <p:ph idx="1"/>
          </p:nvPr>
        </p:nvSpPr>
        <p:spPr/>
        <p:txBody>
          <a:bodyPr>
            <a:normAutofit lnSpcReduction="10000"/>
          </a:bodyPr>
          <a:lstStyle/>
          <a:p>
            <a:r>
              <a:rPr lang="en-US" dirty="0" smtClean="0"/>
              <a:t>Pooled Funds are rapid, flexible aid flows strategically targeted at priority needs, without having to select a specific recipient</a:t>
            </a:r>
            <a:endParaRPr lang="en-US" dirty="0"/>
          </a:p>
          <a:p>
            <a:r>
              <a:rPr lang="en-US" dirty="0"/>
              <a:t>Multiple donors combine their money into a single fund for distribution based on the strategic response </a:t>
            </a:r>
            <a:r>
              <a:rPr lang="en-US" dirty="0" smtClean="0"/>
              <a:t>planning</a:t>
            </a:r>
          </a:p>
          <a:p>
            <a:r>
              <a:rPr lang="en-US" dirty="0" smtClean="0"/>
              <a:t>Relieve </a:t>
            </a:r>
            <a:r>
              <a:rPr lang="en-US" dirty="0"/>
              <a:t>administrative burden by bringing together many contributions from many donors and managing funds </a:t>
            </a:r>
            <a:r>
              <a:rPr lang="en-US" dirty="0" smtClean="0"/>
              <a:t>centrally</a:t>
            </a:r>
          </a:p>
          <a:p>
            <a:r>
              <a:rPr lang="en-US" dirty="0" smtClean="0"/>
              <a:t>Encourage </a:t>
            </a:r>
            <a:r>
              <a:rPr lang="en-US" dirty="0"/>
              <a:t>actors to coordinate their activities and work together to identify </a:t>
            </a:r>
            <a:r>
              <a:rPr lang="en-US" dirty="0" smtClean="0"/>
              <a:t>priorities </a:t>
            </a:r>
          </a:p>
          <a:p>
            <a:r>
              <a:rPr lang="en-US" dirty="0" smtClean="0"/>
              <a:t>Example of Pooled Fund: Central </a:t>
            </a:r>
            <a:r>
              <a:rPr lang="en-US" dirty="0"/>
              <a:t>Emergency Response Fund (CERF</a:t>
            </a:r>
            <a:r>
              <a:rPr lang="en-US" dirty="0" smtClean="0"/>
              <a:t>), Common </a:t>
            </a:r>
            <a:r>
              <a:rPr lang="en-US" dirty="0"/>
              <a:t>Humanitarian Fund (CHF</a:t>
            </a:r>
            <a:r>
              <a:rPr lang="en-US" dirty="0" smtClean="0"/>
              <a:t>), Emergency </a:t>
            </a:r>
            <a:r>
              <a:rPr lang="en-US" dirty="0"/>
              <a:t>Response Fund (</a:t>
            </a:r>
            <a:r>
              <a:rPr lang="en-US" dirty="0" smtClean="0"/>
              <a:t>ERF)</a:t>
            </a:r>
            <a:endParaRPr lang="en-US" dirty="0"/>
          </a:p>
          <a:p>
            <a:pPr marL="0" indent="0">
              <a:buNone/>
            </a:pPr>
            <a:endParaRPr lang="en-US" dirty="0"/>
          </a:p>
          <a:p>
            <a:endParaRPr lang="en-US" dirty="0" smtClean="0"/>
          </a:p>
          <a:p>
            <a:pPr marL="0" indent="0">
              <a:buNone/>
            </a:pPr>
            <a:endParaRPr lang="en-US" dirty="0" smtClean="0"/>
          </a:p>
          <a:p>
            <a:endParaRPr lang="en-US" dirty="0" smtClean="0"/>
          </a:p>
          <a:p>
            <a:pPr marL="0" indent="0">
              <a:buNone/>
            </a:pPr>
            <a:endParaRPr lang="en-US" dirty="0" smtClean="0"/>
          </a:p>
        </p:txBody>
      </p:sp>
    </p:spTree>
    <p:extLst>
      <p:ext uri="{BB962C8B-B14F-4D97-AF65-F5344CB8AC3E}">
        <p14:creationId xmlns:p14="http://schemas.microsoft.com/office/powerpoint/2010/main" val="19195491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Pooled Funding Mechanisms </a:t>
            </a:r>
            <a:endParaRPr lang="en-US" b="1" dirty="0"/>
          </a:p>
        </p:txBody>
      </p:sp>
      <p:sp>
        <p:nvSpPr>
          <p:cNvPr id="5" name="Content Placeholder 4"/>
          <p:cNvSpPr>
            <a:spLocks noGrp="1"/>
          </p:cNvSpPr>
          <p:nvPr>
            <p:ph idx="1"/>
          </p:nvPr>
        </p:nvSpPr>
        <p:spPr/>
        <p:txBody>
          <a:bodyPr>
            <a:normAutofit fontScale="92500" lnSpcReduction="20000"/>
          </a:bodyPr>
          <a:lstStyle/>
          <a:p>
            <a:pPr marL="0" indent="0">
              <a:buNone/>
            </a:pPr>
            <a:r>
              <a:rPr lang="en-US" b="1" i="1" dirty="0"/>
              <a:t>How can local partners be involved?</a:t>
            </a:r>
            <a:r>
              <a:rPr lang="en-US" dirty="0"/>
              <a:t> </a:t>
            </a:r>
          </a:p>
          <a:p>
            <a:pPr>
              <a:buFont typeface="Wingdings" panose="05000000000000000000" pitchFamily="2" charset="2"/>
              <a:buChar char="ü"/>
            </a:pPr>
            <a:r>
              <a:rPr lang="en-US" dirty="0" smtClean="0"/>
              <a:t>Liaise </a:t>
            </a:r>
            <a:r>
              <a:rPr lang="en-US" dirty="0"/>
              <a:t>with OCHA’s Humanitarian Financing Unit on conducting a capacity assessment for your NGO prior to submitting a proposal.</a:t>
            </a:r>
          </a:p>
          <a:p>
            <a:pPr>
              <a:buFont typeface="Wingdings" panose="05000000000000000000" pitchFamily="2" charset="2"/>
              <a:buChar char="ü"/>
            </a:pPr>
            <a:r>
              <a:rPr lang="en-US" dirty="0"/>
              <a:t>Before drafting a proposal for </a:t>
            </a:r>
            <a:r>
              <a:rPr lang="en-US" dirty="0" smtClean="0"/>
              <a:t>a </a:t>
            </a:r>
            <a:r>
              <a:rPr lang="en-US" dirty="0"/>
              <a:t>CHF, consult with OCHA’s Humanitarian Financing Unit Fund Manager to see if they are the right mechanisms to respond to the identified need. </a:t>
            </a:r>
            <a:endParaRPr lang="en-US" dirty="0" smtClean="0"/>
          </a:p>
          <a:p>
            <a:pPr>
              <a:buFont typeface="Wingdings" panose="05000000000000000000" pitchFamily="2" charset="2"/>
              <a:buChar char="ü"/>
            </a:pPr>
            <a:r>
              <a:rPr lang="en-US" dirty="0" smtClean="0"/>
              <a:t>Prepare </a:t>
            </a:r>
            <a:r>
              <a:rPr lang="en-US" dirty="0"/>
              <a:t>your proposal in consultation with the respective cluster coordinator and the relevant OCHA field office to get their support throughout the project cycle, to avoid overlapping with other projects, and to shorten the review process as much as possible. </a:t>
            </a:r>
          </a:p>
          <a:p>
            <a:pPr>
              <a:buFont typeface="Wingdings" panose="05000000000000000000" pitchFamily="2" charset="2"/>
              <a:buChar char="ü"/>
            </a:pPr>
            <a:r>
              <a:rPr lang="en-US" dirty="0"/>
              <a:t>Follow the country-specific website to obtain updates on funding and allocations, strategies, guidelines, or templates.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343" y="142743"/>
            <a:ext cx="2017258" cy="1615414"/>
          </a:xfrm>
          <a:prstGeom prst="rect">
            <a:avLst/>
          </a:prstGeom>
        </p:spPr>
      </p:pic>
    </p:spTree>
    <p:extLst>
      <p:ext uri="{BB962C8B-B14F-4D97-AF65-F5344CB8AC3E}">
        <p14:creationId xmlns:p14="http://schemas.microsoft.com/office/powerpoint/2010/main" val="14015308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Humanitarian Program Cycle Self-Check</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t>Match each </a:t>
            </a:r>
            <a:r>
              <a:rPr lang="en-US" dirty="0" smtClean="0"/>
              <a:t>of the following activity  </a:t>
            </a:r>
            <a:r>
              <a:rPr lang="en-US" dirty="0"/>
              <a:t>to the phase of the HPC it would correspond to: </a:t>
            </a:r>
            <a:endParaRPr lang="en-US" dirty="0" smtClean="0"/>
          </a:p>
          <a:p>
            <a:r>
              <a:rPr lang="en-US" dirty="0" smtClean="0"/>
              <a:t>Ensure </a:t>
            </a:r>
            <a:r>
              <a:rPr lang="en-US" dirty="0"/>
              <a:t>there are sufficient supplies warehoused in the area to address predictable issues, and that staff are appropriately trained </a:t>
            </a:r>
          </a:p>
          <a:p>
            <a:r>
              <a:rPr lang="en-US" dirty="0" smtClean="0"/>
              <a:t>Work </a:t>
            </a:r>
            <a:r>
              <a:rPr lang="en-US" dirty="0"/>
              <a:t>with local agencies and fellow NGOs to identify which areas have been hit hardest and from previous demographic data how many people are likely to be affected in each area </a:t>
            </a:r>
          </a:p>
          <a:p>
            <a:r>
              <a:rPr lang="en-US" dirty="0" smtClean="0"/>
              <a:t>Based </a:t>
            </a:r>
            <a:r>
              <a:rPr lang="en-US" dirty="0"/>
              <a:t>on assessment, identify priorities and outline what we will do and how we will do it </a:t>
            </a:r>
          </a:p>
          <a:p>
            <a:r>
              <a:rPr lang="en-US" dirty="0" smtClean="0"/>
              <a:t>Consistently </a:t>
            </a:r>
            <a:r>
              <a:rPr lang="en-US" dirty="0"/>
              <a:t>track inputs, outputs, and outcomes of our programs </a:t>
            </a:r>
          </a:p>
          <a:p>
            <a:r>
              <a:rPr lang="en-US" dirty="0" smtClean="0"/>
              <a:t>After </a:t>
            </a:r>
            <a:r>
              <a:rPr lang="en-US" dirty="0"/>
              <a:t>the response, consult internally and externally to identify things that worked well </a:t>
            </a:r>
            <a:r>
              <a:rPr lang="en-US" dirty="0" smtClean="0"/>
              <a:t>and </a:t>
            </a:r>
            <a:r>
              <a:rPr lang="en-US" dirty="0"/>
              <a:t>areas that could be improved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4247" y="150203"/>
            <a:ext cx="1540485" cy="1540485"/>
          </a:xfrm>
          <a:prstGeom prst="rect">
            <a:avLst/>
          </a:prstGeom>
        </p:spPr>
      </p:pic>
    </p:spTree>
    <p:extLst>
      <p:ext uri="{BB962C8B-B14F-4D97-AF65-F5344CB8AC3E}">
        <p14:creationId xmlns:p14="http://schemas.microsoft.com/office/powerpoint/2010/main" val="1266280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Key Messages </a:t>
            </a:r>
            <a:endParaRPr lang="en-US" b="1" dirty="0">
              <a:solidFill>
                <a:srgbClr val="FF0000"/>
              </a:solidFill>
            </a:endParaRPr>
          </a:p>
        </p:txBody>
      </p:sp>
      <p:sp>
        <p:nvSpPr>
          <p:cNvPr id="3" name="Content Placeholder 2"/>
          <p:cNvSpPr>
            <a:spLocks noGrp="1"/>
          </p:cNvSpPr>
          <p:nvPr>
            <p:ph idx="1"/>
          </p:nvPr>
        </p:nvSpPr>
        <p:spPr/>
        <p:txBody>
          <a:bodyPr/>
          <a:lstStyle/>
          <a:p>
            <a:pPr lvl="0" algn="just"/>
            <a:r>
              <a:rPr lang="en-GB" dirty="0"/>
              <a:t>The HPC is a coordinated series of actions undertaken to help prepare for, manage, and implement humanitarian response.</a:t>
            </a:r>
            <a:endParaRPr lang="en-US" dirty="0"/>
          </a:p>
          <a:p>
            <a:pPr algn="just"/>
            <a:r>
              <a:rPr lang="en-GB" dirty="0"/>
              <a:t>Processes that are inclusive and consultative generate better planning decisions, more robust cooperation, greater accountability, and legitimacy. </a:t>
            </a:r>
            <a:endParaRPr lang="en-GB" dirty="0" smtClean="0"/>
          </a:p>
          <a:p>
            <a:pPr algn="just"/>
            <a:r>
              <a:rPr lang="en-GB" dirty="0" smtClean="0"/>
              <a:t>NGO need to understand the elements of the HPC to be able to fully participate in the phases of the emergency response along side other humanitarian actors.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6657" y="1"/>
            <a:ext cx="2068286" cy="1825976"/>
          </a:xfrm>
          <a:prstGeom prst="rect">
            <a:avLst/>
          </a:prstGeom>
        </p:spPr>
      </p:pic>
    </p:spTree>
    <p:extLst>
      <p:ext uri="{BB962C8B-B14F-4D97-AF65-F5344CB8AC3E}">
        <p14:creationId xmlns:p14="http://schemas.microsoft.com/office/powerpoint/2010/main" val="19032393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3</a:t>
            </a:r>
            <a:endParaRPr lang="en-US" dirty="0"/>
          </a:p>
        </p:txBody>
      </p:sp>
      <p:sp>
        <p:nvSpPr>
          <p:cNvPr id="3" name="Text Placeholder 2"/>
          <p:cNvSpPr>
            <a:spLocks noGrp="1"/>
          </p:cNvSpPr>
          <p:nvPr>
            <p:ph type="body" idx="1"/>
          </p:nvPr>
        </p:nvSpPr>
        <p:spPr/>
        <p:txBody>
          <a:bodyPr/>
          <a:lstStyle/>
          <a:p>
            <a:r>
              <a:rPr lang="en-US" dirty="0" smtClean="0"/>
              <a:t>IDENTIFYING OPPORTUNITES FOR LOCALLY-DRIVEN HUMANITARIAN RESPONSE</a:t>
            </a:r>
            <a:endParaRPr lang="en-US" dirty="0"/>
          </a:p>
        </p:txBody>
      </p:sp>
    </p:spTree>
    <p:extLst>
      <p:ext uri="{BB962C8B-B14F-4D97-AF65-F5344CB8AC3E}">
        <p14:creationId xmlns:p14="http://schemas.microsoft.com/office/powerpoint/2010/main" val="5429934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Session Objectives </a:t>
            </a:r>
            <a:endParaRPr lang="en-US" b="1" dirty="0"/>
          </a:p>
        </p:txBody>
      </p:sp>
      <p:sp>
        <p:nvSpPr>
          <p:cNvPr id="3" name="Content Placeholder 2"/>
          <p:cNvSpPr>
            <a:spLocks noGrp="1"/>
          </p:cNvSpPr>
          <p:nvPr>
            <p:ph idx="1"/>
          </p:nvPr>
        </p:nvSpPr>
        <p:spPr/>
        <p:txBody>
          <a:bodyPr>
            <a:normAutofit/>
          </a:bodyPr>
          <a:lstStyle/>
          <a:p>
            <a:pPr marL="0" indent="0">
              <a:buNone/>
            </a:pPr>
            <a:r>
              <a:rPr lang="en-US" dirty="0"/>
              <a:t>At the end of the session, participants will be able to: </a:t>
            </a:r>
          </a:p>
          <a:p>
            <a:pPr lvl="0"/>
            <a:r>
              <a:rPr lang="en-US" dirty="0"/>
              <a:t>Get an overview of how localization is currently reflected in the 2018 </a:t>
            </a:r>
            <a:r>
              <a:rPr lang="en-US" dirty="0" smtClean="0"/>
              <a:t>HRP/HNO. </a:t>
            </a:r>
            <a:endParaRPr lang="en-US" dirty="0"/>
          </a:p>
          <a:p>
            <a:r>
              <a:rPr lang="en-US" dirty="0"/>
              <a:t>Generate a discussion to identify good practices and key gaps in terms of the engagement of local actors in the cluster system.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2457" y="322036"/>
            <a:ext cx="1491343" cy="1491343"/>
          </a:xfrm>
          <a:prstGeom prst="rect">
            <a:avLst/>
          </a:prstGeom>
        </p:spPr>
      </p:pic>
    </p:spTree>
    <p:extLst>
      <p:ext uri="{BB962C8B-B14F-4D97-AF65-F5344CB8AC3E}">
        <p14:creationId xmlns:p14="http://schemas.microsoft.com/office/powerpoint/2010/main" val="42467248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Localization in </a:t>
            </a:r>
            <a:r>
              <a:rPr lang="en-US" b="1" dirty="0" smtClean="0">
                <a:solidFill>
                  <a:srgbClr val="FF0000"/>
                </a:solidFill>
              </a:rPr>
              <a:t>[Country Selected]</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solidFill>
                  <a:srgbClr val="FF0000"/>
                </a:solidFill>
              </a:rPr>
              <a:t>Example with South Sudan</a:t>
            </a:r>
          </a:p>
          <a:p>
            <a:pPr algn="just"/>
            <a:r>
              <a:rPr lang="en-US" dirty="0" smtClean="0"/>
              <a:t>“In 2018, the humanitarian response will promote partnerships and collaboration among international, national and local organizations to further localize the response as per WHS outcomes, where appropriate, and to strengthen the overall response capacity of the humanitarian community in South Sudan”.</a:t>
            </a:r>
          </a:p>
          <a:p>
            <a:pPr algn="just"/>
            <a:r>
              <a:rPr lang="en-US" dirty="0" smtClean="0"/>
              <a:t>“In line with the growing engagement with South Sudanese partners, the proportion of allocations from the SSHF to NNGOs has steadily increased over the past years from 7% in 2013 to 23% in 2017”.  </a:t>
            </a:r>
          </a:p>
          <a:p>
            <a:pPr algn="just"/>
            <a:r>
              <a:rPr lang="en-US" dirty="0" smtClean="0"/>
              <a:t>“ Through the SSHF, sixty-seven </a:t>
            </a:r>
            <a:r>
              <a:rPr lang="en-US" dirty="0"/>
              <a:t>partners received funding in 2017, including 34 national NGOs, 27 international NGOs, and 6 UN </a:t>
            </a:r>
            <a:r>
              <a:rPr lang="en-US" dirty="0" smtClean="0"/>
              <a:t>agencies”.</a:t>
            </a:r>
          </a:p>
          <a:p>
            <a:pPr marL="0" indent="0">
              <a:buNone/>
            </a:pPr>
            <a:r>
              <a:rPr lang="en-US" dirty="0" smtClean="0">
                <a:solidFill>
                  <a:schemeClr val="accent1"/>
                </a:solidFill>
              </a:rPr>
              <a:t>				South Sudan 2018 Humanitarian Response Plan  </a:t>
            </a:r>
            <a:endParaRPr lang="en-US" dirty="0">
              <a:solidFill>
                <a:schemeClr val="accent1"/>
              </a:solidFill>
            </a:endParaRPr>
          </a:p>
        </p:txBody>
      </p:sp>
    </p:spTree>
    <p:extLst>
      <p:ext uri="{BB962C8B-B14F-4D97-AF65-F5344CB8AC3E}">
        <p14:creationId xmlns:p14="http://schemas.microsoft.com/office/powerpoint/2010/main" val="33936196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Challenges with Coordination Mechanisms </a:t>
            </a:r>
            <a:endParaRPr lang="en-US" b="1" dirty="0"/>
          </a:p>
        </p:txBody>
      </p:sp>
      <p:sp>
        <p:nvSpPr>
          <p:cNvPr id="3" name="Content Placeholder 2"/>
          <p:cNvSpPr>
            <a:spLocks noGrp="1"/>
          </p:cNvSpPr>
          <p:nvPr>
            <p:ph idx="1"/>
          </p:nvPr>
        </p:nvSpPr>
        <p:spPr/>
        <p:txBody>
          <a:bodyPr>
            <a:normAutofit/>
          </a:bodyPr>
          <a:lstStyle/>
          <a:p>
            <a:pPr defTabSz="931774">
              <a:defRPr/>
            </a:pPr>
            <a:r>
              <a:rPr lang="en-US" dirty="0" smtClean="0"/>
              <a:t>Building </a:t>
            </a:r>
            <a:r>
              <a:rPr lang="en-US" dirty="0"/>
              <a:t>a Better Response, Video: Field Perspectives - Challenges with Coordination Mechanisms (</a:t>
            </a:r>
            <a:r>
              <a:rPr lang="en-US" u="sng" dirty="0">
                <a:hlinkClick r:id="rId3"/>
              </a:rPr>
              <a:t>https://www.youtube.com/watch?v=Bmvj96xy3Zw</a:t>
            </a:r>
            <a:r>
              <a:rPr lang="en-US" dirty="0"/>
              <a:t>) </a:t>
            </a:r>
          </a:p>
          <a:p>
            <a:endParaRPr lang="en-US" dirty="0"/>
          </a:p>
          <a:p>
            <a:endParaRPr lang="en-US" dirty="0" smtClean="0"/>
          </a:p>
        </p:txBody>
      </p:sp>
    </p:spTree>
    <p:extLst>
      <p:ext uri="{BB962C8B-B14F-4D97-AF65-F5344CB8AC3E}">
        <p14:creationId xmlns:p14="http://schemas.microsoft.com/office/powerpoint/2010/main" val="941880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04" y="500062"/>
            <a:ext cx="10515600" cy="1325563"/>
          </a:xfrm>
        </p:spPr>
        <p:txBody>
          <a:bodyPr/>
          <a:lstStyle/>
          <a:p>
            <a:r>
              <a:rPr lang="en-US" b="1" dirty="0" smtClean="0"/>
              <a:t>Localization</a:t>
            </a:r>
            <a:endParaRPr lang="en-US" b="1" dirty="0"/>
          </a:p>
        </p:txBody>
      </p:sp>
      <p:sp>
        <p:nvSpPr>
          <p:cNvPr id="3" name="Content Placeholder 2"/>
          <p:cNvSpPr>
            <a:spLocks noGrp="1"/>
          </p:cNvSpPr>
          <p:nvPr>
            <p:ph idx="1"/>
          </p:nvPr>
        </p:nvSpPr>
        <p:spPr/>
        <p:txBody>
          <a:bodyPr/>
          <a:lstStyle/>
          <a:p>
            <a:pPr marL="0" indent="0" algn="ctr">
              <a:buNone/>
            </a:pPr>
            <a:endParaRPr lang="fr-FR" i="1" dirty="0" smtClean="0"/>
          </a:p>
          <a:p>
            <a:pPr marL="0" indent="0" algn="ctr">
              <a:buNone/>
            </a:pPr>
            <a:endParaRPr lang="fr-FR" i="1" dirty="0"/>
          </a:p>
          <a:p>
            <a:pPr marL="0" indent="0" algn="ctr">
              <a:buNone/>
            </a:pPr>
            <a:endParaRPr lang="fr-FR" i="1" dirty="0" smtClean="0"/>
          </a:p>
          <a:p>
            <a:pPr marL="0" indent="0" algn="ctr">
              <a:buNone/>
            </a:pPr>
            <a:r>
              <a:rPr lang="fr-FR" i="1" dirty="0" smtClean="0"/>
              <a:t>« As </a:t>
            </a:r>
            <a:r>
              <a:rPr lang="fr-FR" i="1" dirty="0"/>
              <a:t>local </a:t>
            </a:r>
            <a:r>
              <a:rPr lang="fr-FR" i="1" dirty="0" smtClean="0"/>
              <a:t>as </a:t>
            </a:r>
            <a:r>
              <a:rPr lang="fr-FR" i="1" dirty="0"/>
              <a:t>possible, </a:t>
            </a:r>
            <a:r>
              <a:rPr lang="fr-FR" i="1" dirty="0" smtClean="0"/>
              <a:t>as </a:t>
            </a:r>
            <a:r>
              <a:rPr lang="fr-FR" i="1" dirty="0"/>
              <a:t>international </a:t>
            </a:r>
            <a:r>
              <a:rPr lang="fr-FR" i="1" dirty="0" smtClean="0"/>
              <a:t>as </a:t>
            </a:r>
            <a:r>
              <a:rPr lang="en-US" i="1" dirty="0" smtClean="0"/>
              <a:t>necessary</a:t>
            </a:r>
            <a:r>
              <a:rPr lang="fr-FR" i="1" dirty="0"/>
              <a:t> </a:t>
            </a:r>
            <a:r>
              <a:rPr lang="fr-FR" i="1" dirty="0" smtClean="0"/>
              <a:t>»</a:t>
            </a:r>
            <a:endParaRPr lang="en-US" i="1"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509300" y="186531"/>
            <a:ext cx="3058140" cy="3058140"/>
          </a:xfrm>
          <a:prstGeom prst="rect">
            <a:avLst/>
          </a:prstGeom>
        </p:spPr>
      </p:pic>
    </p:spTree>
    <p:extLst>
      <p:ext uri="{BB962C8B-B14F-4D97-AF65-F5344CB8AC3E}">
        <p14:creationId xmlns:p14="http://schemas.microsoft.com/office/powerpoint/2010/main" val="17208069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Group Exercise</a:t>
            </a:r>
            <a:endParaRPr lang="en-US" b="1" dirty="0">
              <a:solidFill>
                <a:schemeClr val="accent1"/>
              </a:solidFill>
            </a:endParaRPr>
          </a:p>
        </p:txBody>
      </p:sp>
      <p:sp>
        <p:nvSpPr>
          <p:cNvPr id="3" name="Content Placeholder 2"/>
          <p:cNvSpPr>
            <a:spLocks noGrp="1"/>
          </p:cNvSpPr>
          <p:nvPr>
            <p:ph idx="1"/>
          </p:nvPr>
        </p:nvSpPr>
        <p:spPr/>
        <p:txBody>
          <a:bodyPr/>
          <a:lstStyle/>
          <a:p>
            <a:r>
              <a:rPr lang="en-GB" dirty="0" smtClean="0"/>
              <a:t>Share </a:t>
            </a:r>
            <a:r>
              <a:rPr lang="en-GB" dirty="0"/>
              <a:t>any good practices </a:t>
            </a:r>
            <a:r>
              <a:rPr lang="en-GB" dirty="0" smtClean="0"/>
              <a:t>you </a:t>
            </a:r>
            <a:r>
              <a:rPr lang="en-GB" dirty="0"/>
              <a:t>have observed with regards to the engagement of local actors in the coordination /cluster system. </a:t>
            </a:r>
            <a:endParaRPr lang="en-US" dirty="0"/>
          </a:p>
          <a:p>
            <a:r>
              <a:rPr lang="en-GB" dirty="0" smtClean="0"/>
              <a:t>Identify </a:t>
            </a:r>
            <a:r>
              <a:rPr lang="en-GB" dirty="0"/>
              <a:t>potential key gaps </a:t>
            </a:r>
            <a:r>
              <a:rPr lang="en-GB" dirty="0" smtClean="0"/>
              <a:t>with </a:t>
            </a:r>
            <a:r>
              <a:rPr lang="en-GB" dirty="0"/>
              <a:t>regards to the engagement of local actors in the coordination/cluster system. </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5520" y="81515"/>
            <a:ext cx="2153194" cy="1867293"/>
          </a:xfrm>
          <a:prstGeom prst="rect">
            <a:avLst/>
          </a:prstGeom>
        </p:spPr>
      </p:pic>
    </p:spTree>
    <p:extLst>
      <p:ext uri="{BB962C8B-B14F-4D97-AF65-F5344CB8AC3E}">
        <p14:creationId xmlns:p14="http://schemas.microsoft.com/office/powerpoint/2010/main" val="42772653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t>
            </a:r>
            <a:r>
              <a:rPr lang="en-US" dirty="0"/>
              <a:t>4</a:t>
            </a:r>
            <a:endParaRPr lang="en-US" dirty="0"/>
          </a:p>
        </p:txBody>
      </p:sp>
      <p:sp>
        <p:nvSpPr>
          <p:cNvPr id="3" name="Text Placeholder 2"/>
          <p:cNvSpPr>
            <a:spLocks noGrp="1"/>
          </p:cNvSpPr>
          <p:nvPr>
            <p:ph type="body" idx="1"/>
          </p:nvPr>
        </p:nvSpPr>
        <p:spPr/>
        <p:txBody>
          <a:bodyPr/>
          <a:lstStyle/>
          <a:p>
            <a:r>
              <a:rPr lang="en-US" dirty="0"/>
              <a:t>BEING RESPONSIBLE TO PLACE PROTECTION AT THE CENTER OF HUMANITARIAN ACTION</a:t>
            </a:r>
          </a:p>
        </p:txBody>
      </p:sp>
    </p:spTree>
    <p:extLst>
      <p:ext uri="{BB962C8B-B14F-4D97-AF65-F5344CB8AC3E}">
        <p14:creationId xmlns:p14="http://schemas.microsoft.com/office/powerpoint/2010/main" val="36352468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Session Objectives </a:t>
            </a:r>
            <a:endParaRPr lang="en-US" b="1" dirty="0"/>
          </a:p>
        </p:txBody>
      </p:sp>
      <p:sp>
        <p:nvSpPr>
          <p:cNvPr id="3" name="Content Placeholder 2"/>
          <p:cNvSpPr>
            <a:spLocks noGrp="1"/>
          </p:cNvSpPr>
          <p:nvPr>
            <p:ph idx="1"/>
          </p:nvPr>
        </p:nvSpPr>
        <p:spPr/>
        <p:txBody>
          <a:bodyPr>
            <a:normAutofit/>
          </a:bodyPr>
          <a:lstStyle/>
          <a:p>
            <a:pPr marL="0" indent="0">
              <a:buNone/>
            </a:pPr>
            <a:r>
              <a:rPr lang="en-US" dirty="0"/>
              <a:t>At the end of the session, participants will be able to: </a:t>
            </a:r>
          </a:p>
          <a:p>
            <a:pPr lvl="0"/>
            <a:r>
              <a:rPr lang="en-US" dirty="0" smtClean="0"/>
              <a:t>Understand </a:t>
            </a:r>
            <a:r>
              <a:rPr lang="en-US" dirty="0"/>
              <a:t>the shared definition of humanitarian protection</a:t>
            </a:r>
          </a:p>
          <a:p>
            <a:pPr lvl="0"/>
            <a:r>
              <a:rPr lang="en-US" dirty="0"/>
              <a:t>Describe the Centrality of Protection approach </a:t>
            </a:r>
          </a:p>
          <a:p>
            <a:pPr lvl="0"/>
            <a:r>
              <a:rPr lang="en-US" dirty="0"/>
              <a:t>Outline the key protection principles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2457" y="352516"/>
            <a:ext cx="1491343" cy="1491343"/>
          </a:xfrm>
          <a:prstGeom prst="rect">
            <a:avLst/>
          </a:prstGeom>
        </p:spPr>
      </p:pic>
    </p:spTree>
    <p:extLst>
      <p:ext uri="{BB962C8B-B14F-4D97-AF65-F5344CB8AC3E}">
        <p14:creationId xmlns:p14="http://schemas.microsoft.com/office/powerpoint/2010/main" val="34618414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Protection </a:t>
            </a:r>
            <a:endParaRPr lang="en-US" b="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just">
              <a:buNone/>
            </a:pPr>
            <a:r>
              <a:rPr lang="en-US" dirty="0" smtClean="0"/>
              <a:t>“</a:t>
            </a:r>
            <a:r>
              <a:rPr lang="en-US" dirty="0"/>
              <a:t>All activities aimed at obtaining full respect for the rights of the individual in accordance with the letter and spirit of the relevant bodies of law (i.e., human rights law, international humanitarian law, refugee law).” </a:t>
            </a:r>
            <a:endParaRPr lang="en-US" dirty="0" smtClean="0"/>
          </a:p>
          <a:p>
            <a:pPr marL="0" indent="0">
              <a:buNone/>
            </a:pPr>
            <a:endParaRPr lang="en-US" dirty="0"/>
          </a:p>
          <a:p>
            <a:pPr marL="0" indent="0" algn="r">
              <a:buNone/>
            </a:pPr>
            <a:r>
              <a:rPr lang="en-US" dirty="0" smtClean="0">
                <a:solidFill>
                  <a:schemeClr val="accent1">
                    <a:lumMod val="75000"/>
                  </a:schemeClr>
                </a:solidFill>
              </a:rPr>
              <a:t>Inter-Agency </a:t>
            </a:r>
            <a:r>
              <a:rPr lang="en-US" dirty="0">
                <a:solidFill>
                  <a:schemeClr val="accent1">
                    <a:lumMod val="75000"/>
                  </a:schemeClr>
                </a:solidFill>
              </a:rPr>
              <a:t>Standing Committee (IASC, 1999)</a:t>
            </a:r>
          </a:p>
        </p:txBody>
      </p:sp>
    </p:spTree>
    <p:extLst>
      <p:ext uri="{BB962C8B-B14F-4D97-AF65-F5344CB8AC3E}">
        <p14:creationId xmlns:p14="http://schemas.microsoft.com/office/powerpoint/2010/main" val="39280827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Legal Framework for Protection</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8369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05307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IASC Statement Centrality of Protection (2013)</a:t>
            </a:r>
            <a:endParaRPr lang="en-US" b="1" dirty="0"/>
          </a:p>
        </p:txBody>
      </p:sp>
      <p:sp>
        <p:nvSpPr>
          <p:cNvPr id="3" name="Content Placeholder 2"/>
          <p:cNvSpPr>
            <a:spLocks noGrp="1"/>
          </p:cNvSpPr>
          <p:nvPr>
            <p:ph idx="1"/>
          </p:nvPr>
        </p:nvSpPr>
        <p:spPr/>
        <p:txBody>
          <a:bodyPr>
            <a:normAutofit/>
          </a:bodyPr>
          <a:lstStyle/>
          <a:p>
            <a:pPr marL="0" indent="0" algn="just">
              <a:buNone/>
            </a:pPr>
            <a:endParaRPr lang="en-US" dirty="0" smtClean="0"/>
          </a:p>
          <a:p>
            <a:pPr marL="0" indent="0" algn="just">
              <a:buNone/>
            </a:pPr>
            <a:endParaRPr lang="en-US" dirty="0"/>
          </a:p>
          <a:p>
            <a:pPr marL="0" indent="0" algn="just">
              <a:buNone/>
            </a:pPr>
            <a:r>
              <a:rPr lang="en-US" dirty="0" smtClean="0"/>
              <a:t>All </a:t>
            </a:r>
            <a:r>
              <a:rPr lang="en-US" dirty="0"/>
              <a:t>humanitarian actors have a responsibility to place protection at the center of humanitarian action. </a:t>
            </a:r>
            <a:endParaRPr lang="en-US" dirty="0" smtClean="0"/>
          </a:p>
          <a:p>
            <a:pPr marL="0" indent="0" algn="just">
              <a:buNone/>
            </a:pPr>
            <a:endParaRPr lang="en-US" dirty="0"/>
          </a:p>
          <a:p>
            <a:pPr marL="0" indent="0" algn="r">
              <a:lnSpc>
                <a:spcPct val="100000"/>
              </a:lnSpc>
              <a:buNone/>
            </a:pPr>
            <a:r>
              <a:rPr lang="en-US" dirty="0" smtClean="0">
                <a:solidFill>
                  <a:schemeClr val="accent1">
                    <a:lumMod val="75000"/>
                  </a:schemeClr>
                </a:solidFill>
              </a:rPr>
              <a:t>Inter-Agency </a:t>
            </a:r>
            <a:r>
              <a:rPr lang="en-US" dirty="0">
                <a:solidFill>
                  <a:schemeClr val="accent1">
                    <a:lumMod val="75000"/>
                  </a:schemeClr>
                </a:solidFill>
              </a:rPr>
              <a:t>Standing Committee (IASC) Principals’ </a:t>
            </a:r>
            <a:endParaRPr lang="en-US" dirty="0" smtClean="0">
              <a:solidFill>
                <a:schemeClr val="accent1">
                  <a:lumMod val="75000"/>
                </a:schemeClr>
              </a:solidFill>
            </a:endParaRPr>
          </a:p>
          <a:p>
            <a:pPr marL="0" indent="0" algn="r">
              <a:lnSpc>
                <a:spcPct val="100000"/>
              </a:lnSpc>
              <a:buNone/>
            </a:pPr>
            <a:r>
              <a:rPr lang="en-US" dirty="0" smtClean="0">
                <a:solidFill>
                  <a:schemeClr val="accent1">
                    <a:lumMod val="75000"/>
                  </a:schemeClr>
                </a:solidFill>
              </a:rPr>
              <a:t>Statement </a:t>
            </a:r>
            <a:r>
              <a:rPr lang="en-US" dirty="0">
                <a:solidFill>
                  <a:schemeClr val="accent1">
                    <a:lumMod val="75000"/>
                  </a:schemeClr>
                </a:solidFill>
              </a:rPr>
              <a:t>on the Centrality of Protection (2013) </a:t>
            </a:r>
          </a:p>
        </p:txBody>
      </p:sp>
    </p:spTree>
    <p:extLst>
      <p:ext uri="{BB962C8B-B14F-4D97-AF65-F5344CB8AC3E}">
        <p14:creationId xmlns:p14="http://schemas.microsoft.com/office/powerpoint/2010/main" val="28191519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IASC Policy on Protection (2016)</a:t>
            </a:r>
            <a:endParaRPr lang="en-US" b="1" dirty="0"/>
          </a:p>
        </p:txBody>
      </p:sp>
      <p:sp>
        <p:nvSpPr>
          <p:cNvPr id="3" name="Content Placeholder 2"/>
          <p:cNvSpPr>
            <a:spLocks noGrp="1"/>
          </p:cNvSpPr>
          <p:nvPr>
            <p:ph idx="1"/>
          </p:nvPr>
        </p:nvSpPr>
        <p:spPr/>
        <p:txBody>
          <a:bodyPr>
            <a:normAutofit fontScale="92500" lnSpcReduction="20000"/>
          </a:bodyPr>
          <a:lstStyle/>
          <a:p>
            <a:pPr algn="just"/>
            <a:r>
              <a:rPr lang="en-US" dirty="0" smtClean="0"/>
              <a:t>Overarching </a:t>
            </a:r>
            <a:r>
              <a:rPr lang="en-US" dirty="0"/>
              <a:t>framework for </a:t>
            </a:r>
            <a:r>
              <a:rPr lang="en-US" dirty="0" smtClean="0"/>
              <a:t>humanitarian actors. </a:t>
            </a:r>
          </a:p>
          <a:p>
            <a:pPr algn="just"/>
            <a:r>
              <a:rPr lang="en-US" dirty="0" smtClean="0"/>
              <a:t>Responsibility </a:t>
            </a:r>
            <a:r>
              <a:rPr lang="en-US" dirty="0"/>
              <a:t>to place protection at the center of all aspects of humanitarian </a:t>
            </a:r>
            <a:r>
              <a:rPr lang="en-US" dirty="0" smtClean="0"/>
              <a:t>action.</a:t>
            </a:r>
          </a:p>
          <a:p>
            <a:pPr algn="just"/>
            <a:r>
              <a:rPr lang="en-US" dirty="0" smtClean="0"/>
              <a:t>Commitment </a:t>
            </a:r>
            <a:r>
              <a:rPr lang="en-US" dirty="0"/>
              <a:t>to prioritizing protection and contributing to collective protection </a:t>
            </a:r>
            <a:r>
              <a:rPr lang="en-US" dirty="0" smtClean="0"/>
              <a:t>outcomes.</a:t>
            </a:r>
          </a:p>
          <a:p>
            <a:pPr algn="just"/>
            <a:r>
              <a:rPr lang="en-US" dirty="0" smtClean="0"/>
              <a:t>Requirement </a:t>
            </a:r>
            <a:r>
              <a:rPr lang="en-US" dirty="0"/>
              <a:t>of </a:t>
            </a:r>
            <a:r>
              <a:rPr lang="en-US" dirty="0" smtClean="0"/>
              <a:t>HCTs </a:t>
            </a:r>
            <a:r>
              <a:rPr lang="en-US" dirty="0"/>
              <a:t>to develop protection strategies to address the most critical and urgent risks and violations. </a:t>
            </a:r>
            <a:endParaRPr lang="en-US" dirty="0" smtClean="0"/>
          </a:p>
          <a:p>
            <a:pPr algn="just"/>
            <a:r>
              <a:rPr lang="en-US" dirty="0" smtClean="0"/>
              <a:t>Emphasis on </a:t>
            </a:r>
            <a:r>
              <a:rPr lang="en-US" dirty="0"/>
              <a:t>reinforcing the complementary roles, mandates and expertise of all relevant actors. </a:t>
            </a:r>
            <a:endParaRPr lang="en-US" dirty="0" smtClean="0"/>
          </a:p>
          <a:p>
            <a:pPr marL="0" indent="0" algn="r">
              <a:lnSpc>
                <a:spcPct val="100000"/>
              </a:lnSpc>
              <a:buNone/>
            </a:pPr>
            <a:r>
              <a:rPr lang="en-US" dirty="0">
                <a:solidFill>
                  <a:schemeClr val="accent1">
                    <a:lumMod val="75000"/>
                  </a:schemeClr>
                </a:solidFill>
              </a:rPr>
              <a:t>Inter-Agency Standing Committee (IASC) Principals’ </a:t>
            </a:r>
          </a:p>
          <a:p>
            <a:pPr marL="0" indent="0" algn="r">
              <a:lnSpc>
                <a:spcPct val="100000"/>
              </a:lnSpc>
              <a:buNone/>
            </a:pPr>
            <a:r>
              <a:rPr lang="en-US" dirty="0" smtClean="0">
                <a:solidFill>
                  <a:schemeClr val="accent1">
                    <a:lumMod val="75000"/>
                  </a:schemeClr>
                </a:solidFill>
              </a:rPr>
              <a:t>Policy on Protection in Humanitarian Action (2016) </a:t>
            </a:r>
            <a:endParaRPr lang="en-US" dirty="0">
              <a:solidFill>
                <a:schemeClr val="accent1">
                  <a:lumMod val="75000"/>
                </a:schemeClr>
              </a:solidFill>
            </a:endParaRPr>
          </a:p>
          <a:p>
            <a:pPr algn="just"/>
            <a:endParaRPr lang="en-US" dirty="0"/>
          </a:p>
        </p:txBody>
      </p:sp>
    </p:spTree>
    <p:extLst>
      <p:ext uri="{BB962C8B-B14F-4D97-AF65-F5344CB8AC3E}">
        <p14:creationId xmlns:p14="http://schemas.microsoft.com/office/powerpoint/2010/main" val="15388088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concepts of the IASC Protection Policy</a:t>
            </a:r>
            <a:endParaRPr lang="en-US" b="1" dirty="0"/>
          </a:p>
        </p:txBody>
      </p:sp>
      <p:sp>
        <p:nvSpPr>
          <p:cNvPr id="3" name="Content Placeholder 2"/>
          <p:cNvSpPr>
            <a:spLocks noGrp="1"/>
          </p:cNvSpPr>
          <p:nvPr>
            <p:ph idx="1"/>
          </p:nvPr>
        </p:nvSpPr>
        <p:spPr/>
        <p:txBody>
          <a:bodyPr/>
          <a:lstStyle/>
          <a:p>
            <a:r>
              <a:rPr lang="en-US" dirty="0" smtClean="0"/>
              <a:t>Protection is everyone’s responsibility</a:t>
            </a:r>
          </a:p>
          <a:p>
            <a:r>
              <a:rPr lang="en-US" dirty="0" smtClean="0"/>
              <a:t>Protection is about outcomes</a:t>
            </a:r>
          </a:p>
          <a:p>
            <a:r>
              <a:rPr lang="en-US" dirty="0" smtClean="0"/>
              <a:t>Vulnerable groups are identified not pre-determined</a:t>
            </a:r>
          </a:p>
          <a:p>
            <a:r>
              <a:rPr lang="en-US" dirty="0" smtClean="0"/>
              <a:t>Whole of system approach to addressing severe and widespread protection risks</a:t>
            </a:r>
          </a:p>
          <a:p>
            <a:r>
              <a:rPr lang="en-US" dirty="0" smtClean="0"/>
              <a:t>Mobilizing </a:t>
            </a:r>
            <a:r>
              <a:rPr lang="en-US" dirty="0"/>
              <a:t>multi-disciplinary stakeholders, including non-humanitarian actors </a:t>
            </a:r>
          </a:p>
          <a:p>
            <a:endParaRPr lang="en-US" dirty="0" smtClean="0"/>
          </a:p>
          <a:p>
            <a:endParaRPr lang="en-US" dirty="0" smtClean="0"/>
          </a:p>
          <a:p>
            <a:endParaRPr lang="en-US" dirty="0"/>
          </a:p>
        </p:txBody>
      </p:sp>
    </p:spTree>
    <p:extLst>
      <p:ext uri="{BB962C8B-B14F-4D97-AF65-F5344CB8AC3E}">
        <p14:creationId xmlns:p14="http://schemas.microsoft.com/office/powerpoint/2010/main" val="1286551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NGOs’ role in implementing the IASC Policy</a:t>
            </a:r>
            <a:endParaRPr lang="en-US" b="1" dirty="0"/>
          </a:p>
        </p:txBody>
      </p:sp>
      <p:sp>
        <p:nvSpPr>
          <p:cNvPr id="3" name="Content Placeholder 2"/>
          <p:cNvSpPr>
            <a:spLocks noGrp="1"/>
          </p:cNvSpPr>
          <p:nvPr>
            <p:ph idx="1"/>
          </p:nvPr>
        </p:nvSpPr>
        <p:spPr/>
        <p:txBody>
          <a:bodyPr>
            <a:normAutofit/>
          </a:bodyPr>
          <a:lstStyle/>
          <a:p>
            <a:pPr marL="0" indent="0" algn="just">
              <a:buNone/>
            </a:pPr>
            <a:r>
              <a:rPr lang="en-US" b="1" dirty="0"/>
              <a:t>NGOs have an important role to play </a:t>
            </a:r>
            <a:r>
              <a:rPr lang="en-US" dirty="0"/>
              <a:t>in the implementation of the Policy, by incorporating key elements into their organizational approaches to protection, and contributing to interagency leadership and coordination on protection at country-level. </a:t>
            </a:r>
            <a:endParaRPr lang="en-US" dirty="0" smtClean="0"/>
          </a:p>
          <a:p>
            <a:pPr lvl="1" algn="just">
              <a:buFont typeface="Wingdings" panose="05000000000000000000" pitchFamily="2" charset="2"/>
              <a:buChar char="Ø"/>
            </a:pPr>
            <a:r>
              <a:rPr lang="en-US" dirty="0" smtClean="0"/>
              <a:t>Data and information collection</a:t>
            </a:r>
          </a:p>
          <a:p>
            <a:pPr lvl="1" algn="just">
              <a:buFont typeface="Wingdings" panose="05000000000000000000" pitchFamily="2" charset="2"/>
              <a:buChar char="Ø"/>
            </a:pPr>
            <a:r>
              <a:rPr lang="en-US" dirty="0" smtClean="0"/>
              <a:t>In depth and integrated protection analysis </a:t>
            </a:r>
          </a:p>
          <a:p>
            <a:pPr lvl="1" algn="just">
              <a:buFont typeface="Wingdings" panose="05000000000000000000" pitchFamily="2" charset="2"/>
              <a:buChar char="Ø"/>
            </a:pPr>
            <a:r>
              <a:rPr lang="en-US" dirty="0" smtClean="0"/>
              <a:t>Agreement on protection priorities and collective actions</a:t>
            </a:r>
          </a:p>
          <a:p>
            <a:pPr lvl="1" algn="just">
              <a:buFont typeface="Wingdings" panose="05000000000000000000" pitchFamily="2" charset="2"/>
              <a:buChar char="Ø"/>
            </a:pPr>
            <a:r>
              <a:rPr lang="en-US" dirty="0" smtClean="0"/>
              <a:t>Mobilizing multi-disciplinary actors to contribute to protection outcomes</a:t>
            </a:r>
          </a:p>
          <a:p>
            <a:pPr lvl="1" algn="just">
              <a:buFont typeface="Wingdings" panose="05000000000000000000" pitchFamily="2" charset="2"/>
              <a:buChar char="Ø"/>
            </a:pPr>
            <a:r>
              <a:rPr lang="en-US" dirty="0" smtClean="0"/>
              <a:t>Evaluating commitments and monitoring progress </a:t>
            </a:r>
          </a:p>
          <a:p>
            <a:pPr algn="just">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39165261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Cross-Cutting Issues and Protection </a:t>
            </a:r>
            <a:endParaRPr lang="en-US" b="1"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026804" y="1825625"/>
            <a:ext cx="6138392" cy="4351338"/>
          </a:xfrm>
        </p:spPr>
      </p:pic>
    </p:spTree>
    <p:extLst>
      <p:ext uri="{BB962C8B-B14F-4D97-AF65-F5344CB8AC3E}">
        <p14:creationId xmlns:p14="http://schemas.microsoft.com/office/powerpoint/2010/main" val="2217098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Localization Rationale</a:t>
            </a:r>
            <a:endParaRPr lang="en-US" b="1" dirty="0"/>
          </a:p>
        </p:txBody>
      </p:sp>
      <p:sp>
        <p:nvSpPr>
          <p:cNvPr id="3" name="Content Placeholder 2"/>
          <p:cNvSpPr>
            <a:spLocks noGrp="1"/>
          </p:cNvSpPr>
          <p:nvPr>
            <p:ph idx="1"/>
          </p:nvPr>
        </p:nvSpPr>
        <p:spPr/>
        <p:txBody>
          <a:bodyPr>
            <a:normAutofit/>
          </a:bodyPr>
          <a:lstStyle/>
          <a:p>
            <a:r>
              <a:rPr lang="en-US" dirty="0"/>
              <a:t>National and local </a:t>
            </a:r>
            <a:r>
              <a:rPr lang="en-US" dirty="0" smtClean="0"/>
              <a:t>responders are first </a:t>
            </a:r>
            <a:r>
              <a:rPr lang="en-US" dirty="0"/>
              <a:t>and last responders to </a:t>
            </a:r>
            <a:r>
              <a:rPr lang="en-US" dirty="0" smtClean="0"/>
              <a:t>crises </a:t>
            </a:r>
            <a:endParaRPr lang="en-US" dirty="0"/>
          </a:p>
          <a:p>
            <a:pPr algn="just"/>
            <a:r>
              <a:rPr lang="en-US" dirty="0" smtClean="0"/>
              <a:t>Engage with local and national responders in a spirit of partnership </a:t>
            </a:r>
          </a:p>
          <a:p>
            <a:pPr algn="just"/>
            <a:r>
              <a:rPr lang="en-US" dirty="0" smtClean="0"/>
              <a:t>Reinforce rather than replace local and national capacities</a:t>
            </a:r>
            <a:endParaRPr lang="en-US" dirty="0"/>
          </a:p>
          <a:p>
            <a:pPr algn="just"/>
            <a:r>
              <a:rPr lang="en-US" dirty="0" smtClean="0"/>
              <a:t>Coordination system represent an opportunity for a system-wide shift</a:t>
            </a:r>
            <a:r>
              <a:rPr lang="en-US" dirty="0"/>
              <a:t> </a:t>
            </a:r>
            <a:endParaRPr lang="en-US" dirty="0" smtClean="0"/>
          </a:p>
          <a:p>
            <a:pPr algn="just"/>
            <a:r>
              <a:rPr lang="en-US" dirty="0" smtClean="0"/>
              <a:t>Localization needs to be an integral part of the humanitarian response strategy </a:t>
            </a:r>
          </a:p>
        </p:txBody>
      </p:sp>
    </p:spTree>
    <p:extLst>
      <p:ext uri="{BB962C8B-B14F-4D97-AF65-F5344CB8AC3E}">
        <p14:creationId xmlns:p14="http://schemas.microsoft.com/office/powerpoint/2010/main" val="34319734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Protection Standards and Norms</a:t>
            </a:r>
            <a:endParaRPr lang="en-US" b="1" dirty="0"/>
          </a:p>
        </p:txBody>
      </p:sp>
      <p:pic>
        <p:nvPicPr>
          <p:cNvPr id="12" name="Content Placeholder 11"/>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09861" y="1399136"/>
            <a:ext cx="1817936" cy="2351197"/>
          </a:xfrm>
        </p:spPr>
      </p:pic>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82491" y="4036136"/>
            <a:ext cx="1905000" cy="269557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54733" y="1207294"/>
            <a:ext cx="1905000" cy="2705100"/>
          </a:xfrm>
          <a:prstGeom prst="rect">
            <a:avLst/>
          </a:prstGeom>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87089" y="103024"/>
            <a:ext cx="2357917" cy="3175328"/>
          </a:xfrm>
          <a:prstGeom prst="rect">
            <a:avLst/>
          </a:prstGeom>
        </p:spPr>
      </p:pic>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82407" y="4105191"/>
            <a:ext cx="1807233" cy="2557463"/>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58919" y="4174248"/>
            <a:ext cx="1885950" cy="2419350"/>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51667" t="1876"/>
          <a:stretch/>
        </p:blipFill>
        <p:spPr>
          <a:xfrm>
            <a:off x="9392067" y="3428999"/>
            <a:ext cx="2236001" cy="3392129"/>
          </a:xfrm>
          <a:prstGeom prst="rect">
            <a:avLst/>
          </a:prstGeom>
        </p:spPr>
      </p:pic>
      <p:pic>
        <p:nvPicPr>
          <p:cNvPr id="19" name="Picture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096050" y="1355145"/>
            <a:ext cx="2059085" cy="2680991"/>
          </a:xfrm>
          <a:prstGeom prst="rect">
            <a:avLst/>
          </a:prstGeom>
        </p:spPr>
      </p:pic>
    </p:spTree>
    <p:extLst>
      <p:ext uri="{BB962C8B-B14F-4D97-AF65-F5344CB8AC3E}">
        <p14:creationId xmlns:p14="http://schemas.microsoft.com/office/powerpoint/2010/main" val="33751619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Key Messages</a:t>
            </a:r>
            <a:endParaRPr lang="en-US" b="1"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lvl="0" algn="just"/>
            <a:r>
              <a:rPr lang="en-GB" dirty="0"/>
              <a:t>Protection is an inclusive concept, which requires collaboration and complementarity to fulfil. It encompasses all activities aimed at obtaining full respect for the rights of the individual in accordance with the letter and spirit of the relevant bodies of law. </a:t>
            </a:r>
            <a:endParaRPr lang="en-US" dirty="0"/>
          </a:p>
          <a:p>
            <a:pPr lvl="0" algn="just"/>
            <a:r>
              <a:rPr lang="en-GB" dirty="0"/>
              <a:t>A comprehensive legal framework provides clear objectives and criteria for protection and can help humanitarian workers to assess human rights violations, develop sound operational response using a rights-based approach, and provide a basis for advocacy and other similar activities.</a:t>
            </a:r>
            <a:endParaRPr lang="en-US" dirty="0"/>
          </a:p>
          <a:p>
            <a:pPr lvl="0" algn="just"/>
            <a:r>
              <a:rPr lang="en-GB" dirty="0"/>
              <a:t> All humanitarian actors have a responsibility to place protection at the centre of humanitarian action, by incorporating key protection elements in their organizational approaches and contributing to inter-agency leadership and coordination on protection at country-level. </a:t>
            </a:r>
            <a:endParaRPr lang="en-US" dirty="0"/>
          </a:p>
          <a:p>
            <a:pPr algn="just"/>
            <a:r>
              <a:rPr lang="en-GB" dirty="0"/>
              <a:t>Different cross-cutting initiatives exists and all contribute to the protection of affected populations.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3856" y="195149"/>
            <a:ext cx="1719943" cy="1518443"/>
          </a:xfrm>
          <a:prstGeom prst="rect">
            <a:avLst/>
          </a:prstGeom>
        </p:spPr>
      </p:pic>
    </p:spTree>
    <p:extLst>
      <p:ext uri="{BB962C8B-B14F-4D97-AF65-F5344CB8AC3E}">
        <p14:creationId xmlns:p14="http://schemas.microsoft.com/office/powerpoint/2010/main" val="32467094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t>
            </a:r>
            <a:r>
              <a:rPr lang="en-US" dirty="0" smtClean="0"/>
              <a:t>5</a:t>
            </a:r>
            <a:endParaRPr lang="en-US" dirty="0"/>
          </a:p>
        </p:txBody>
      </p:sp>
      <p:sp>
        <p:nvSpPr>
          <p:cNvPr id="3" name="Text Placeholder 2"/>
          <p:cNvSpPr>
            <a:spLocks noGrp="1"/>
          </p:cNvSpPr>
          <p:nvPr>
            <p:ph type="body" idx="1"/>
          </p:nvPr>
        </p:nvSpPr>
        <p:spPr/>
        <p:txBody>
          <a:bodyPr/>
          <a:lstStyle/>
          <a:p>
            <a:r>
              <a:rPr lang="en-US" dirty="0" smtClean="0"/>
              <a:t>WORKING TOGETHER FOR PROTECTION IN </a:t>
            </a:r>
            <a:r>
              <a:rPr lang="en-US" dirty="0" smtClean="0">
                <a:solidFill>
                  <a:srgbClr val="FF0000"/>
                </a:solidFill>
              </a:rPr>
              <a:t>[COUNTRY SELECTED]</a:t>
            </a:r>
            <a:endParaRPr lang="en-US" dirty="0">
              <a:solidFill>
                <a:srgbClr val="FF0000"/>
              </a:solidFill>
            </a:endParaRPr>
          </a:p>
        </p:txBody>
      </p:sp>
    </p:spTree>
    <p:extLst>
      <p:ext uri="{BB962C8B-B14F-4D97-AF65-F5344CB8AC3E}">
        <p14:creationId xmlns:p14="http://schemas.microsoft.com/office/powerpoint/2010/main" val="30386946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Session Objectives </a:t>
            </a:r>
            <a:endParaRPr lang="en-US" b="1" dirty="0"/>
          </a:p>
        </p:txBody>
      </p:sp>
      <p:sp>
        <p:nvSpPr>
          <p:cNvPr id="3" name="Content Placeholder 2"/>
          <p:cNvSpPr>
            <a:spLocks noGrp="1"/>
          </p:cNvSpPr>
          <p:nvPr>
            <p:ph idx="1"/>
          </p:nvPr>
        </p:nvSpPr>
        <p:spPr/>
        <p:txBody>
          <a:bodyPr>
            <a:normAutofit/>
          </a:bodyPr>
          <a:lstStyle/>
          <a:p>
            <a:pPr marL="0" indent="0">
              <a:buNone/>
            </a:pPr>
            <a:r>
              <a:rPr lang="en-US" dirty="0"/>
              <a:t>At the end of the session, participants will be able to: </a:t>
            </a:r>
          </a:p>
          <a:p>
            <a:pPr lvl="0"/>
            <a:r>
              <a:rPr lang="en-US" dirty="0" smtClean="0"/>
              <a:t>Understand </a:t>
            </a:r>
            <a:r>
              <a:rPr lang="en-US" dirty="0"/>
              <a:t>the key areas of work of the Protection Cluster and Sub-Clusters in </a:t>
            </a:r>
            <a:r>
              <a:rPr lang="en-US" dirty="0" smtClean="0">
                <a:solidFill>
                  <a:srgbClr val="FF0000"/>
                </a:solidFill>
              </a:rPr>
              <a:t>[Country Selected]</a:t>
            </a:r>
            <a:endParaRPr lang="en-US" dirty="0">
              <a:solidFill>
                <a:srgbClr val="FF0000"/>
              </a:solidFill>
            </a:endParaRPr>
          </a:p>
          <a:p>
            <a:pPr lvl="0"/>
            <a:r>
              <a:rPr lang="en-US" dirty="0"/>
              <a:t>Describe the main protection concerns at the national level  </a:t>
            </a:r>
          </a:p>
          <a:p>
            <a:pPr lvl="0"/>
            <a:r>
              <a:rPr lang="en-US" dirty="0"/>
              <a:t>Get an overview of the Protection Cluster Strategy at the national level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2457" y="124504"/>
            <a:ext cx="1491343" cy="1491343"/>
          </a:xfrm>
          <a:prstGeom prst="rect">
            <a:avLst/>
          </a:prstGeom>
        </p:spPr>
      </p:pic>
    </p:spTree>
    <p:extLst>
      <p:ext uri="{BB962C8B-B14F-4D97-AF65-F5344CB8AC3E}">
        <p14:creationId xmlns:p14="http://schemas.microsoft.com/office/powerpoint/2010/main" val="41806326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Global Protection </a:t>
            </a:r>
            <a:r>
              <a:rPr lang="en-US" b="1" dirty="0" smtClean="0"/>
              <a:t>Cluster</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Tools and Guidance </a:t>
            </a:r>
          </a:p>
          <a:p>
            <a:r>
              <a:rPr lang="en-US" dirty="0" smtClean="0"/>
              <a:t>News and Events</a:t>
            </a:r>
          </a:p>
          <a:p>
            <a:r>
              <a:rPr lang="en-US" dirty="0" smtClean="0"/>
              <a:t>Helpdesk Function </a:t>
            </a:r>
          </a:p>
          <a:p>
            <a:r>
              <a:rPr lang="en-US" dirty="0" smtClean="0"/>
              <a:t>Community of Practice</a:t>
            </a:r>
          </a:p>
          <a:p>
            <a:endParaRPr lang="en-US" dirty="0"/>
          </a:p>
          <a:p>
            <a:r>
              <a:rPr lang="en-US" dirty="0" smtClean="0"/>
              <a:t>GPC Operations Cell</a:t>
            </a:r>
          </a:p>
          <a:p>
            <a:r>
              <a:rPr lang="en-US" dirty="0" smtClean="0"/>
              <a:t>4 Areas of Responsibility: CP, GBV, MA, HLP</a:t>
            </a:r>
          </a:p>
          <a:p>
            <a:r>
              <a:rPr lang="en-US" dirty="0" smtClean="0"/>
              <a:t>Task Teams </a:t>
            </a:r>
            <a:endParaRPr lang="en-US" dirty="0"/>
          </a:p>
        </p:txBody>
      </p:sp>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263956" y="365125"/>
            <a:ext cx="3528631" cy="3145330"/>
          </a:xfrm>
        </p:spPr>
      </p:pic>
      <p:pic>
        <p:nvPicPr>
          <p:cNvPr id="6"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67750" y="3664076"/>
            <a:ext cx="3321045" cy="2763000"/>
          </a:xfrm>
          <a:prstGeom prst="rect">
            <a:avLst/>
          </a:prstGeom>
        </p:spPr>
      </p:pic>
    </p:spTree>
    <p:extLst>
      <p:ext uri="{BB962C8B-B14F-4D97-AF65-F5344CB8AC3E}">
        <p14:creationId xmlns:p14="http://schemas.microsoft.com/office/powerpoint/2010/main" val="2922011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Protection Cluster: Functions</a:t>
            </a:r>
            <a:endParaRPr lang="en-US" b="1" dirty="0"/>
          </a:p>
        </p:txBody>
      </p:sp>
      <p:sp>
        <p:nvSpPr>
          <p:cNvPr id="3" name="Content Placeholder 2"/>
          <p:cNvSpPr>
            <a:spLocks noGrp="1"/>
          </p:cNvSpPr>
          <p:nvPr>
            <p:ph idx="1"/>
          </p:nvPr>
        </p:nvSpPr>
        <p:spPr>
          <a:xfrm>
            <a:off x="838200" y="1825625"/>
            <a:ext cx="5562600" cy="4351338"/>
          </a:xfrm>
        </p:spPr>
        <p:txBody>
          <a:bodyPr>
            <a:normAutofit lnSpcReduction="10000"/>
          </a:bodyPr>
          <a:lstStyle/>
          <a:p>
            <a:r>
              <a:rPr lang="en-US" dirty="0" smtClean="0"/>
              <a:t>Supporting service delivery</a:t>
            </a:r>
          </a:p>
          <a:p>
            <a:r>
              <a:rPr lang="en-US" dirty="0" smtClean="0"/>
              <a:t>Informing strategic decision making of the HC/HCT for the humanitarian response</a:t>
            </a:r>
          </a:p>
          <a:p>
            <a:r>
              <a:rPr lang="en-US" dirty="0" smtClean="0"/>
              <a:t>Planning and implementing Cluster strategies</a:t>
            </a:r>
          </a:p>
          <a:p>
            <a:r>
              <a:rPr lang="en-US" dirty="0" smtClean="0"/>
              <a:t>Monitoring and evaluating performance</a:t>
            </a:r>
          </a:p>
          <a:p>
            <a:r>
              <a:rPr lang="en-US" dirty="0" smtClean="0"/>
              <a:t>Capacity Building</a:t>
            </a:r>
          </a:p>
          <a:p>
            <a:r>
              <a:rPr lang="en-US" dirty="0" smtClean="0"/>
              <a:t>Advocacy</a:t>
            </a:r>
            <a:endParaRPr lang="en-US" dirty="0"/>
          </a:p>
        </p:txBody>
      </p:sp>
      <p:pic>
        <p:nvPicPr>
          <p:cNvPr id="4" name="Content Placeholder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69282" y="1942936"/>
            <a:ext cx="4809112" cy="3417339"/>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209675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Protection Cluster in </a:t>
            </a:r>
            <a:r>
              <a:rPr lang="en-US" b="1" dirty="0" smtClean="0">
                <a:solidFill>
                  <a:srgbClr val="FF0000"/>
                </a:solidFill>
              </a:rPr>
              <a:t>[Country Selected]</a:t>
            </a:r>
            <a:endParaRPr lang="en-US" b="1" dirty="0">
              <a:solidFill>
                <a:srgbClr val="FF0000"/>
              </a:solidFill>
            </a:endParaRPr>
          </a:p>
        </p:txBody>
      </p:sp>
      <p:sp>
        <p:nvSpPr>
          <p:cNvPr id="3" name="Content Placeholder 2"/>
          <p:cNvSpPr>
            <a:spLocks noGrp="1"/>
          </p:cNvSpPr>
          <p:nvPr>
            <p:ph idx="1"/>
          </p:nvPr>
        </p:nvSpPr>
        <p:spPr/>
        <p:txBody>
          <a:bodyPr/>
          <a:lstStyle/>
          <a:p>
            <a:r>
              <a:rPr lang="en-US" dirty="0"/>
              <a:t>Overview of the Protection Cluster </a:t>
            </a:r>
            <a:r>
              <a:rPr lang="en-US" dirty="0" smtClean="0"/>
              <a:t>Structure </a:t>
            </a:r>
            <a:r>
              <a:rPr lang="en-US" dirty="0"/>
              <a:t>in the country selected for the workshop</a:t>
            </a:r>
          </a:p>
        </p:txBody>
      </p:sp>
    </p:spTree>
    <p:extLst>
      <p:ext uri="{BB962C8B-B14F-4D97-AF65-F5344CB8AC3E}">
        <p14:creationId xmlns:p14="http://schemas.microsoft.com/office/powerpoint/2010/main" val="14111898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Main Protection Concerns in </a:t>
            </a:r>
            <a:r>
              <a:rPr lang="en-US" b="1" dirty="0" smtClean="0">
                <a:solidFill>
                  <a:srgbClr val="FF0000"/>
                </a:solidFill>
              </a:rPr>
              <a:t>[Country Selected]</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a:t>Overview of the </a:t>
            </a:r>
            <a:r>
              <a:rPr lang="en-US" dirty="0" smtClean="0"/>
              <a:t>main protection concerns in </a:t>
            </a:r>
            <a:r>
              <a:rPr lang="en-US" dirty="0"/>
              <a:t>the country selected for the workshop</a:t>
            </a:r>
          </a:p>
          <a:p>
            <a:endParaRPr lang="en-US" dirty="0" smtClean="0"/>
          </a:p>
        </p:txBody>
      </p:sp>
    </p:spTree>
    <p:extLst>
      <p:ext uri="{BB962C8B-B14F-4D97-AF65-F5344CB8AC3E}">
        <p14:creationId xmlns:p14="http://schemas.microsoft.com/office/powerpoint/2010/main" val="40297350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HRP in </a:t>
            </a:r>
            <a:r>
              <a:rPr lang="en-US" b="1" dirty="0" smtClean="0">
                <a:solidFill>
                  <a:srgbClr val="FF0000"/>
                </a:solidFill>
              </a:rPr>
              <a:t>[Country Selected]</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a:t>Overview of the </a:t>
            </a:r>
            <a:r>
              <a:rPr lang="en-US" dirty="0" smtClean="0"/>
              <a:t>HRP in </a:t>
            </a:r>
            <a:r>
              <a:rPr lang="en-US" dirty="0"/>
              <a:t>the country selected for the workshop</a:t>
            </a:r>
          </a:p>
        </p:txBody>
      </p:sp>
    </p:spTree>
    <p:extLst>
      <p:ext uri="{BB962C8B-B14F-4D97-AF65-F5344CB8AC3E}">
        <p14:creationId xmlns:p14="http://schemas.microsoft.com/office/powerpoint/2010/main" val="1006604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Protection Cluster Strategy in </a:t>
            </a:r>
            <a:r>
              <a:rPr lang="en-US" b="1" dirty="0" smtClean="0">
                <a:solidFill>
                  <a:srgbClr val="FF0000"/>
                </a:solidFill>
              </a:rPr>
              <a:t>[Country Selected]</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a:t>Overview of the </a:t>
            </a:r>
            <a:r>
              <a:rPr lang="en-US" dirty="0" smtClean="0"/>
              <a:t>Protection Cluster Strategy </a:t>
            </a:r>
            <a:r>
              <a:rPr lang="en-US" dirty="0"/>
              <a:t>in the country selected for the workshop</a:t>
            </a:r>
          </a:p>
        </p:txBody>
      </p:sp>
    </p:spTree>
    <p:extLst>
      <p:ext uri="{BB962C8B-B14F-4D97-AF65-F5344CB8AC3E}">
        <p14:creationId xmlns:p14="http://schemas.microsoft.com/office/powerpoint/2010/main" val="614246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Commitments </a:t>
            </a:r>
            <a:endParaRPr lang="en-US" b="1" dirty="0"/>
          </a:p>
        </p:txBody>
      </p:sp>
      <p:sp>
        <p:nvSpPr>
          <p:cNvPr id="3" name="Content Placeholder 2"/>
          <p:cNvSpPr>
            <a:spLocks noGrp="1"/>
          </p:cNvSpPr>
          <p:nvPr>
            <p:ph idx="1"/>
          </p:nvPr>
        </p:nvSpPr>
        <p:spPr/>
        <p:txBody>
          <a:bodyPr>
            <a:normAutofit fontScale="92500" lnSpcReduction="20000"/>
          </a:bodyPr>
          <a:lstStyle/>
          <a:p>
            <a:pPr marL="457200" indent="-457200"/>
            <a:r>
              <a:rPr lang="en-US" dirty="0"/>
              <a:t>Support multi-year investment in the </a:t>
            </a:r>
            <a:r>
              <a:rPr lang="en-US" b="1" dirty="0"/>
              <a:t>institutional capacities of local and national responders. </a:t>
            </a:r>
          </a:p>
          <a:p>
            <a:pPr marL="457200" indent="-457200"/>
            <a:r>
              <a:rPr lang="en-US" dirty="0"/>
              <a:t>Remove or reduce barriers that prevent </a:t>
            </a:r>
            <a:r>
              <a:rPr lang="en-US" b="1" dirty="0"/>
              <a:t>principled partnerships</a:t>
            </a:r>
            <a:r>
              <a:rPr lang="en-US" dirty="0"/>
              <a:t> between international and national actors. </a:t>
            </a:r>
          </a:p>
          <a:p>
            <a:pPr marL="457200" indent="-457200"/>
            <a:r>
              <a:rPr lang="en-US" dirty="0"/>
              <a:t>Support and complement </a:t>
            </a:r>
            <a:r>
              <a:rPr lang="en-US" b="1" dirty="0"/>
              <a:t>national coordination mechanisms</a:t>
            </a:r>
            <a:r>
              <a:rPr lang="en-US" dirty="0"/>
              <a:t> and include local actors in international coordination mechanisms. </a:t>
            </a:r>
          </a:p>
          <a:p>
            <a:pPr marL="457200" indent="-457200"/>
            <a:r>
              <a:rPr lang="en-US" dirty="0"/>
              <a:t>By 2020, achieve a target of </a:t>
            </a:r>
            <a:r>
              <a:rPr lang="en-US" b="1" dirty="0"/>
              <a:t>25% of humanitarian funding to local and national responders</a:t>
            </a:r>
            <a:r>
              <a:rPr lang="en-US" dirty="0"/>
              <a:t>.</a:t>
            </a:r>
          </a:p>
          <a:p>
            <a:pPr marL="457200" indent="-457200"/>
            <a:r>
              <a:rPr lang="en-US" dirty="0"/>
              <a:t>Develop a </a:t>
            </a:r>
            <a:r>
              <a:rPr lang="en-US" b="1" dirty="0"/>
              <a:t>IASC </a:t>
            </a:r>
            <a:r>
              <a:rPr lang="en-US" b="1" dirty="0" smtClean="0"/>
              <a:t>Localization </a:t>
            </a:r>
            <a:r>
              <a:rPr lang="en-US" b="1" dirty="0"/>
              <a:t>Marker</a:t>
            </a:r>
            <a:r>
              <a:rPr lang="en-US" dirty="0"/>
              <a:t> to measure direct and indirect funding to local and national responders.</a:t>
            </a:r>
          </a:p>
          <a:p>
            <a:pPr marL="457200" indent="-457200"/>
            <a:r>
              <a:rPr lang="en-US" dirty="0"/>
              <a:t>Make </a:t>
            </a:r>
            <a:r>
              <a:rPr lang="en-US" b="1" dirty="0"/>
              <a:t>greater use of funding tools </a:t>
            </a:r>
            <a:r>
              <a:rPr lang="en-US" dirty="0"/>
              <a:t>to increase assistance delivered by local actors (pooled funding mechanisms).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5956" y="100013"/>
            <a:ext cx="2876550" cy="1590675"/>
          </a:xfrm>
          <a:prstGeom prst="rect">
            <a:avLst/>
          </a:prstGeom>
        </p:spPr>
      </p:pic>
    </p:spTree>
    <p:extLst>
      <p:ext uri="{BB962C8B-B14F-4D97-AF65-F5344CB8AC3E}">
        <p14:creationId xmlns:p14="http://schemas.microsoft.com/office/powerpoint/2010/main" val="13931095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HCT Protection Strategy in </a:t>
            </a:r>
            <a:r>
              <a:rPr lang="en-US" b="1" dirty="0" smtClean="0">
                <a:solidFill>
                  <a:srgbClr val="FF0000"/>
                </a:solidFill>
              </a:rPr>
              <a:t>[Country Selected]</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Overview of the HCT Protection Strategy in the country selected for the workshop</a:t>
            </a:r>
            <a:endParaRPr lang="en-US" dirty="0"/>
          </a:p>
        </p:txBody>
      </p:sp>
    </p:spTree>
    <p:extLst>
      <p:ext uri="{BB962C8B-B14F-4D97-AF65-F5344CB8AC3E}">
        <p14:creationId xmlns:p14="http://schemas.microsoft.com/office/powerpoint/2010/main" val="41880442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Role of National Partners in the Protection Cluster Strategy in </a:t>
            </a:r>
            <a:r>
              <a:rPr lang="en-US" b="1" dirty="0" smtClean="0">
                <a:solidFill>
                  <a:srgbClr val="FF0000"/>
                </a:solidFill>
              </a:rPr>
              <a:t>[Country Selected]</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Overview of the role that National Partners can play in implementing the Protection Cluster Strategy  </a:t>
            </a:r>
            <a:endParaRPr lang="en-US" dirty="0"/>
          </a:p>
        </p:txBody>
      </p:sp>
    </p:spTree>
    <p:extLst>
      <p:ext uri="{BB962C8B-B14F-4D97-AF65-F5344CB8AC3E}">
        <p14:creationId xmlns:p14="http://schemas.microsoft.com/office/powerpoint/2010/main" val="40464792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t>
            </a:r>
            <a:r>
              <a:rPr lang="en-US" dirty="0" smtClean="0"/>
              <a:t>6</a:t>
            </a:r>
            <a:endParaRPr lang="en-US" dirty="0"/>
          </a:p>
        </p:txBody>
      </p:sp>
      <p:sp>
        <p:nvSpPr>
          <p:cNvPr id="3" name="Text Placeholder 2"/>
          <p:cNvSpPr>
            <a:spLocks noGrp="1"/>
          </p:cNvSpPr>
          <p:nvPr>
            <p:ph type="body" idx="1"/>
          </p:nvPr>
        </p:nvSpPr>
        <p:spPr/>
        <p:txBody>
          <a:bodyPr/>
          <a:lstStyle/>
          <a:p>
            <a:r>
              <a:rPr lang="en-US" dirty="0" smtClean="0"/>
              <a:t>CONTRIBUTNG TO COLLECTIVE AND LOCALLY-DRIVEN PROTECTION ANALYSIS </a:t>
            </a:r>
            <a:endParaRPr lang="en-US" dirty="0"/>
          </a:p>
        </p:txBody>
      </p:sp>
    </p:spTree>
    <p:extLst>
      <p:ext uri="{BB962C8B-B14F-4D97-AF65-F5344CB8AC3E}">
        <p14:creationId xmlns:p14="http://schemas.microsoft.com/office/powerpoint/2010/main" val="12807339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Learning Objectives </a:t>
            </a:r>
            <a:endParaRPr lang="en-US" b="1" dirty="0"/>
          </a:p>
        </p:txBody>
      </p:sp>
      <p:sp>
        <p:nvSpPr>
          <p:cNvPr id="3" name="Content Placeholder 2"/>
          <p:cNvSpPr>
            <a:spLocks noGrp="1"/>
          </p:cNvSpPr>
          <p:nvPr>
            <p:ph idx="1"/>
          </p:nvPr>
        </p:nvSpPr>
        <p:spPr/>
        <p:txBody>
          <a:bodyPr>
            <a:normAutofit/>
          </a:bodyPr>
          <a:lstStyle/>
          <a:p>
            <a:pPr marL="0" indent="0">
              <a:buNone/>
            </a:pPr>
            <a:r>
              <a:rPr lang="en-US" dirty="0"/>
              <a:t>At the end of the session, participants will be able to: </a:t>
            </a:r>
          </a:p>
          <a:p>
            <a:pPr lvl="0"/>
            <a:r>
              <a:rPr lang="en-US" dirty="0"/>
              <a:t>Understand the methodology and know how to use the tools to analyze protection </a:t>
            </a:r>
            <a:r>
              <a:rPr lang="en-US" dirty="0" smtClean="0"/>
              <a:t>issues. </a:t>
            </a:r>
            <a:endParaRPr lang="en-US" dirty="0"/>
          </a:p>
          <a:p>
            <a:pPr lvl="0"/>
            <a:r>
              <a:rPr lang="en-US" dirty="0"/>
              <a:t>Understand the role that national partners can play in conducting/influencing protection risk analysis in </a:t>
            </a:r>
            <a:r>
              <a:rPr lang="en-US" dirty="0" smtClean="0"/>
              <a:t>country.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2457" y="124504"/>
            <a:ext cx="1491343" cy="1491343"/>
          </a:xfrm>
          <a:prstGeom prst="rect">
            <a:avLst/>
          </a:prstGeom>
        </p:spPr>
      </p:pic>
    </p:spTree>
    <p:extLst>
      <p:ext uri="{BB962C8B-B14F-4D97-AF65-F5344CB8AC3E}">
        <p14:creationId xmlns:p14="http://schemas.microsoft.com/office/powerpoint/2010/main" val="14146074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Group Exercise : Protection Concerns </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dirty="0"/>
              <a:t>Identify 5 main protection concerns in the regions where you work</a:t>
            </a:r>
          </a:p>
          <a:p>
            <a:r>
              <a:rPr lang="en-US" dirty="0" smtClean="0"/>
              <a:t>List </a:t>
            </a:r>
            <a:r>
              <a:rPr lang="en-US" dirty="0"/>
              <a:t>them on a flip chart </a:t>
            </a:r>
          </a:p>
          <a:p>
            <a:pPr lvl="1">
              <a:buFont typeface="Courier New"/>
              <a:buChar char="o"/>
            </a:pPr>
            <a:endParaRPr lang="en-US" dirty="0" smtClean="0"/>
          </a:p>
          <a:p>
            <a:pPr lvl="1">
              <a:buFont typeface="Courier New"/>
              <a:buChar char="o"/>
            </a:pPr>
            <a:endParaRPr lang="en-US" dirty="0"/>
          </a:p>
          <a:p>
            <a:pPr lvl="1">
              <a:buFont typeface="Courier New"/>
              <a:buChar char="o"/>
            </a:pPr>
            <a:endParaRPr lang="en-US" dirty="0" smtClean="0"/>
          </a:p>
          <a:p>
            <a:pPr lvl="1">
              <a:buFont typeface="Courier New"/>
              <a:buChar char="o"/>
            </a:pPr>
            <a:endParaRPr lang="en-US" dirty="0"/>
          </a:p>
          <a:p>
            <a:pPr lvl="1">
              <a:buFont typeface="Courier New"/>
              <a:buChar char="o"/>
            </a:pPr>
            <a:endParaRPr lang="en-US" dirty="0"/>
          </a:p>
          <a:p>
            <a:pPr marL="457200" lvl="1" indent="0" algn="ctr">
              <a:buNone/>
            </a:pPr>
            <a:r>
              <a:rPr lang="en-US" b="1" dirty="0"/>
              <a:t>You have </a:t>
            </a:r>
            <a:r>
              <a:rPr lang="en-US" b="1" dirty="0" smtClean="0"/>
              <a:t>15 </a:t>
            </a:r>
            <a:r>
              <a:rPr lang="en-US" b="1" dirty="0"/>
              <a:t>minutes to </a:t>
            </a:r>
            <a:r>
              <a:rPr lang="en-US" b="1" dirty="0" smtClean="0"/>
              <a:t>do this exercise</a:t>
            </a:r>
            <a:endParaRPr lang="en-US" b="1" dirty="0"/>
          </a:p>
          <a:p>
            <a:endParaRPr lang="en-US" dirty="0"/>
          </a:p>
        </p:txBody>
      </p:sp>
      <p:pic>
        <p:nvPicPr>
          <p:cNvPr id="4" name="Image 3" descr="MCj04315140000[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69479" y="4558110"/>
            <a:ext cx="801078" cy="840154"/>
          </a:xfrm>
          <a:prstGeom prst="rect">
            <a:avLst/>
          </a:prstGeom>
          <a:noFill/>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8786" y="0"/>
            <a:ext cx="2182586" cy="1892782"/>
          </a:xfrm>
          <a:prstGeom prst="rect">
            <a:avLst/>
          </a:prstGeom>
        </p:spPr>
      </p:pic>
    </p:spTree>
    <p:extLst>
      <p:ext uri="{BB962C8B-B14F-4D97-AF65-F5344CB8AC3E}">
        <p14:creationId xmlns:p14="http://schemas.microsoft.com/office/powerpoint/2010/main" val="20407784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Examples of protection concerns during humanitarian crises</a:t>
            </a:r>
            <a:endParaRPr lang="en-US" b="1" dirty="0"/>
          </a:p>
        </p:txBody>
      </p:sp>
      <p:sp>
        <p:nvSpPr>
          <p:cNvPr id="3" name="Content Placeholder 2"/>
          <p:cNvSpPr>
            <a:spLocks noGrp="1"/>
          </p:cNvSpPr>
          <p:nvPr>
            <p:ph idx="1"/>
          </p:nvPr>
        </p:nvSpPr>
        <p:spPr/>
        <p:txBody>
          <a:bodyPr>
            <a:normAutofit fontScale="70000" lnSpcReduction="20000"/>
          </a:bodyPr>
          <a:lstStyle/>
          <a:p>
            <a:r>
              <a:rPr lang="en-US" dirty="0" smtClean="0"/>
              <a:t>Loss of birth certificate</a:t>
            </a:r>
          </a:p>
          <a:p>
            <a:r>
              <a:rPr lang="en-US" dirty="0" smtClean="0"/>
              <a:t>Violence against children</a:t>
            </a:r>
          </a:p>
          <a:p>
            <a:r>
              <a:rPr lang="en-US" dirty="0" smtClean="0"/>
              <a:t>Deliberate attack, killing, displacement of civilians</a:t>
            </a:r>
          </a:p>
          <a:p>
            <a:r>
              <a:rPr lang="en-US" dirty="0" smtClean="0"/>
              <a:t>Forced prostitution</a:t>
            </a:r>
          </a:p>
          <a:p>
            <a:r>
              <a:rPr lang="en-US" dirty="0" smtClean="0"/>
              <a:t>Family separation </a:t>
            </a:r>
          </a:p>
          <a:p>
            <a:r>
              <a:rPr lang="en-US" dirty="0" smtClean="0"/>
              <a:t>Sexual exploitation and abuse by peacekeepers or humanitarian staff</a:t>
            </a:r>
          </a:p>
          <a:p>
            <a:r>
              <a:rPr lang="en-US" dirty="0" smtClean="0"/>
              <a:t>Discrimination against minorities</a:t>
            </a:r>
          </a:p>
          <a:p>
            <a:r>
              <a:rPr lang="en-US" dirty="0" smtClean="0"/>
              <a:t>Use of landmines</a:t>
            </a:r>
          </a:p>
          <a:p>
            <a:r>
              <a:rPr lang="en-US" dirty="0" smtClean="0"/>
              <a:t>Restriction on political or religious freedom </a:t>
            </a:r>
          </a:p>
          <a:p>
            <a:r>
              <a:rPr lang="en-US" dirty="0" smtClean="0"/>
              <a:t>Forced recruitment into armed forced</a:t>
            </a:r>
          </a:p>
          <a:p>
            <a:r>
              <a:rPr lang="en-US" dirty="0" smtClean="0"/>
              <a:t>Discrimination in access to assistance (health, education, water and economic opportunities)</a:t>
            </a:r>
          </a:p>
          <a:p>
            <a:r>
              <a:rPr lang="en-US" dirty="0" smtClean="0"/>
              <a:t>Torture and inhuman treatment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5660" y="210457"/>
            <a:ext cx="1824083" cy="1824083"/>
          </a:xfrm>
          <a:prstGeom prst="rect">
            <a:avLst/>
          </a:prstGeom>
        </p:spPr>
      </p:pic>
    </p:spTree>
    <p:extLst>
      <p:ext uri="{BB962C8B-B14F-4D97-AF65-F5344CB8AC3E}">
        <p14:creationId xmlns:p14="http://schemas.microsoft.com/office/powerpoint/2010/main" val="18625149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Steps towards a Protection Strategy </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Who needs protection and from what?</a:t>
            </a:r>
          </a:p>
          <a:p>
            <a:pPr marL="514350" indent="-514350">
              <a:buFont typeface="+mj-lt"/>
              <a:buAutoNum type="arabicPeriod"/>
            </a:pPr>
            <a:r>
              <a:rPr lang="en-US" dirty="0" smtClean="0"/>
              <a:t>What are the root causes and consequences of the protection concern?</a:t>
            </a:r>
          </a:p>
          <a:p>
            <a:pPr marL="514350" indent="-514350">
              <a:buFont typeface="+mj-lt"/>
              <a:buAutoNum type="arabicPeriod"/>
            </a:pPr>
            <a:r>
              <a:rPr lang="en-US" dirty="0" smtClean="0"/>
              <a:t>What can be done to prevent, mitigate and reduce the risk? </a:t>
            </a:r>
          </a:p>
          <a:p>
            <a:pPr marL="514350" indent="-514350">
              <a:buFont typeface="+mj-lt"/>
              <a:buAutoNum type="arabicPeriod"/>
            </a:pPr>
            <a:r>
              <a:rPr lang="en-US" dirty="0" smtClean="0"/>
              <a:t>How can this be achieved? </a:t>
            </a:r>
          </a:p>
          <a:p>
            <a:pPr marL="514350" indent="-514350">
              <a:buFont typeface="+mj-lt"/>
              <a:buAutoNum type="arabicPeriod"/>
            </a:pPr>
            <a:r>
              <a:rPr lang="en-US" dirty="0" smtClean="0"/>
              <a:t>When and how can implementation be measured? </a:t>
            </a:r>
            <a:endParaRPr lang="en-US" dirty="0"/>
          </a:p>
        </p:txBody>
      </p:sp>
    </p:spTree>
    <p:extLst>
      <p:ext uri="{BB962C8B-B14F-4D97-AF65-F5344CB8AC3E}">
        <p14:creationId xmlns:p14="http://schemas.microsoft.com/office/powerpoint/2010/main" val="41245725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descr="tree-roots-silhouette-vector.jpg"/>
          <p:cNvPicPr>
            <a:picLocks noGrp="1" noChangeAspect="1" noChangeArrowheads="1"/>
          </p:cNvPicPr>
          <p:nvPr>
            <p:ph idx="1"/>
          </p:nvPr>
        </p:nvPicPr>
        <p:blipFill>
          <a:blip r:embed="rId3" cstate="email">
            <a:alphaModFix amt="79000"/>
            <a:extLst>
              <a:ext uri="{28A0092B-C50C-407E-A947-70E740481C1C}">
                <a14:useLocalDpi xmlns:a14="http://schemas.microsoft.com/office/drawing/2010/main"/>
              </a:ext>
            </a:extLst>
          </a:blip>
          <a:srcRect/>
          <a:stretch>
            <a:fillRect/>
          </a:stretch>
        </p:blipFill>
        <p:spPr>
          <a:xfrm>
            <a:off x="1884923" y="646332"/>
            <a:ext cx="9144000" cy="5946358"/>
          </a:xfrm>
          <a:solidFill>
            <a:srgbClr val="F2DCDB">
              <a:alpha val="78822"/>
            </a:srgbClr>
          </a:solidFill>
          <a:ln w="12700" cap="flat">
            <a:solidFill>
              <a:srgbClr val="FFFFFF"/>
            </a:solidFill>
            <a:miter lim="800000"/>
            <a:headEnd/>
            <a:tailEnd/>
          </a:ln>
        </p:spPr>
      </p:pic>
      <p:sp>
        <p:nvSpPr>
          <p:cNvPr id="17411" name="TextBox 5"/>
          <p:cNvSpPr txBox="1">
            <a:spLocks noChangeArrowheads="1"/>
          </p:cNvSpPr>
          <p:nvPr/>
        </p:nvSpPr>
        <p:spPr bwMode="auto">
          <a:xfrm>
            <a:off x="2137833" y="1"/>
            <a:ext cx="853016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3600" b="1" dirty="0" smtClean="0">
                <a:solidFill>
                  <a:srgbClr val="000000"/>
                </a:solidFill>
                <a:latin typeface="+mj-lt"/>
              </a:rPr>
              <a:t>The </a:t>
            </a:r>
            <a:r>
              <a:rPr lang="en-US" sz="3600" b="1" dirty="0">
                <a:solidFill>
                  <a:srgbClr val="000000"/>
                </a:solidFill>
                <a:latin typeface="+mj-lt"/>
              </a:rPr>
              <a:t>I</a:t>
            </a:r>
            <a:r>
              <a:rPr lang="en-US" sz="3600" b="1" dirty="0" smtClean="0">
                <a:solidFill>
                  <a:srgbClr val="000000"/>
                </a:solidFill>
                <a:latin typeface="+mj-lt"/>
              </a:rPr>
              <a:t>nverted Tree</a:t>
            </a:r>
            <a:endParaRPr lang="en-US" sz="3600" b="1" dirty="0">
              <a:solidFill>
                <a:srgbClr val="000000"/>
              </a:solidFill>
              <a:latin typeface="+mj-lt"/>
            </a:endParaRPr>
          </a:p>
        </p:txBody>
      </p:sp>
      <p:sp>
        <p:nvSpPr>
          <p:cNvPr id="5" name="AutoShape 38"/>
          <p:cNvSpPr>
            <a:spLocks noChangeArrowheads="1"/>
          </p:cNvSpPr>
          <p:nvPr/>
        </p:nvSpPr>
        <p:spPr bwMode="auto">
          <a:xfrm>
            <a:off x="2075439" y="2783147"/>
            <a:ext cx="304800" cy="2514600"/>
          </a:xfrm>
          <a:prstGeom prst="upArrow">
            <a:avLst>
              <a:gd name="adj1" fmla="val 50000"/>
              <a:gd name="adj2" fmla="val 206250"/>
            </a:avLst>
          </a:prstGeom>
          <a:solidFill>
            <a:schemeClr val="bg2"/>
          </a:solidFill>
          <a:ln w="9525">
            <a:solidFill>
              <a:schemeClr val="tx1"/>
            </a:solidFill>
            <a:miter lim="800000"/>
            <a:headEnd/>
            <a:tailEnd/>
          </a:ln>
          <a:effectLst>
            <a:outerShdw blurRad="63500" dist="107763" dir="18900000" algn="ctr" rotWithShape="0">
              <a:schemeClr val="bg2">
                <a:alpha val="50000"/>
              </a:schemeClr>
            </a:outerShdw>
          </a:effectLst>
        </p:spPr>
        <p:txBody>
          <a:bodyPr vert="eaVert" wrap="none" anchor="ctr"/>
          <a:lstStyle/>
          <a:p>
            <a:endParaRPr lang="fr-FR"/>
          </a:p>
        </p:txBody>
      </p:sp>
      <p:sp>
        <p:nvSpPr>
          <p:cNvPr id="7" name="Text Box 36"/>
          <p:cNvSpPr txBox="1">
            <a:spLocks noChangeArrowheads="1"/>
          </p:cNvSpPr>
          <p:nvPr/>
        </p:nvSpPr>
        <p:spPr bwMode="auto">
          <a:xfrm>
            <a:off x="1907164" y="5547203"/>
            <a:ext cx="946150" cy="396875"/>
          </a:xfrm>
          <a:prstGeom prst="rect">
            <a:avLst/>
          </a:prstGeom>
          <a:solidFill>
            <a:srgbClr val="FF99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lnSpc>
                <a:spcPct val="100000"/>
              </a:lnSpc>
              <a:spcBef>
                <a:spcPct val="0"/>
              </a:spcBef>
              <a:buClrTx/>
              <a:buSzTx/>
              <a:buFontTx/>
              <a:buNone/>
            </a:pPr>
            <a:r>
              <a:rPr lang="en-US" sz="2000" dirty="0">
                <a:latin typeface="Times New Roman" charset="0"/>
                <a:cs typeface="Angsana New" charset="0"/>
              </a:rPr>
              <a:t>Causes</a:t>
            </a:r>
          </a:p>
        </p:txBody>
      </p:sp>
      <p:sp>
        <p:nvSpPr>
          <p:cNvPr id="8" name="Text Box 37"/>
          <p:cNvSpPr txBox="1">
            <a:spLocks noChangeArrowheads="1"/>
          </p:cNvSpPr>
          <p:nvPr/>
        </p:nvSpPr>
        <p:spPr bwMode="auto">
          <a:xfrm>
            <a:off x="1884923" y="1736706"/>
            <a:ext cx="904607" cy="400110"/>
          </a:xfrm>
          <a:prstGeom prst="rect">
            <a:avLst/>
          </a:prstGeom>
          <a:solidFill>
            <a:schemeClr val="accent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lnSpc>
                <a:spcPct val="100000"/>
              </a:lnSpc>
              <a:spcBef>
                <a:spcPct val="0"/>
              </a:spcBef>
              <a:buClrTx/>
              <a:buSzTx/>
              <a:buFontTx/>
              <a:buNone/>
            </a:pPr>
            <a:r>
              <a:rPr lang="fr-CH" sz="2000" dirty="0" err="1" smtClean="0">
                <a:latin typeface="Times New Roman" charset="0"/>
                <a:cs typeface="Angsana New" charset="0"/>
              </a:rPr>
              <a:t>Effects</a:t>
            </a:r>
            <a:endParaRPr lang="fr-CH" sz="2000" dirty="0">
              <a:latin typeface="Times New Roman" charset="0"/>
              <a:cs typeface="Angsana New" charset="0"/>
            </a:endParaRPr>
          </a:p>
        </p:txBody>
      </p:sp>
      <p:sp>
        <p:nvSpPr>
          <p:cNvPr id="3" name="Rounded Rectangle 2"/>
          <p:cNvSpPr/>
          <p:nvPr/>
        </p:nvSpPr>
        <p:spPr>
          <a:xfrm>
            <a:off x="2610908" y="3908801"/>
            <a:ext cx="1382535" cy="4559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Problem</a:t>
            </a:r>
            <a:endParaRPr lang="en-US" dirty="0">
              <a:solidFill>
                <a:sysClr val="windowText" lastClr="000000"/>
              </a:solidFill>
            </a:endParaRPr>
          </a:p>
        </p:txBody>
      </p:sp>
    </p:spTree>
    <p:extLst>
      <p:ext uri="{BB962C8B-B14F-4D97-AF65-F5344CB8AC3E}">
        <p14:creationId xmlns:p14="http://schemas.microsoft.com/office/powerpoint/2010/main" val="404236825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1" name="Group 3"/>
          <p:cNvGrpSpPr>
            <a:grpSpLocks noChangeAspect="1"/>
          </p:cNvGrpSpPr>
          <p:nvPr/>
        </p:nvGrpSpPr>
        <p:grpSpPr bwMode="auto">
          <a:xfrm>
            <a:off x="2264272" y="1592666"/>
            <a:ext cx="7772400" cy="4114800"/>
            <a:chOff x="432" y="1248"/>
            <a:chExt cx="4892" cy="2933"/>
          </a:xfrm>
        </p:grpSpPr>
        <p:sp>
          <p:nvSpPr>
            <p:cNvPr id="63492" name="AutoShape 4"/>
            <p:cNvSpPr>
              <a:spLocks noChangeAspect="1" noChangeArrowheads="1" noTextEdit="1"/>
            </p:cNvSpPr>
            <p:nvPr/>
          </p:nvSpPr>
          <p:spPr bwMode="auto">
            <a:xfrm>
              <a:off x="432" y="1248"/>
              <a:ext cx="4892" cy="29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cxnSp>
          <p:nvCxnSpPr>
            <p:cNvPr id="63494" name="_s63494"/>
            <p:cNvCxnSpPr>
              <a:cxnSpLocks noChangeShapeType="1"/>
              <a:stCxn id="63522" idx="1"/>
              <a:endCxn id="63514" idx="2"/>
            </p:cNvCxnSpPr>
            <p:nvPr/>
          </p:nvCxnSpPr>
          <p:spPr bwMode="auto">
            <a:xfrm rot="10800000">
              <a:off x="4318" y="2888"/>
              <a:ext cx="143" cy="718"/>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63495" name="_s63495"/>
            <p:cNvCxnSpPr>
              <a:cxnSpLocks noChangeShapeType="1"/>
              <a:stCxn id="63521" idx="1"/>
              <a:endCxn id="63514" idx="2"/>
            </p:cNvCxnSpPr>
            <p:nvPr/>
          </p:nvCxnSpPr>
          <p:spPr bwMode="auto">
            <a:xfrm rot="10800000">
              <a:off x="4318" y="2888"/>
              <a:ext cx="143" cy="288"/>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63496" name="_s63496"/>
            <p:cNvCxnSpPr>
              <a:cxnSpLocks noChangeShapeType="1"/>
              <a:stCxn id="63520" idx="1"/>
              <a:endCxn id="63513" idx="2"/>
            </p:cNvCxnSpPr>
            <p:nvPr/>
          </p:nvCxnSpPr>
          <p:spPr bwMode="auto">
            <a:xfrm rot="10800000">
              <a:off x="3167" y="2888"/>
              <a:ext cx="143" cy="718"/>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63497" name="_s63497"/>
            <p:cNvCxnSpPr>
              <a:cxnSpLocks noChangeShapeType="1"/>
              <a:stCxn id="63519" idx="1"/>
              <a:endCxn id="63513" idx="2"/>
            </p:cNvCxnSpPr>
            <p:nvPr/>
          </p:nvCxnSpPr>
          <p:spPr bwMode="auto">
            <a:xfrm rot="10800000">
              <a:off x="3167" y="2888"/>
              <a:ext cx="143" cy="288"/>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63498" name="_s63498"/>
            <p:cNvCxnSpPr>
              <a:cxnSpLocks noChangeShapeType="1"/>
              <a:stCxn id="63518" idx="1"/>
              <a:endCxn id="63512" idx="2"/>
            </p:cNvCxnSpPr>
            <p:nvPr/>
          </p:nvCxnSpPr>
          <p:spPr bwMode="auto">
            <a:xfrm rot="10800000">
              <a:off x="2016" y="2888"/>
              <a:ext cx="143" cy="718"/>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63499" name="_s63499"/>
            <p:cNvCxnSpPr>
              <a:cxnSpLocks noChangeShapeType="1"/>
              <a:stCxn id="63517" idx="1"/>
              <a:endCxn id="63512" idx="2"/>
            </p:cNvCxnSpPr>
            <p:nvPr/>
          </p:nvCxnSpPr>
          <p:spPr bwMode="auto">
            <a:xfrm rot="10800000">
              <a:off x="2016" y="2888"/>
              <a:ext cx="143" cy="288"/>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63500" name="_s63500"/>
            <p:cNvCxnSpPr>
              <a:cxnSpLocks noChangeShapeType="1"/>
              <a:stCxn id="63516" idx="1"/>
              <a:endCxn id="63511" idx="2"/>
            </p:cNvCxnSpPr>
            <p:nvPr/>
          </p:nvCxnSpPr>
          <p:spPr bwMode="auto">
            <a:xfrm rot="10800000">
              <a:off x="865" y="2888"/>
              <a:ext cx="143" cy="718"/>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63501" name="_s63501"/>
            <p:cNvCxnSpPr>
              <a:cxnSpLocks noChangeShapeType="1"/>
              <a:stCxn id="63515" idx="1"/>
              <a:endCxn id="63511" idx="2"/>
            </p:cNvCxnSpPr>
            <p:nvPr/>
          </p:nvCxnSpPr>
          <p:spPr bwMode="auto">
            <a:xfrm rot="10800000">
              <a:off x="865" y="2888"/>
              <a:ext cx="143" cy="288"/>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63502" name="_s63502"/>
            <p:cNvCxnSpPr>
              <a:cxnSpLocks noChangeShapeType="1"/>
              <a:stCxn id="63514" idx="0"/>
              <a:endCxn id="63510" idx="2"/>
            </p:cNvCxnSpPr>
            <p:nvPr/>
          </p:nvCxnSpPr>
          <p:spPr bwMode="auto">
            <a:xfrm rot="5400000" flipH="1">
              <a:off x="4102" y="2384"/>
              <a:ext cx="143" cy="289"/>
            </a:xfrm>
            <a:prstGeom prst="bentConnector3">
              <a:avLst>
                <a:gd name="adj1" fmla="val 49606"/>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63503" name="_s63503"/>
            <p:cNvCxnSpPr>
              <a:cxnSpLocks noChangeShapeType="1"/>
              <a:stCxn id="63513" idx="0"/>
              <a:endCxn id="63510" idx="2"/>
            </p:cNvCxnSpPr>
            <p:nvPr/>
          </p:nvCxnSpPr>
          <p:spPr bwMode="auto">
            <a:xfrm rot="16200000">
              <a:off x="3526" y="2098"/>
              <a:ext cx="143" cy="862"/>
            </a:xfrm>
            <a:prstGeom prst="bentConnector3">
              <a:avLst>
                <a:gd name="adj1" fmla="val 49606"/>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63504" name="_s63504"/>
            <p:cNvCxnSpPr>
              <a:cxnSpLocks noChangeShapeType="1"/>
              <a:stCxn id="63512" idx="0"/>
              <a:endCxn id="63509" idx="2"/>
            </p:cNvCxnSpPr>
            <p:nvPr/>
          </p:nvCxnSpPr>
          <p:spPr bwMode="auto">
            <a:xfrm rot="5400000" flipH="1">
              <a:off x="1800" y="2384"/>
              <a:ext cx="143" cy="289"/>
            </a:xfrm>
            <a:prstGeom prst="bentConnector3">
              <a:avLst>
                <a:gd name="adj1" fmla="val 49606"/>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63505" name="_s63505"/>
            <p:cNvCxnSpPr>
              <a:cxnSpLocks noChangeShapeType="1"/>
              <a:stCxn id="63511" idx="0"/>
              <a:endCxn id="63509" idx="2"/>
            </p:cNvCxnSpPr>
            <p:nvPr/>
          </p:nvCxnSpPr>
          <p:spPr bwMode="auto">
            <a:xfrm rot="16200000">
              <a:off x="1224" y="2098"/>
              <a:ext cx="143" cy="862"/>
            </a:xfrm>
            <a:prstGeom prst="bentConnector3">
              <a:avLst>
                <a:gd name="adj1" fmla="val 49606"/>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63506" name="_s63506"/>
            <p:cNvCxnSpPr>
              <a:cxnSpLocks noChangeShapeType="1"/>
              <a:stCxn id="63510" idx="0"/>
              <a:endCxn id="63508" idx="2"/>
            </p:cNvCxnSpPr>
            <p:nvPr/>
          </p:nvCxnSpPr>
          <p:spPr bwMode="auto">
            <a:xfrm rot="5400000" flipH="1">
              <a:off x="3382" y="1520"/>
              <a:ext cx="144" cy="1151"/>
            </a:xfrm>
            <a:prstGeom prst="bentConnector3">
              <a:avLst>
                <a:gd name="adj1" fmla="val 49606"/>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63507" name="_s63507"/>
            <p:cNvCxnSpPr>
              <a:cxnSpLocks noChangeShapeType="1"/>
              <a:stCxn id="63509" idx="0"/>
              <a:endCxn id="63508" idx="2"/>
            </p:cNvCxnSpPr>
            <p:nvPr/>
          </p:nvCxnSpPr>
          <p:spPr bwMode="auto">
            <a:xfrm rot="16200000">
              <a:off x="2231" y="1520"/>
              <a:ext cx="144" cy="1151"/>
            </a:xfrm>
            <a:prstGeom prst="bentConnector3">
              <a:avLst>
                <a:gd name="adj1" fmla="val 49606"/>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sp>
          <p:nvSpPr>
            <p:cNvPr id="63508" name="_s63508"/>
            <p:cNvSpPr>
              <a:spLocks noChangeArrowheads="1" noTextEdit="1"/>
            </p:cNvSpPr>
            <p:nvPr/>
          </p:nvSpPr>
          <p:spPr bwMode="auto">
            <a:xfrm>
              <a:off x="2068" y="1736"/>
              <a:ext cx="1620" cy="288"/>
            </a:xfrm>
            <a:prstGeom prst="roundRect">
              <a:avLst>
                <a:gd name="adj" fmla="val 16667"/>
              </a:avLst>
            </a:prstGeom>
            <a:solidFill>
              <a:srgbClr val="FFFF00"/>
            </a:solidFill>
            <a:ln w="9525">
              <a:solidFill>
                <a:schemeClr val="tx1"/>
              </a:solidFill>
              <a:round/>
              <a:headEnd/>
              <a:tailEnd/>
            </a:ln>
          </p:spPr>
          <p:txBody>
            <a:bodyPr wrap="none" lIns="66496" tIns="33247" rIns="66496" bIns="33247" anchor="ctr"/>
            <a:lstStyle/>
            <a:p>
              <a:pPr>
                <a:lnSpc>
                  <a:spcPct val="100000"/>
                </a:lnSpc>
                <a:spcBef>
                  <a:spcPct val="0"/>
                </a:spcBef>
                <a:buClrTx/>
                <a:buSzTx/>
                <a:buFontTx/>
                <a:buNone/>
              </a:pPr>
              <a:r>
                <a:rPr lang="en-US">
                  <a:latin typeface="Times New Roman" charset="0"/>
                  <a:cs typeface="Angsana New" charset="0"/>
                </a:rPr>
                <a:t>Manifestation of problem</a:t>
              </a:r>
            </a:p>
          </p:txBody>
        </p:sp>
        <p:sp>
          <p:nvSpPr>
            <p:cNvPr id="63509" name="_s63509"/>
            <p:cNvSpPr>
              <a:spLocks noChangeArrowheads="1" noTextEdit="1"/>
            </p:cNvSpPr>
            <p:nvPr/>
          </p:nvSpPr>
          <p:spPr bwMode="auto">
            <a:xfrm>
              <a:off x="1295" y="2168"/>
              <a:ext cx="864" cy="288"/>
            </a:xfrm>
            <a:prstGeom prst="roundRect">
              <a:avLst>
                <a:gd name="adj" fmla="val 16667"/>
              </a:avLst>
            </a:prstGeom>
            <a:solidFill>
              <a:srgbClr val="66FF99"/>
            </a:solidFill>
            <a:ln w="9525">
              <a:solidFill>
                <a:schemeClr val="tx1"/>
              </a:solidFill>
              <a:round/>
              <a:headEnd/>
              <a:tailEnd/>
            </a:ln>
          </p:spPr>
          <p:txBody>
            <a:bodyPr wrap="none" lIns="66496" tIns="33247" rIns="66496" bIns="33247" anchor="ctr"/>
            <a:lstStyle/>
            <a:p>
              <a:pPr>
                <a:lnSpc>
                  <a:spcPct val="100000"/>
                </a:lnSpc>
                <a:spcBef>
                  <a:spcPct val="0"/>
                </a:spcBef>
                <a:buClrTx/>
                <a:buSzTx/>
                <a:buFontTx/>
                <a:buNone/>
              </a:pPr>
              <a:r>
                <a:rPr lang="en-US">
                  <a:latin typeface="Times New Roman" charset="0"/>
                  <a:cs typeface="Angsana New" charset="0"/>
                </a:rPr>
                <a:t>Immediate</a:t>
              </a:r>
            </a:p>
          </p:txBody>
        </p:sp>
        <p:sp>
          <p:nvSpPr>
            <p:cNvPr id="63510" name="_s63510"/>
            <p:cNvSpPr>
              <a:spLocks noChangeArrowheads="1" noTextEdit="1"/>
            </p:cNvSpPr>
            <p:nvPr/>
          </p:nvSpPr>
          <p:spPr bwMode="auto">
            <a:xfrm>
              <a:off x="3597" y="2168"/>
              <a:ext cx="864" cy="288"/>
            </a:xfrm>
            <a:prstGeom prst="roundRect">
              <a:avLst>
                <a:gd name="adj" fmla="val 16667"/>
              </a:avLst>
            </a:prstGeom>
            <a:solidFill>
              <a:srgbClr val="66FF99"/>
            </a:solidFill>
            <a:ln w="9525">
              <a:solidFill>
                <a:schemeClr val="tx1"/>
              </a:solidFill>
              <a:round/>
              <a:headEnd/>
              <a:tailEnd/>
            </a:ln>
          </p:spPr>
          <p:txBody>
            <a:bodyPr wrap="none" lIns="66496" tIns="33247" rIns="66496" bIns="33247" anchor="ctr"/>
            <a:lstStyle/>
            <a:p>
              <a:pPr>
                <a:lnSpc>
                  <a:spcPct val="100000"/>
                </a:lnSpc>
                <a:spcBef>
                  <a:spcPct val="0"/>
                </a:spcBef>
                <a:buClrTx/>
                <a:buSzTx/>
                <a:buFontTx/>
                <a:buNone/>
              </a:pPr>
              <a:r>
                <a:rPr lang="en-US">
                  <a:latin typeface="Times New Roman" charset="0"/>
                  <a:cs typeface="Angsana New" charset="0"/>
                </a:rPr>
                <a:t>Immediate</a:t>
              </a:r>
            </a:p>
          </p:txBody>
        </p:sp>
        <p:sp>
          <p:nvSpPr>
            <p:cNvPr id="63511" name="_s63511"/>
            <p:cNvSpPr>
              <a:spLocks noChangeArrowheads="1" noTextEdit="1"/>
            </p:cNvSpPr>
            <p:nvPr/>
          </p:nvSpPr>
          <p:spPr bwMode="auto">
            <a:xfrm>
              <a:off x="432" y="2600"/>
              <a:ext cx="864" cy="288"/>
            </a:xfrm>
            <a:prstGeom prst="roundRect">
              <a:avLst>
                <a:gd name="adj" fmla="val 16667"/>
              </a:avLst>
            </a:prstGeom>
            <a:solidFill>
              <a:srgbClr val="66CCFF"/>
            </a:solidFill>
            <a:ln w="9525">
              <a:solidFill>
                <a:schemeClr val="tx1"/>
              </a:solidFill>
              <a:round/>
              <a:headEnd/>
              <a:tailEnd/>
            </a:ln>
          </p:spPr>
          <p:txBody>
            <a:bodyPr wrap="none" lIns="66496" tIns="33247" rIns="66496" bIns="33247" anchor="ctr"/>
            <a:lstStyle/>
            <a:p>
              <a:pPr>
                <a:lnSpc>
                  <a:spcPct val="100000"/>
                </a:lnSpc>
                <a:spcBef>
                  <a:spcPct val="0"/>
                </a:spcBef>
                <a:buClrTx/>
                <a:buSzTx/>
                <a:buFontTx/>
                <a:buNone/>
              </a:pPr>
              <a:r>
                <a:rPr lang="en-US">
                  <a:latin typeface="Times New Roman" charset="0"/>
                  <a:cs typeface="Angsana New" charset="0"/>
                </a:rPr>
                <a:t>Underlying</a:t>
              </a:r>
            </a:p>
          </p:txBody>
        </p:sp>
        <p:sp>
          <p:nvSpPr>
            <p:cNvPr id="63512" name="_s63512"/>
            <p:cNvSpPr>
              <a:spLocks noChangeArrowheads="1" noTextEdit="1"/>
            </p:cNvSpPr>
            <p:nvPr/>
          </p:nvSpPr>
          <p:spPr bwMode="auto">
            <a:xfrm>
              <a:off x="1583" y="2600"/>
              <a:ext cx="864" cy="288"/>
            </a:xfrm>
            <a:prstGeom prst="roundRect">
              <a:avLst>
                <a:gd name="adj" fmla="val 16667"/>
              </a:avLst>
            </a:prstGeom>
            <a:solidFill>
              <a:srgbClr val="66CCFF"/>
            </a:solidFill>
            <a:ln w="9525">
              <a:solidFill>
                <a:schemeClr val="tx1"/>
              </a:solidFill>
              <a:round/>
              <a:headEnd/>
              <a:tailEnd/>
            </a:ln>
          </p:spPr>
          <p:txBody>
            <a:bodyPr wrap="none" lIns="66496" tIns="33247" rIns="66496" bIns="33247" anchor="ctr"/>
            <a:lstStyle/>
            <a:p>
              <a:pPr>
                <a:lnSpc>
                  <a:spcPct val="100000"/>
                </a:lnSpc>
                <a:spcBef>
                  <a:spcPct val="0"/>
                </a:spcBef>
                <a:buClrTx/>
                <a:buSzTx/>
                <a:buFontTx/>
                <a:buNone/>
              </a:pPr>
              <a:r>
                <a:rPr lang="en-US">
                  <a:latin typeface="Times New Roman" charset="0"/>
                  <a:cs typeface="Angsana New" charset="0"/>
                </a:rPr>
                <a:t>Underlying</a:t>
              </a:r>
            </a:p>
          </p:txBody>
        </p:sp>
        <p:sp>
          <p:nvSpPr>
            <p:cNvPr id="63513" name="_s63513"/>
            <p:cNvSpPr>
              <a:spLocks noChangeArrowheads="1" noTextEdit="1"/>
            </p:cNvSpPr>
            <p:nvPr/>
          </p:nvSpPr>
          <p:spPr bwMode="auto">
            <a:xfrm>
              <a:off x="2734" y="2600"/>
              <a:ext cx="864" cy="288"/>
            </a:xfrm>
            <a:prstGeom prst="roundRect">
              <a:avLst>
                <a:gd name="adj" fmla="val 16667"/>
              </a:avLst>
            </a:prstGeom>
            <a:solidFill>
              <a:srgbClr val="66CCFF"/>
            </a:solidFill>
            <a:ln w="9525">
              <a:solidFill>
                <a:schemeClr val="tx1"/>
              </a:solidFill>
              <a:round/>
              <a:headEnd/>
              <a:tailEnd/>
            </a:ln>
          </p:spPr>
          <p:txBody>
            <a:bodyPr wrap="none" lIns="66496" tIns="33247" rIns="66496" bIns="33247" anchor="ctr"/>
            <a:lstStyle/>
            <a:p>
              <a:pPr>
                <a:lnSpc>
                  <a:spcPct val="100000"/>
                </a:lnSpc>
                <a:spcBef>
                  <a:spcPct val="0"/>
                </a:spcBef>
                <a:buClrTx/>
                <a:buSzTx/>
                <a:buFontTx/>
                <a:buNone/>
              </a:pPr>
              <a:r>
                <a:rPr lang="en-US">
                  <a:latin typeface="Times New Roman" charset="0"/>
                  <a:cs typeface="Angsana New" charset="0"/>
                </a:rPr>
                <a:t>Underlying</a:t>
              </a:r>
            </a:p>
          </p:txBody>
        </p:sp>
        <p:sp>
          <p:nvSpPr>
            <p:cNvPr id="63514" name="_s63514"/>
            <p:cNvSpPr>
              <a:spLocks noChangeArrowheads="1" noTextEdit="1"/>
            </p:cNvSpPr>
            <p:nvPr/>
          </p:nvSpPr>
          <p:spPr bwMode="auto">
            <a:xfrm>
              <a:off x="3885" y="2600"/>
              <a:ext cx="864" cy="288"/>
            </a:xfrm>
            <a:prstGeom prst="roundRect">
              <a:avLst>
                <a:gd name="adj" fmla="val 16667"/>
              </a:avLst>
            </a:prstGeom>
            <a:solidFill>
              <a:srgbClr val="66CCFF"/>
            </a:solidFill>
            <a:ln w="9525">
              <a:solidFill>
                <a:schemeClr val="tx1"/>
              </a:solidFill>
              <a:round/>
              <a:headEnd/>
              <a:tailEnd/>
            </a:ln>
          </p:spPr>
          <p:txBody>
            <a:bodyPr wrap="none" lIns="66496" tIns="33247" rIns="66496" bIns="33247" anchor="ctr"/>
            <a:lstStyle/>
            <a:p>
              <a:pPr>
                <a:lnSpc>
                  <a:spcPct val="100000"/>
                </a:lnSpc>
                <a:spcBef>
                  <a:spcPct val="0"/>
                </a:spcBef>
                <a:buClrTx/>
                <a:buSzTx/>
                <a:buFontTx/>
                <a:buNone/>
              </a:pPr>
              <a:r>
                <a:rPr lang="en-US">
                  <a:latin typeface="Times New Roman" charset="0"/>
                  <a:cs typeface="Angsana New" charset="0"/>
                </a:rPr>
                <a:t>Underlying</a:t>
              </a:r>
            </a:p>
          </p:txBody>
        </p:sp>
        <p:sp>
          <p:nvSpPr>
            <p:cNvPr id="63515" name="_s63515"/>
            <p:cNvSpPr>
              <a:spLocks noChangeArrowheads="1" noTextEdit="1"/>
            </p:cNvSpPr>
            <p:nvPr/>
          </p:nvSpPr>
          <p:spPr bwMode="auto">
            <a:xfrm>
              <a:off x="1008" y="3032"/>
              <a:ext cx="863" cy="287"/>
            </a:xfrm>
            <a:prstGeom prst="roundRect">
              <a:avLst>
                <a:gd name="adj" fmla="val 16667"/>
              </a:avLst>
            </a:prstGeom>
            <a:solidFill>
              <a:srgbClr val="FFCCFF"/>
            </a:solidFill>
            <a:ln w="9525">
              <a:solidFill>
                <a:schemeClr val="tx1"/>
              </a:solidFill>
              <a:round/>
              <a:headEnd/>
              <a:tailEnd/>
            </a:ln>
          </p:spPr>
          <p:txBody>
            <a:bodyPr wrap="none" lIns="66496" tIns="33247" rIns="66496" bIns="33247" anchor="ctr"/>
            <a:lstStyle/>
            <a:p>
              <a:pPr>
                <a:lnSpc>
                  <a:spcPct val="100000"/>
                </a:lnSpc>
                <a:spcBef>
                  <a:spcPct val="0"/>
                </a:spcBef>
                <a:buClrTx/>
                <a:buSzTx/>
                <a:buFontTx/>
                <a:buNone/>
              </a:pPr>
              <a:r>
                <a:rPr lang="en-US">
                  <a:latin typeface="Times New Roman" charset="0"/>
                  <a:cs typeface="Angsana New" charset="0"/>
                </a:rPr>
                <a:t>Root</a:t>
              </a:r>
            </a:p>
          </p:txBody>
        </p:sp>
        <p:sp>
          <p:nvSpPr>
            <p:cNvPr id="63516" name="_s63516"/>
            <p:cNvSpPr>
              <a:spLocks noChangeArrowheads="1" noTextEdit="1"/>
            </p:cNvSpPr>
            <p:nvPr/>
          </p:nvSpPr>
          <p:spPr bwMode="auto">
            <a:xfrm>
              <a:off x="1008" y="3463"/>
              <a:ext cx="863" cy="287"/>
            </a:xfrm>
            <a:prstGeom prst="roundRect">
              <a:avLst>
                <a:gd name="adj" fmla="val 16667"/>
              </a:avLst>
            </a:prstGeom>
            <a:solidFill>
              <a:srgbClr val="FFCCFF"/>
            </a:solidFill>
            <a:ln w="9525">
              <a:solidFill>
                <a:schemeClr val="tx1"/>
              </a:solidFill>
              <a:round/>
              <a:headEnd/>
              <a:tailEnd/>
            </a:ln>
          </p:spPr>
          <p:txBody>
            <a:bodyPr wrap="none" lIns="66496" tIns="33247" rIns="66496" bIns="33247" anchor="ctr"/>
            <a:lstStyle/>
            <a:p>
              <a:pPr>
                <a:lnSpc>
                  <a:spcPct val="100000"/>
                </a:lnSpc>
                <a:spcBef>
                  <a:spcPct val="0"/>
                </a:spcBef>
                <a:buClrTx/>
                <a:buSzTx/>
                <a:buFontTx/>
                <a:buNone/>
              </a:pPr>
              <a:r>
                <a:rPr lang="en-US">
                  <a:latin typeface="Times New Roman" charset="0"/>
                  <a:cs typeface="Angsana New" charset="0"/>
                </a:rPr>
                <a:t>Root</a:t>
              </a:r>
            </a:p>
          </p:txBody>
        </p:sp>
        <p:sp>
          <p:nvSpPr>
            <p:cNvPr id="63517" name="_s63517"/>
            <p:cNvSpPr>
              <a:spLocks noChangeArrowheads="1" noTextEdit="1"/>
            </p:cNvSpPr>
            <p:nvPr/>
          </p:nvSpPr>
          <p:spPr bwMode="auto">
            <a:xfrm>
              <a:off x="2159" y="3032"/>
              <a:ext cx="863" cy="287"/>
            </a:xfrm>
            <a:prstGeom prst="roundRect">
              <a:avLst>
                <a:gd name="adj" fmla="val 16667"/>
              </a:avLst>
            </a:prstGeom>
            <a:solidFill>
              <a:srgbClr val="FFCCFF"/>
            </a:solidFill>
            <a:ln w="9525">
              <a:solidFill>
                <a:schemeClr val="tx1"/>
              </a:solidFill>
              <a:round/>
              <a:headEnd/>
              <a:tailEnd/>
            </a:ln>
          </p:spPr>
          <p:txBody>
            <a:bodyPr wrap="none" lIns="66496" tIns="33247" rIns="66496" bIns="33247" anchor="ctr"/>
            <a:lstStyle/>
            <a:p>
              <a:pPr>
                <a:lnSpc>
                  <a:spcPct val="100000"/>
                </a:lnSpc>
                <a:spcBef>
                  <a:spcPct val="0"/>
                </a:spcBef>
                <a:buClrTx/>
                <a:buSzTx/>
                <a:buFontTx/>
                <a:buNone/>
              </a:pPr>
              <a:r>
                <a:rPr lang="en-US">
                  <a:latin typeface="Times New Roman" charset="0"/>
                  <a:cs typeface="Angsana New" charset="0"/>
                </a:rPr>
                <a:t>Root</a:t>
              </a:r>
            </a:p>
          </p:txBody>
        </p:sp>
        <p:sp>
          <p:nvSpPr>
            <p:cNvPr id="63518" name="_s63518"/>
            <p:cNvSpPr>
              <a:spLocks noChangeArrowheads="1" noTextEdit="1"/>
            </p:cNvSpPr>
            <p:nvPr/>
          </p:nvSpPr>
          <p:spPr bwMode="auto">
            <a:xfrm>
              <a:off x="2159" y="3463"/>
              <a:ext cx="863" cy="287"/>
            </a:xfrm>
            <a:prstGeom prst="roundRect">
              <a:avLst>
                <a:gd name="adj" fmla="val 16667"/>
              </a:avLst>
            </a:prstGeom>
            <a:solidFill>
              <a:srgbClr val="FFCCFF"/>
            </a:solidFill>
            <a:ln w="9525">
              <a:solidFill>
                <a:schemeClr val="tx1"/>
              </a:solidFill>
              <a:round/>
              <a:headEnd/>
              <a:tailEnd/>
            </a:ln>
          </p:spPr>
          <p:txBody>
            <a:bodyPr wrap="none" lIns="68553" tIns="34276" rIns="68553" bIns="34276" anchor="ctr"/>
            <a:lstStyle/>
            <a:p>
              <a:pPr>
                <a:lnSpc>
                  <a:spcPct val="100000"/>
                </a:lnSpc>
                <a:spcBef>
                  <a:spcPct val="0"/>
                </a:spcBef>
                <a:buClrTx/>
                <a:buSzTx/>
                <a:buFontTx/>
                <a:buNone/>
              </a:pPr>
              <a:r>
                <a:rPr lang="en-US">
                  <a:latin typeface="Times New Roman" charset="0"/>
                  <a:cs typeface="Angsana New" charset="0"/>
                </a:rPr>
                <a:t>Root</a:t>
              </a:r>
            </a:p>
          </p:txBody>
        </p:sp>
        <p:sp>
          <p:nvSpPr>
            <p:cNvPr id="63519" name="_s63519"/>
            <p:cNvSpPr>
              <a:spLocks noChangeArrowheads="1" noTextEdit="1"/>
            </p:cNvSpPr>
            <p:nvPr/>
          </p:nvSpPr>
          <p:spPr bwMode="auto">
            <a:xfrm>
              <a:off x="3310" y="3032"/>
              <a:ext cx="863" cy="287"/>
            </a:xfrm>
            <a:prstGeom prst="roundRect">
              <a:avLst>
                <a:gd name="adj" fmla="val 16667"/>
              </a:avLst>
            </a:prstGeom>
            <a:solidFill>
              <a:srgbClr val="FFCCFF"/>
            </a:solidFill>
            <a:ln w="9525">
              <a:solidFill>
                <a:schemeClr val="tx1"/>
              </a:solidFill>
              <a:round/>
              <a:headEnd/>
              <a:tailEnd/>
            </a:ln>
          </p:spPr>
          <p:txBody>
            <a:bodyPr wrap="none" lIns="68553" tIns="34276" rIns="68553" bIns="34276" anchor="ctr"/>
            <a:lstStyle/>
            <a:p>
              <a:pPr>
                <a:lnSpc>
                  <a:spcPct val="100000"/>
                </a:lnSpc>
                <a:spcBef>
                  <a:spcPct val="0"/>
                </a:spcBef>
                <a:buClrTx/>
                <a:buSzTx/>
                <a:buFontTx/>
                <a:buNone/>
              </a:pPr>
              <a:r>
                <a:rPr lang="en-US">
                  <a:latin typeface="Times New Roman" charset="0"/>
                  <a:cs typeface="Angsana New" charset="0"/>
                </a:rPr>
                <a:t>Root</a:t>
              </a:r>
            </a:p>
          </p:txBody>
        </p:sp>
        <p:sp>
          <p:nvSpPr>
            <p:cNvPr id="63520" name="_s63520"/>
            <p:cNvSpPr>
              <a:spLocks noChangeArrowheads="1" noTextEdit="1"/>
            </p:cNvSpPr>
            <p:nvPr/>
          </p:nvSpPr>
          <p:spPr bwMode="auto">
            <a:xfrm>
              <a:off x="3310" y="3463"/>
              <a:ext cx="863" cy="287"/>
            </a:xfrm>
            <a:prstGeom prst="roundRect">
              <a:avLst>
                <a:gd name="adj" fmla="val 16667"/>
              </a:avLst>
            </a:prstGeom>
            <a:solidFill>
              <a:srgbClr val="FFCCFF"/>
            </a:solidFill>
            <a:ln w="9525">
              <a:solidFill>
                <a:schemeClr val="tx1"/>
              </a:solidFill>
              <a:round/>
              <a:headEnd/>
              <a:tailEnd/>
            </a:ln>
          </p:spPr>
          <p:txBody>
            <a:bodyPr wrap="none" lIns="68553" tIns="34276" rIns="68553" bIns="34276" anchor="ctr"/>
            <a:lstStyle/>
            <a:p>
              <a:pPr>
                <a:lnSpc>
                  <a:spcPct val="100000"/>
                </a:lnSpc>
                <a:spcBef>
                  <a:spcPct val="0"/>
                </a:spcBef>
                <a:buClrTx/>
                <a:buSzTx/>
                <a:buFontTx/>
                <a:buNone/>
              </a:pPr>
              <a:r>
                <a:rPr lang="en-US">
                  <a:latin typeface="Times New Roman" charset="0"/>
                  <a:cs typeface="Angsana New" charset="0"/>
                </a:rPr>
                <a:t>Root</a:t>
              </a:r>
            </a:p>
          </p:txBody>
        </p:sp>
        <p:sp>
          <p:nvSpPr>
            <p:cNvPr id="63521" name="_s63521"/>
            <p:cNvSpPr>
              <a:spLocks noChangeArrowheads="1" noTextEdit="1"/>
            </p:cNvSpPr>
            <p:nvPr/>
          </p:nvSpPr>
          <p:spPr bwMode="auto">
            <a:xfrm>
              <a:off x="4461" y="3032"/>
              <a:ext cx="863" cy="287"/>
            </a:xfrm>
            <a:prstGeom prst="roundRect">
              <a:avLst>
                <a:gd name="adj" fmla="val 16667"/>
              </a:avLst>
            </a:prstGeom>
            <a:solidFill>
              <a:srgbClr val="FFCCFF"/>
            </a:solidFill>
            <a:ln w="9525">
              <a:solidFill>
                <a:schemeClr val="tx1"/>
              </a:solidFill>
              <a:round/>
              <a:headEnd/>
              <a:tailEnd/>
            </a:ln>
          </p:spPr>
          <p:txBody>
            <a:bodyPr wrap="none" lIns="68553" tIns="34276" rIns="68553" bIns="34276" anchor="ctr"/>
            <a:lstStyle/>
            <a:p>
              <a:pPr>
                <a:lnSpc>
                  <a:spcPct val="100000"/>
                </a:lnSpc>
                <a:spcBef>
                  <a:spcPct val="0"/>
                </a:spcBef>
                <a:buClrTx/>
                <a:buSzTx/>
                <a:buFontTx/>
                <a:buNone/>
              </a:pPr>
              <a:r>
                <a:rPr lang="en-US">
                  <a:latin typeface="Times New Roman" charset="0"/>
                  <a:cs typeface="Angsana New" charset="0"/>
                </a:rPr>
                <a:t>Root</a:t>
              </a:r>
            </a:p>
          </p:txBody>
        </p:sp>
        <p:sp>
          <p:nvSpPr>
            <p:cNvPr id="63522" name="_s63522"/>
            <p:cNvSpPr>
              <a:spLocks noChangeArrowheads="1" noTextEdit="1"/>
            </p:cNvSpPr>
            <p:nvPr/>
          </p:nvSpPr>
          <p:spPr bwMode="auto">
            <a:xfrm>
              <a:off x="4461" y="3463"/>
              <a:ext cx="863" cy="287"/>
            </a:xfrm>
            <a:prstGeom prst="roundRect">
              <a:avLst>
                <a:gd name="adj" fmla="val 16667"/>
              </a:avLst>
            </a:prstGeom>
            <a:solidFill>
              <a:srgbClr val="FFCCFF"/>
            </a:solidFill>
            <a:ln w="9525">
              <a:solidFill>
                <a:schemeClr val="tx1"/>
              </a:solidFill>
              <a:round/>
              <a:headEnd/>
              <a:tailEnd/>
            </a:ln>
          </p:spPr>
          <p:txBody>
            <a:bodyPr wrap="none" lIns="80650" tIns="40325" rIns="80650" bIns="40325" anchor="ctr"/>
            <a:lstStyle/>
            <a:p>
              <a:pPr>
                <a:lnSpc>
                  <a:spcPct val="100000"/>
                </a:lnSpc>
                <a:spcBef>
                  <a:spcPct val="0"/>
                </a:spcBef>
                <a:buClrTx/>
                <a:buSzTx/>
                <a:buFontTx/>
                <a:buNone/>
              </a:pPr>
              <a:r>
                <a:rPr lang="en-US">
                  <a:latin typeface="Times New Roman" charset="0"/>
                  <a:cs typeface="Angsana New" charset="0"/>
                </a:rPr>
                <a:t>Root</a:t>
              </a:r>
            </a:p>
          </p:txBody>
        </p:sp>
      </p:grpSp>
      <p:sp>
        <p:nvSpPr>
          <p:cNvPr id="63524" name="Text Box 36"/>
          <p:cNvSpPr txBox="1">
            <a:spLocks noChangeArrowheads="1"/>
          </p:cNvSpPr>
          <p:nvPr/>
        </p:nvSpPr>
        <p:spPr bwMode="auto">
          <a:xfrm>
            <a:off x="1610202" y="4519016"/>
            <a:ext cx="946150" cy="396875"/>
          </a:xfrm>
          <a:prstGeom prst="rect">
            <a:avLst/>
          </a:prstGeom>
          <a:solidFill>
            <a:srgbClr val="FF99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lnSpc>
                <a:spcPct val="100000"/>
              </a:lnSpc>
              <a:spcBef>
                <a:spcPct val="0"/>
              </a:spcBef>
              <a:buClrTx/>
              <a:buSzTx/>
              <a:buFontTx/>
              <a:buNone/>
            </a:pPr>
            <a:r>
              <a:rPr lang="en-US" sz="2000" dirty="0">
                <a:latin typeface="Times New Roman" charset="0"/>
                <a:cs typeface="Angsana New" charset="0"/>
              </a:rPr>
              <a:t>Causes</a:t>
            </a:r>
          </a:p>
        </p:txBody>
      </p:sp>
      <p:sp>
        <p:nvSpPr>
          <p:cNvPr id="63525" name="Text Box 37"/>
          <p:cNvSpPr txBox="1">
            <a:spLocks noChangeArrowheads="1"/>
          </p:cNvSpPr>
          <p:nvPr/>
        </p:nvSpPr>
        <p:spPr bwMode="auto">
          <a:xfrm>
            <a:off x="1732524" y="1219201"/>
            <a:ext cx="930275" cy="396875"/>
          </a:xfrm>
          <a:prstGeom prst="rect">
            <a:avLst/>
          </a:prstGeom>
          <a:solidFill>
            <a:srgbClr val="6666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lnSpc>
                <a:spcPct val="100000"/>
              </a:lnSpc>
              <a:spcBef>
                <a:spcPct val="0"/>
              </a:spcBef>
              <a:buClrTx/>
              <a:buSzTx/>
              <a:buFontTx/>
              <a:buNone/>
            </a:pPr>
            <a:r>
              <a:rPr lang="en-US" sz="2000" dirty="0">
                <a:latin typeface="Times New Roman" charset="0"/>
                <a:cs typeface="Angsana New" charset="0"/>
              </a:rPr>
              <a:t>Effects</a:t>
            </a:r>
          </a:p>
        </p:txBody>
      </p:sp>
      <p:sp>
        <p:nvSpPr>
          <p:cNvPr id="63526" name="AutoShape 38"/>
          <p:cNvSpPr>
            <a:spLocks noChangeArrowheads="1"/>
          </p:cNvSpPr>
          <p:nvPr/>
        </p:nvSpPr>
        <p:spPr bwMode="auto">
          <a:xfrm>
            <a:off x="1884923" y="1782919"/>
            <a:ext cx="304800" cy="2514600"/>
          </a:xfrm>
          <a:prstGeom prst="upArrow">
            <a:avLst>
              <a:gd name="adj1" fmla="val 50000"/>
              <a:gd name="adj2" fmla="val 206250"/>
            </a:avLst>
          </a:prstGeom>
          <a:solidFill>
            <a:schemeClr val="bg2"/>
          </a:solidFill>
          <a:ln w="9525">
            <a:solidFill>
              <a:schemeClr val="tx1"/>
            </a:solidFill>
            <a:miter lim="800000"/>
            <a:headEnd/>
            <a:tailEnd/>
          </a:ln>
          <a:effectLst>
            <a:outerShdw blurRad="63500" dist="107763" dir="18900000" algn="ctr" rotWithShape="0">
              <a:schemeClr val="bg2">
                <a:alpha val="50000"/>
              </a:schemeClr>
            </a:outerShdw>
          </a:effectLst>
        </p:spPr>
        <p:txBody>
          <a:bodyPr vert="eaVert" wrap="none" anchor="ctr"/>
          <a:lstStyle/>
          <a:p>
            <a:endParaRPr lang="fr-FR"/>
          </a:p>
        </p:txBody>
      </p:sp>
      <p:sp>
        <p:nvSpPr>
          <p:cNvPr id="2" name="Titre 1"/>
          <p:cNvSpPr>
            <a:spLocks noGrp="1"/>
          </p:cNvSpPr>
          <p:nvPr>
            <p:ph type="title"/>
          </p:nvPr>
        </p:nvSpPr>
        <p:spPr>
          <a:xfrm>
            <a:off x="1956300" y="-22284"/>
            <a:ext cx="8229600" cy="1143000"/>
          </a:xfrm>
        </p:spPr>
        <p:txBody>
          <a:bodyPr/>
          <a:lstStyle/>
          <a:p>
            <a:r>
              <a:rPr lang="en-AU" b="1" smtClean="0"/>
              <a:t>The Inverted </a:t>
            </a:r>
            <a:r>
              <a:rPr lang="en-AU" b="1" dirty="0" smtClean="0"/>
              <a:t>Tree</a:t>
            </a:r>
            <a:endParaRPr lang="en-AU" b="1" dirty="0"/>
          </a:p>
        </p:txBody>
      </p:sp>
      <p:cxnSp>
        <p:nvCxnSpPr>
          <p:cNvPr id="41" name="_s63507"/>
          <p:cNvCxnSpPr>
            <a:cxnSpLocks noChangeShapeType="1"/>
          </p:cNvCxnSpPr>
          <p:nvPr/>
        </p:nvCxnSpPr>
        <p:spPr bwMode="auto">
          <a:xfrm rot="5400000">
            <a:off x="7193396" y="1125038"/>
            <a:ext cx="202022" cy="1828707"/>
          </a:xfrm>
          <a:prstGeom prst="bentConnector3">
            <a:avLst>
              <a:gd name="adj1" fmla="val 49606"/>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sp>
        <p:nvSpPr>
          <p:cNvPr id="42" name="_s63509"/>
          <p:cNvSpPr>
            <a:spLocks noChangeArrowheads="1" noTextEdit="1"/>
          </p:cNvSpPr>
          <p:nvPr/>
        </p:nvSpPr>
        <p:spPr bwMode="auto">
          <a:xfrm>
            <a:off x="7521605" y="1479086"/>
            <a:ext cx="1372722" cy="404044"/>
          </a:xfrm>
          <a:prstGeom prst="roundRect">
            <a:avLst>
              <a:gd name="adj" fmla="val 16667"/>
            </a:avLst>
          </a:prstGeom>
          <a:solidFill>
            <a:srgbClr val="66FF99"/>
          </a:solidFill>
          <a:ln w="9525">
            <a:solidFill>
              <a:schemeClr val="tx1"/>
            </a:solidFill>
            <a:round/>
            <a:headEnd/>
            <a:tailEnd/>
          </a:ln>
        </p:spPr>
        <p:txBody>
          <a:bodyPr wrap="none" lIns="66496" tIns="33247" rIns="66496" bIns="33247" anchor="ctr"/>
          <a:lstStyle/>
          <a:p>
            <a:pPr>
              <a:lnSpc>
                <a:spcPct val="100000"/>
              </a:lnSpc>
              <a:spcBef>
                <a:spcPct val="0"/>
              </a:spcBef>
              <a:buClrTx/>
              <a:buSzTx/>
              <a:buFontTx/>
              <a:buNone/>
            </a:pPr>
            <a:r>
              <a:rPr lang="en-US">
                <a:latin typeface="Times New Roman" charset="0"/>
                <a:cs typeface="Angsana New" charset="0"/>
              </a:rPr>
              <a:t>Immediate</a:t>
            </a:r>
          </a:p>
        </p:txBody>
      </p:sp>
      <p:cxnSp>
        <p:nvCxnSpPr>
          <p:cNvPr id="43" name="_s63506"/>
          <p:cNvCxnSpPr>
            <a:cxnSpLocks noChangeShapeType="1"/>
          </p:cNvCxnSpPr>
          <p:nvPr/>
        </p:nvCxnSpPr>
        <p:spPr bwMode="auto">
          <a:xfrm rot="5400000" flipH="1">
            <a:off x="4826895" y="1196285"/>
            <a:ext cx="202022" cy="1828707"/>
          </a:xfrm>
          <a:prstGeom prst="bentConnector3">
            <a:avLst>
              <a:gd name="adj1" fmla="val 49606"/>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sp>
        <p:nvSpPr>
          <p:cNvPr id="44" name="_s63509"/>
          <p:cNvSpPr>
            <a:spLocks noChangeArrowheads="1" noTextEdit="1"/>
          </p:cNvSpPr>
          <p:nvPr/>
        </p:nvSpPr>
        <p:spPr bwMode="auto">
          <a:xfrm>
            <a:off x="3327191" y="1518244"/>
            <a:ext cx="1372722" cy="404044"/>
          </a:xfrm>
          <a:prstGeom prst="roundRect">
            <a:avLst>
              <a:gd name="adj" fmla="val 16667"/>
            </a:avLst>
          </a:prstGeom>
          <a:solidFill>
            <a:srgbClr val="66FF99"/>
          </a:solidFill>
          <a:ln w="9525">
            <a:solidFill>
              <a:schemeClr val="tx1"/>
            </a:solidFill>
            <a:round/>
            <a:headEnd/>
            <a:tailEnd/>
          </a:ln>
        </p:spPr>
        <p:txBody>
          <a:bodyPr wrap="none" lIns="66496" tIns="33247" rIns="66496" bIns="33247" anchor="ctr"/>
          <a:lstStyle/>
          <a:p>
            <a:pPr>
              <a:lnSpc>
                <a:spcPct val="100000"/>
              </a:lnSpc>
              <a:spcBef>
                <a:spcPct val="0"/>
              </a:spcBef>
              <a:buClrTx/>
              <a:buSzTx/>
              <a:buFontTx/>
              <a:buNone/>
            </a:pPr>
            <a:r>
              <a:rPr lang="en-US">
                <a:latin typeface="Times New Roman" charset="0"/>
                <a:cs typeface="Angsana New" charset="0"/>
              </a:rPr>
              <a:t>Immediate</a:t>
            </a:r>
          </a:p>
        </p:txBody>
      </p:sp>
    </p:spTree>
    <p:extLst>
      <p:ext uri="{BB962C8B-B14F-4D97-AF65-F5344CB8AC3E}">
        <p14:creationId xmlns:p14="http://schemas.microsoft.com/office/powerpoint/2010/main" val="136400088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2"/>
          <p:cNvSpPr>
            <a:spLocks noGrp="1"/>
          </p:cNvSpPr>
          <p:nvPr>
            <p:ph type="ftr" sz="quarter" idx="11"/>
          </p:nvPr>
        </p:nvSpPr>
        <p:spPr/>
        <p:txBody>
          <a:bodyPr/>
          <a:lstStyle/>
          <a:p>
            <a:r>
              <a:rPr lang="es-ES"/>
              <a:t>74</a:t>
            </a:r>
          </a:p>
        </p:txBody>
      </p:sp>
      <p:sp>
        <p:nvSpPr>
          <p:cNvPr id="634882" name="Text Box 2"/>
          <p:cNvSpPr txBox="1">
            <a:spLocks noChangeArrowheads="1"/>
          </p:cNvSpPr>
          <p:nvPr/>
        </p:nvSpPr>
        <p:spPr bwMode="auto">
          <a:xfrm>
            <a:off x="2424114" y="1916113"/>
            <a:ext cx="7056437" cy="369332"/>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100000"/>
              </a:lnSpc>
              <a:buClrTx/>
              <a:buSzTx/>
              <a:buFontTx/>
              <a:buNone/>
            </a:pPr>
            <a:r>
              <a:rPr lang="en-US" dirty="0">
                <a:latin typeface="Tahoma" charset="0"/>
              </a:rPr>
              <a:t>Protection challenge/Right not fulfilled</a:t>
            </a:r>
          </a:p>
        </p:txBody>
      </p:sp>
      <p:grpSp>
        <p:nvGrpSpPr>
          <p:cNvPr id="634883" name="Group 3"/>
          <p:cNvGrpSpPr>
            <a:grpSpLocks/>
          </p:cNvGrpSpPr>
          <p:nvPr/>
        </p:nvGrpSpPr>
        <p:grpSpPr bwMode="auto">
          <a:xfrm>
            <a:off x="2514600" y="2438400"/>
            <a:ext cx="6629400" cy="3505200"/>
            <a:chOff x="624" y="1536"/>
            <a:chExt cx="4176" cy="2208"/>
          </a:xfrm>
        </p:grpSpPr>
        <p:sp>
          <p:nvSpPr>
            <p:cNvPr id="634884" name="Text Box 4"/>
            <p:cNvSpPr txBox="1">
              <a:spLocks noChangeArrowheads="1"/>
            </p:cNvSpPr>
            <p:nvPr/>
          </p:nvSpPr>
          <p:spPr bwMode="auto">
            <a:xfrm>
              <a:off x="864" y="3168"/>
              <a:ext cx="3744" cy="446"/>
            </a:xfrm>
            <a:prstGeom prst="rect">
              <a:avLst/>
            </a:prstGeom>
            <a:solidFill>
              <a:srgbClr val="CCFF66"/>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100000"/>
                </a:lnSpc>
                <a:buClrTx/>
                <a:buSzTx/>
                <a:buFontTx/>
                <a:buNone/>
              </a:pPr>
              <a:r>
                <a:rPr lang="en-US" sz="2000" dirty="0">
                  <a:latin typeface="Tahoma" charset="0"/>
                </a:rPr>
                <a:t>Root /structural causes</a:t>
              </a:r>
            </a:p>
            <a:p>
              <a:pPr algn="ctr" eaLnBrk="0" hangingPunct="0">
                <a:lnSpc>
                  <a:spcPct val="100000"/>
                </a:lnSpc>
                <a:buClrTx/>
                <a:buSzTx/>
                <a:buFontTx/>
                <a:buNone/>
              </a:pPr>
              <a:r>
                <a:rPr lang="ja-JP" altLang="en-US" sz="2000" dirty="0">
                  <a:latin typeface="Arial"/>
                </a:rPr>
                <a:t>“</a:t>
              </a:r>
              <a:r>
                <a:rPr lang="en-US" sz="2000" dirty="0">
                  <a:latin typeface="Tahoma" charset="0"/>
                </a:rPr>
                <a:t>Society, Policies, Resources</a:t>
              </a:r>
              <a:r>
                <a:rPr lang="ja-JP" altLang="en-US" sz="2000" dirty="0">
                  <a:latin typeface="Arial"/>
                </a:rPr>
                <a:t>”</a:t>
              </a:r>
              <a:endParaRPr lang="en-US" sz="2800" dirty="0">
                <a:latin typeface="Tahoma" charset="0"/>
              </a:endParaRPr>
            </a:p>
          </p:txBody>
        </p:sp>
        <p:sp>
          <p:nvSpPr>
            <p:cNvPr id="634885" name="Text Box 5"/>
            <p:cNvSpPr txBox="1">
              <a:spLocks noChangeArrowheads="1"/>
            </p:cNvSpPr>
            <p:nvPr/>
          </p:nvSpPr>
          <p:spPr bwMode="auto">
            <a:xfrm>
              <a:off x="1008" y="2400"/>
              <a:ext cx="3552" cy="446"/>
            </a:xfrm>
            <a:prstGeom prst="rect">
              <a:avLst/>
            </a:prstGeom>
            <a:solidFill>
              <a:srgbClr val="CCFFFF"/>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100000"/>
                </a:lnSpc>
                <a:buClrTx/>
                <a:buSzTx/>
                <a:buFontTx/>
                <a:buNone/>
              </a:pPr>
              <a:r>
                <a:rPr lang="en-US" sz="2000" dirty="0">
                  <a:latin typeface="Tahoma" charset="0"/>
                </a:rPr>
                <a:t>Underlying causes</a:t>
              </a:r>
            </a:p>
            <a:p>
              <a:pPr algn="ctr" eaLnBrk="0" hangingPunct="0">
                <a:lnSpc>
                  <a:spcPct val="100000"/>
                </a:lnSpc>
                <a:buClrTx/>
                <a:buSzTx/>
                <a:buFontTx/>
                <a:buNone/>
              </a:pPr>
              <a:r>
                <a:rPr lang="ja-JP" altLang="en-US" sz="2000" dirty="0">
                  <a:latin typeface="Arial"/>
                </a:rPr>
                <a:t>“</a:t>
              </a:r>
              <a:r>
                <a:rPr lang="en-US" sz="2000" dirty="0">
                  <a:latin typeface="Tahoma" charset="0"/>
                </a:rPr>
                <a:t>Services, Access, Practices</a:t>
              </a:r>
              <a:r>
                <a:rPr lang="ja-JP" altLang="en-US" sz="2000" dirty="0">
                  <a:latin typeface="Arial"/>
                </a:rPr>
                <a:t>”</a:t>
              </a:r>
              <a:endParaRPr lang="en-US" sz="2800" dirty="0">
                <a:latin typeface="Tahoma" charset="0"/>
              </a:endParaRPr>
            </a:p>
          </p:txBody>
        </p:sp>
        <p:sp>
          <p:nvSpPr>
            <p:cNvPr id="634886" name="Text Box 6"/>
            <p:cNvSpPr txBox="1">
              <a:spLocks noChangeArrowheads="1"/>
            </p:cNvSpPr>
            <p:nvPr/>
          </p:nvSpPr>
          <p:spPr bwMode="auto">
            <a:xfrm>
              <a:off x="960" y="1632"/>
              <a:ext cx="3504" cy="446"/>
            </a:xfrm>
            <a:prstGeom prst="rect">
              <a:avLst/>
            </a:prstGeom>
            <a:solidFill>
              <a:srgbClr val="FFFF00"/>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100000"/>
                </a:lnSpc>
                <a:buClrTx/>
                <a:buSzTx/>
                <a:buFontTx/>
                <a:buNone/>
              </a:pPr>
              <a:r>
                <a:rPr lang="en-US" sz="2000" dirty="0">
                  <a:latin typeface="Tahoma" charset="0"/>
                </a:rPr>
                <a:t>Immediate causes</a:t>
              </a:r>
            </a:p>
            <a:p>
              <a:pPr algn="ctr" eaLnBrk="0" hangingPunct="0">
                <a:lnSpc>
                  <a:spcPct val="100000"/>
                </a:lnSpc>
                <a:buClrTx/>
                <a:buSzTx/>
                <a:buFontTx/>
                <a:buNone/>
              </a:pPr>
              <a:r>
                <a:rPr lang="ja-JP" altLang="en-US" sz="2000" dirty="0">
                  <a:latin typeface="Arial"/>
                </a:rPr>
                <a:t>“</a:t>
              </a:r>
              <a:r>
                <a:rPr lang="en-US" sz="2000" dirty="0">
                  <a:latin typeface="Tahoma" charset="0"/>
                </a:rPr>
                <a:t>Status, and direct influences</a:t>
              </a:r>
              <a:r>
                <a:rPr lang="ja-JP" altLang="en-US" sz="2000" dirty="0">
                  <a:latin typeface="Arial"/>
                </a:rPr>
                <a:t>”</a:t>
              </a:r>
              <a:endParaRPr lang="en-US" sz="2800" dirty="0">
                <a:latin typeface="Tahoma" charset="0"/>
              </a:endParaRPr>
            </a:p>
          </p:txBody>
        </p:sp>
        <p:sp>
          <p:nvSpPr>
            <p:cNvPr id="634887" name="AutoShape 7"/>
            <p:cNvSpPr>
              <a:spLocks noChangeArrowheads="1"/>
            </p:cNvSpPr>
            <p:nvPr/>
          </p:nvSpPr>
          <p:spPr bwMode="auto">
            <a:xfrm>
              <a:off x="624" y="1536"/>
              <a:ext cx="655" cy="2208"/>
            </a:xfrm>
            <a:prstGeom prst="upArrow">
              <a:avLst>
                <a:gd name="adj1" fmla="val 50000"/>
                <a:gd name="adj2" fmla="val 84275"/>
              </a:avLst>
            </a:prstGeom>
            <a:gradFill rotWithShape="0">
              <a:gsLst>
                <a:gs pos="0">
                  <a:schemeClr val="accent1"/>
                </a:gs>
                <a:gs pos="100000">
                  <a:srgbClr val="CCFF66"/>
                </a:gs>
              </a:gsLst>
              <a:lin ang="5400000" scaled="1"/>
            </a:gra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634888" name="AutoShape 8"/>
            <p:cNvSpPr>
              <a:spLocks noChangeArrowheads="1"/>
            </p:cNvSpPr>
            <p:nvPr/>
          </p:nvSpPr>
          <p:spPr bwMode="auto">
            <a:xfrm>
              <a:off x="4145" y="1536"/>
              <a:ext cx="655" cy="2208"/>
            </a:xfrm>
            <a:prstGeom prst="upArrow">
              <a:avLst>
                <a:gd name="adj1" fmla="val 50000"/>
                <a:gd name="adj2" fmla="val 84275"/>
              </a:avLst>
            </a:prstGeom>
            <a:gradFill rotWithShape="0">
              <a:gsLst>
                <a:gs pos="0">
                  <a:schemeClr val="accent1"/>
                </a:gs>
                <a:gs pos="100000">
                  <a:srgbClr val="CCFF66"/>
                </a:gs>
              </a:gsLst>
              <a:lin ang="5400000" scaled="1"/>
            </a:gra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634889" name="Rectangle 9"/>
          <p:cNvSpPr>
            <a:spLocks noChangeArrowheads="1"/>
          </p:cNvSpPr>
          <p:nvPr/>
        </p:nvSpPr>
        <p:spPr bwMode="auto">
          <a:xfrm>
            <a:off x="3143250" y="404813"/>
            <a:ext cx="5943600" cy="7620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29783" dir="3885598" algn="ctr" rotWithShape="0">
                    <a:schemeClr val="bg2">
                      <a:alpha val="74998"/>
                    </a:schemeClr>
                  </a:outerShdw>
                </a:effectLst>
              </a14:hiddenEffects>
            </a:ext>
          </a:extLst>
        </p:spPr>
        <p:txBody>
          <a:bodyPr anchor="ctr"/>
          <a:lstStyle/>
          <a:p>
            <a:pPr>
              <a:lnSpc>
                <a:spcPct val="100000"/>
              </a:lnSpc>
              <a:spcBef>
                <a:spcPct val="0"/>
              </a:spcBef>
              <a:buClrTx/>
              <a:buSzTx/>
              <a:buFontTx/>
              <a:buNone/>
            </a:pPr>
            <a:r>
              <a:rPr lang="en-US" sz="4000" b="1" dirty="0">
                <a:latin typeface="+mj-lt"/>
              </a:rPr>
              <a:t>Causal analysis:  </a:t>
            </a:r>
            <a:r>
              <a:rPr lang="ja-JP" altLang="en-US" sz="4000" b="1" dirty="0">
                <a:solidFill>
                  <a:srgbClr val="FF0000"/>
                </a:solidFill>
                <a:latin typeface="+mj-lt"/>
              </a:rPr>
              <a:t>“</a:t>
            </a:r>
            <a:r>
              <a:rPr lang="en-US" sz="4000" b="1" dirty="0">
                <a:solidFill>
                  <a:srgbClr val="FF0000"/>
                </a:solidFill>
                <a:latin typeface="+mj-lt"/>
              </a:rPr>
              <a:t>why?</a:t>
            </a:r>
            <a:r>
              <a:rPr lang="ja-JP" altLang="en-US" sz="4000" b="1" dirty="0">
                <a:solidFill>
                  <a:srgbClr val="FF0000"/>
                </a:solidFill>
                <a:latin typeface="+mj-lt"/>
              </a:rPr>
              <a:t>”</a:t>
            </a:r>
            <a:endParaRPr lang="en-US" sz="4000" b="1" dirty="0">
              <a:solidFill>
                <a:srgbClr val="FF0000"/>
              </a:solidFill>
              <a:latin typeface="+mj-lt"/>
            </a:endParaRPr>
          </a:p>
        </p:txBody>
      </p:sp>
    </p:spTree>
    <p:extLst>
      <p:ext uri="{BB962C8B-B14F-4D97-AF65-F5344CB8AC3E}">
        <p14:creationId xmlns:p14="http://schemas.microsoft.com/office/powerpoint/2010/main" val="2962885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34883"/>
                                        </p:tgtEl>
                                        <p:attrNameLst>
                                          <p:attrName>style.visibility</p:attrName>
                                        </p:attrNameLst>
                                      </p:cBhvr>
                                      <p:to>
                                        <p:strVal val="visible"/>
                                      </p:to>
                                    </p:set>
                                    <p:anim calcmode="lin" valueType="num">
                                      <p:cBhvr additive="base">
                                        <p:cTn id="7" dur="500" fill="hold"/>
                                        <p:tgtEl>
                                          <p:spTgt spid="634883"/>
                                        </p:tgtEl>
                                        <p:attrNameLst>
                                          <p:attrName>ppt_x</p:attrName>
                                        </p:attrNameLst>
                                      </p:cBhvr>
                                      <p:tavLst>
                                        <p:tav tm="0">
                                          <p:val>
                                            <p:strVal val="#ppt_x"/>
                                          </p:val>
                                        </p:tav>
                                        <p:tav tm="100000">
                                          <p:val>
                                            <p:strVal val="#ppt_x"/>
                                          </p:val>
                                        </p:tav>
                                      </p:tavLst>
                                    </p:anim>
                                    <p:anim calcmode="lin" valueType="num">
                                      <p:cBhvr additive="base">
                                        <p:cTn id="8" dur="500" fill="hold"/>
                                        <p:tgtEl>
                                          <p:spTgt spid="6348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GPC Localization Initiative</a:t>
            </a:r>
            <a:endParaRPr lang="en-US" b="1" dirty="0"/>
          </a:p>
        </p:txBody>
      </p:sp>
      <p:sp>
        <p:nvSpPr>
          <p:cNvPr id="3" name="Content Placeholder 2"/>
          <p:cNvSpPr>
            <a:spLocks noGrp="1"/>
          </p:cNvSpPr>
          <p:nvPr>
            <p:ph idx="1"/>
          </p:nvPr>
        </p:nvSpPr>
        <p:spPr/>
        <p:txBody>
          <a:bodyPr>
            <a:normAutofit fontScale="70000" lnSpcReduction="20000"/>
          </a:bodyPr>
          <a:lstStyle/>
          <a:p>
            <a:pPr marL="0" indent="0" algn="just">
              <a:buNone/>
            </a:pPr>
            <a:r>
              <a:rPr lang="en-US" dirty="0" smtClean="0"/>
              <a:t>Ensure protection strategies and interventions are locally driven while prioritizing protection analysis and response to protection risks. </a:t>
            </a:r>
          </a:p>
          <a:p>
            <a:pPr algn="just"/>
            <a:r>
              <a:rPr lang="en-US" dirty="0" smtClean="0"/>
              <a:t>Engagement with protection coordination mechanisms. </a:t>
            </a:r>
          </a:p>
          <a:p>
            <a:pPr algn="just"/>
            <a:r>
              <a:rPr lang="en-US" dirty="0" smtClean="0"/>
              <a:t>Engagement in the development and the implementation of humanitarian strategies. </a:t>
            </a:r>
          </a:p>
          <a:p>
            <a:pPr algn="just"/>
            <a:r>
              <a:rPr lang="en-US" dirty="0" smtClean="0"/>
              <a:t>Access to humanitarian funding. </a:t>
            </a:r>
          </a:p>
          <a:p>
            <a:pPr marL="0" indent="0" algn="just">
              <a:buNone/>
            </a:pPr>
            <a:endParaRPr lang="en-US" dirty="0"/>
          </a:p>
          <a:p>
            <a:pPr marL="0" indent="0" algn="just">
              <a:buNone/>
            </a:pPr>
            <a:r>
              <a:rPr lang="en-US" u="sng" dirty="0" smtClean="0"/>
              <a:t>Outputs</a:t>
            </a:r>
            <a:r>
              <a:rPr lang="en-US" dirty="0" smtClean="0"/>
              <a:t>:</a:t>
            </a:r>
          </a:p>
          <a:p>
            <a:r>
              <a:rPr lang="en-US" dirty="0"/>
              <a:t>Research and Guidance to Coordination Groups</a:t>
            </a:r>
          </a:p>
          <a:p>
            <a:r>
              <a:rPr lang="en-US" dirty="0"/>
              <a:t>Capacity Strengthening of National Partners (incl. mentoring support)</a:t>
            </a:r>
          </a:p>
          <a:p>
            <a:r>
              <a:rPr lang="en-US" dirty="0"/>
              <a:t>Global Policy Influence and Sharing of Learning </a:t>
            </a:r>
          </a:p>
          <a:p>
            <a:endParaRPr lang="en-US" dirty="0"/>
          </a:p>
          <a:p>
            <a:pPr marL="0" indent="0">
              <a:buNone/>
            </a:pPr>
            <a:r>
              <a:rPr lang="en-US" u="sng" dirty="0"/>
              <a:t>Timeframe</a:t>
            </a:r>
            <a:r>
              <a:rPr lang="en-US" dirty="0"/>
              <a:t>: 2017-2019</a:t>
            </a:r>
          </a:p>
          <a:p>
            <a:pPr marL="0" indent="0">
              <a:buNone/>
            </a:pPr>
            <a:r>
              <a:rPr lang="en-US" u="sng" dirty="0"/>
              <a:t>Countries</a:t>
            </a:r>
            <a:r>
              <a:rPr lang="en-US" dirty="0"/>
              <a:t>: Nigeria, Somalia, DRC, South Sudan, Libya, Myanmar, Pakistan</a:t>
            </a:r>
          </a:p>
          <a:p>
            <a:pPr algn="just"/>
            <a:endParaRPr lang="en-US" dirty="0" smtClean="0"/>
          </a:p>
          <a:p>
            <a:pPr algn="just"/>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8218" y="230188"/>
            <a:ext cx="1450974" cy="10973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7338" y="365125"/>
            <a:ext cx="1254608" cy="839407"/>
          </a:xfrm>
          <a:prstGeom prst="rect">
            <a:avLst/>
          </a:prstGeom>
        </p:spPr>
      </p:pic>
    </p:spTree>
    <p:extLst>
      <p:ext uri="{BB962C8B-B14F-4D97-AF65-F5344CB8AC3E}">
        <p14:creationId xmlns:p14="http://schemas.microsoft.com/office/powerpoint/2010/main" val="26022820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Group Exercise: Protection Analysis </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marL="0" indent="0">
              <a:buNone/>
            </a:pPr>
            <a:r>
              <a:rPr lang="en-US" dirty="0" smtClean="0"/>
              <a:t>Each group has been assigned with a Protection concern: </a:t>
            </a:r>
          </a:p>
          <a:p>
            <a:pPr>
              <a:buFont typeface="Wingdings" panose="05000000000000000000" pitchFamily="2" charset="2"/>
              <a:buChar char="ü"/>
            </a:pPr>
            <a:r>
              <a:rPr lang="en-US" dirty="0" smtClean="0"/>
              <a:t>Discuss and identify immediate, underlying and root causes</a:t>
            </a:r>
          </a:p>
          <a:p>
            <a:pPr>
              <a:buFont typeface="Wingdings" panose="05000000000000000000" pitchFamily="2" charset="2"/>
              <a:buChar char="ü"/>
            </a:pPr>
            <a:r>
              <a:rPr lang="en-US" dirty="0" smtClean="0"/>
              <a:t>Build a problem tree </a:t>
            </a:r>
          </a:p>
          <a:p>
            <a:pPr>
              <a:buFont typeface="Wingdings" panose="05000000000000000000" pitchFamily="2" charset="2"/>
              <a:buChar char="ü"/>
            </a:pPr>
            <a:endParaRPr lang="en-US" dirty="0"/>
          </a:p>
          <a:p>
            <a:pPr>
              <a:buFont typeface="Wingdings" panose="05000000000000000000" pitchFamily="2" charset="2"/>
              <a:buChar char="ü"/>
            </a:pPr>
            <a:endParaRPr lang="en-US" dirty="0" smtClean="0"/>
          </a:p>
          <a:p>
            <a:pPr marL="0" indent="0" algn="ctr">
              <a:buNone/>
            </a:pPr>
            <a:endParaRPr lang="en-US" dirty="0" smtClean="0"/>
          </a:p>
          <a:p>
            <a:pPr marL="0" indent="0" algn="ctr">
              <a:buNone/>
            </a:pPr>
            <a:r>
              <a:rPr lang="en-AU" b="1" dirty="0" smtClean="0"/>
              <a:t>You </a:t>
            </a:r>
            <a:r>
              <a:rPr lang="en-AU" b="1" dirty="0"/>
              <a:t>have </a:t>
            </a:r>
            <a:r>
              <a:rPr lang="en-AU" b="1" dirty="0" smtClean="0"/>
              <a:t>20 </a:t>
            </a:r>
            <a:r>
              <a:rPr lang="en-AU" b="1" dirty="0"/>
              <a:t>minutes to prepare a plenary                                                                                                presentation</a:t>
            </a:r>
            <a:endParaRPr lang="en-US" dirty="0"/>
          </a:p>
        </p:txBody>
      </p:sp>
      <p:pic>
        <p:nvPicPr>
          <p:cNvPr id="4" name="Image 7" descr="MCj04315140000[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3538" y="4600174"/>
            <a:ext cx="801078" cy="840154"/>
          </a:xfrm>
          <a:prstGeom prst="rect">
            <a:avLst/>
          </a:prstGeom>
          <a:noFill/>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8786" y="22860"/>
            <a:ext cx="2182586" cy="1892782"/>
          </a:xfrm>
          <a:prstGeom prst="rect">
            <a:avLst/>
          </a:prstGeom>
        </p:spPr>
      </p:pic>
    </p:spTree>
    <p:extLst>
      <p:ext uri="{BB962C8B-B14F-4D97-AF65-F5344CB8AC3E}">
        <p14:creationId xmlns:p14="http://schemas.microsoft.com/office/powerpoint/2010/main" val="4989330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Risk Equation</a:t>
            </a:r>
            <a:endParaRPr lang="en-US" b="1" dirty="0"/>
          </a:p>
        </p:txBody>
      </p:sp>
      <p:sp>
        <p:nvSpPr>
          <p:cNvPr id="3" name="Content Placeholder 2"/>
          <p:cNvSpPr>
            <a:spLocks noGrp="1"/>
          </p:cNvSpPr>
          <p:nvPr>
            <p:ph idx="1"/>
          </p:nvPr>
        </p:nvSpPr>
        <p:spPr/>
        <p:txBody>
          <a:bodyPr>
            <a:normAutofit fontScale="92500" lnSpcReduction="20000"/>
          </a:bodyPr>
          <a:lstStyle/>
          <a:p>
            <a:endParaRPr lang="en-US" b="1" dirty="0" smtClean="0">
              <a:solidFill>
                <a:srgbClr val="FF0000"/>
              </a:solidFill>
            </a:endParaRPr>
          </a:p>
          <a:p>
            <a:pPr marL="0" indent="0">
              <a:buNone/>
            </a:pPr>
            <a:endParaRPr lang="en-US" sz="4000" b="1" dirty="0" smtClean="0">
              <a:solidFill>
                <a:srgbClr val="FF0000"/>
              </a:solidFill>
            </a:endParaRPr>
          </a:p>
          <a:p>
            <a:pPr marL="0" indent="0" algn="ctr">
              <a:buNone/>
            </a:pPr>
            <a:r>
              <a:rPr lang="en-US" sz="4000" b="1" dirty="0" smtClean="0">
                <a:solidFill>
                  <a:srgbClr val="FF0000"/>
                </a:solidFill>
              </a:rPr>
              <a:t>RISK</a:t>
            </a:r>
            <a:r>
              <a:rPr lang="en-US" sz="4000" b="1" dirty="0" smtClean="0"/>
              <a:t> = </a:t>
            </a:r>
            <a:r>
              <a:rPr lang="en-US" sz="4000" b="1" u="sng" dirty="0" smtClean="0">
                <a:solidFill>
                  <a:srgbClr val="FFC000"/>
                </a:solidFill>
              </a:rPr>
              <a:t>THREAT x VULNERABILITY</a:t>
            </a:r>
          </a:p>
          <a:p>
            <a:pPr marL="0" indent="0" algn="ctr">
              <a:buNone/>
            </a:pPr>
            <a:r>
              <a:rPr lang="en-US" sz="4000" b="1" dirty="0" smtClean="0"/>
              <a:t> </a:t>
            </a:r>
            <a:r>
              <a:rPr lang="en-US" sz="4000" b="1" dirty="0" smtClean="0">
                <a:solidFill>
                  <a:srgbClr val="00B050"/>
                </a:solidFill>
              </a:rPr>
              <a:t>CAPACITY</a:t>
            </a:r>
          </a:p>
          <a:p>
            <a:pPr marL="0" indent="0" algn="ctr">
              <a:buNone/>
            </a:pPr>
            <a:endParaRPr lang="en-US" sz="4000" b="1" dirty="0">
              <a:solidFill>
                <a:srgbClr val="00B050"/>
              </a:solidFill>
            </a:endParaRPr>
          </a:p>
          <a:p>
            <a:pPr marL="0" indent="0" algn="ctr">
              <a:buNone/>
            </a:pPr>
            <a:r>
              <a:rPr lang="en-US" sz="4000" b="1" dirty="0" smtClean="0">
                <a:solidFill>
                  <a:srgbClr val="FF0000"/>
                </a:solidFill>
              </a:rPr>
              <a:t>Reduce</a:t>
            </a:r>
            <a:r>
              <a:rPr lang="en-US" sz="4000" b="1" dirty="0" smtClean="0"/>
              <a:t> threat</a:t>
            </a:r>
          </a:p>
          <a:p>
            <a:pPr marL="0" indent="0" algn="ctr">
              <a:buNone/>
            </a:pPr>
            <a:r>
              <a:rPr lang="en-US" sz="4000" b="1" dirty="0" smtClean="0">
                <a:solidFill>
                  <a:srgbClr val="FF0000"/>
                </a:solidFill>
              </a:rPr>
              <a:t>Reduce</a:t>
            </a:r>
            <a:r>
              <a:rPr lang="en-US" sz="4000" b="1" dirty="0" smtClean="0"/>
              <a:t> vulnerability</a:t>
            </a:r>
          </a:p>
          <a:p>
            <a:pPr marL="0" indent="0" algn="ctr">
              <a:buNone/>
            </a:pPr>
            <a:r>
              <a:rPr lang="en-US" sz="4000" b="1" dirty="0" smtClean="0">
                <a:solidFill>
                  <a:srgbClr val="00B050"/>
                </a:solidFill>
              </a:rPr>
              <a:t>Increase</a:t>
            </a:r>
            <a:r>
              <a:rPr lang="en-US" sz="4000" b="1" dirty="0" smtClean="0"/>
              <a:t> capacity  </a:t>
            </a:r>
            <a:endParaRPr lang="en-US" sz="4000" b="1" dirty="0"/>
          </a:p>
        </p:txBody>
      </p:sp>
    </p:spTree>
    <p:extLst>
      <p:ext uri="{BB962C8B-B14F-4D97-AF65-F5344CB8AC3E}">
        <p14:creationId xmlns:p14="http://schemas.microsoft.com/office/powerpoint/2010/main" val="25835866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Risks </a:t>
            </a:r>
            <a:r>
              <a:rPr lang="en-US" b="1" dirty="0" smtClean="0"/>
              <a:t> </a:t>
            </a:r>
            <a:endParaRPr lang="en-US" b="1" dirty="0"/>
          </a:p>
        </p:txBody>
      </p:sp>
      <p:sp>
        <p:nvSpPr>
          <p:cNvPr id="3" name="Content Placeholder 2"/>
          <p:cNvSpPr>
            <a:spLocks noGrp="1"/>
          </p:cNvSpPr>
          <p:nvPr>
            <p:ph idx="1"/>
          </p:nvPr>
        </p:nvSpPr>
        <p:spPr/>
        <p:txBody>
          <a:bodyPr/>
          <a:lstStyle/>
          <a:p>
            <a:r>
              <a:rPr lang="en-US" dirty="0" smtClean="0"/>
              <a:t>A specific violation or damage</a:t>
            </a:r>
          </a:p>
          <a:p>
            <a:r>
              <a:rPr lang="en-US" dirty="0" smtClean="0"/>
              <a:t>With a causal agent: a perpetrator or a decision-maker whose actions lead to the violation</a:t>
            </a:r>
          </a:p>
          <a:p>
            <a:r>
              <a:rPr lang="en-US" dirty="0" smtClean="0"/>
              <a:t>Strategies to reduce a risk can include: </a:t>
            </a:r>
          </a:p>
          <a:p>
            <a:pPr lvl="1"/>
            <a:r>
              <a:rPr lang="en-US" dirty="0" smtClean="0"/>
              <a:t>Reducing the severity or level of damage</a:t>
            </a:r>
          </a:p>
          <a:p>
            <a:pPr lvl="1"/>
            <a:r>
              <a:rPr lang="en-US" dirty="0" smtClean="0"/>
              <a:t>Reducing the frequency or number of people affected</a:t>
            </a:r>
          </a:p>
          <a:p>
            <a:pPr lvl="1"/>
            <a:r>
              <a:rPr lang="en-US" dirty="0" smtClean="0"/>
              <a:t>Reducing the probability of the violation affecting a certain group </a:t>
            </a:r>
            <a:endParaRPr lang="en-US" dirty="0"/>
          </a:p>
        </p:txBody>
      </p:sp>
    </p:spTree>
    <p:extLst>
      <p:ext uri="{BB962C8B-B14F-4D97-AF65-F5344CB8AC3E}">
        <p14:creationId xmlns:p14="http://schemas.microsoft.com/office/powerpoint/2010/main" val="23198226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Threats</a:t>
            </a:r>
            <a:r>
              <a:rPr lang="en-US" dirty="0" smtClean="0"/>
              <a:t> </a:t>
            </a:r>
            <a:endParaRPr lang="en-US" dirty="0"/>
          </a:p>
        </p:txBody>
      </p:sp>
      <p:sp>
        <p:nvSpPr>
          <p:cNvPr id="3" name="Content Placeholder 2"/>
          <p:cNvSpPr>
            <a:spLocks noGrp="1"/>
          </p:cNvSpPr>
          <p:nvPr>
            <p:ph idx="1"/>
          </p:nvPr>
        </p:nvSpPr>
        <p:spPr/>
        <p:txBody>
          <a:bodyPr/>
          <a:lstStyle/>
          <a:p>
            <a:r>
              <a:rPr lang="en-US" dirty="0" smtClean="0"/>
              <a:t>What is the violation or abuse?</a:t>
            </a:r>
          </a:p>
          <a:p>
            <a:r>
              <a:rPr lang="en-US" dirty="0" smtClean="0"/>
              <a:t>Who is responsible?</a:t>
            </a:r>
          </a:p>
          <a:p>
            <a:r>
              <a:rPr lang="en-US" dirty="0" smtClean="0"/>
              <a:t>Who influences or supports them?</a:t>
            </a:r>
          </a:p>
          <a:p>
            <a:r>
              <a:rPr lang="en-US" dirty="0" smtClean="0"/>
              <a:t>Why are they doing it?</a:t>
            </a:r>
          </a:p>
          <a:p>
            <a:pPr marL="0" indent="0">
              <a:buNone/>
            </a:pPr>
            <a:endParaRPr lang="en-US" dirty="0"/>
          </a:p>
          <a:p>
            <a:pPr marL="0" indent="0">
              <a:buNone/>
            </a:pPr>
            <a:r>
              <a:rPr lang="en-US" dirty="0" smtClean="0"/>
              <a:t>To </a:t>
            </a:r>
            <a:r>
              <a:rPr lang="en-US" dirty="0" smtClean="0">
                <a:solidFill>
                  <a:srgbClr val="FF0000"/>
                </a:solidFill>
              </a:rPr>
              <a:t>reduce </a:t>
            </a:r>
            <a:r>
              <a:rPr lang="en-US" dirty="0" smtClean="0"/>
              <a:t>the threats:</a:t>
            </a:r>
          </a:p>
          <a:p>
            <a:pPr>
              <a:buFont typeface="Wingdings" panose="05000000000000000000" pitchFamily="2" charset="2"/>
              <a:buChar char="Ø"/>
            </a:pPr>
            <a:r>
              <a:rPr lang="en-US" dirty="0" smtClean="0"/>
              <a:t> Change the abuser’s mind/behavior</a:t>
            </a:r>
          </a:p>
          <a:p>
            <a:pPr>
              <a:buFont typeface="Wingdings" panose="05000000000000000000" pitchFamily="2" charset="2"/>
              <a:buChar char="Ø"/>
            </a:pPr>
            <a:r>
              <a:rPr lang="en-US" dirty="0" smtClean="0"/>
              <a:t> Change the cost/benefit of the attack </a:t>
            </a:r>
            <a:endParaRPr lang="en-US" dirty="0"/>
          </a:p>
        </p:txBody>
      </p:sp>
    </p:spTree>
    <p:extLst>
      <p:ext uri="{BB962C8B-B14F-4D97-AF65-F5344CB8AC3E}">
        <p14:creationId xmlns:p14="http://schemas.microsoft.com/office/powerpoint/2010/main" val="8196618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solidFill>
              </a:rPr>
              <a:t>Vulnerability</a:t>
            </a:r>
            <a:endParaRPr lang="en-US" b="1" dirty="0">
              <a:solidFill>
                <a:schemeClr val="accent4"/>
              </a:solidFill>
            </a:endParaRPr>
          </a:p>
        </p:txBody>
      </p:sp>
      <p:sp>
        <p:nvSpPr>
          <p:cNvPr id="3" name="Content Placeholder 2"/>
          <p:cNvSpPr>
            <a:spLocks noGrp="1"/>
          </p:cNvSpPr>
          <p:nvPr>
            <p:ph idx="1"/>
          </p:nvPr>
        </p:nvSpPr>
        <p:spPr/>
        <p:txBody>
          <a:bodyPr>
            <a:normAutofit fontScale="92500" lnSpcReduction="20000"/>
          </a:bodyPr>
          <a:lstStyle/>
          <a:p>
            <a:r>
              <a:rPr lang="en-US" dirty="0" smtClean="0"/>
              <a:t>Location</a:t>
            </a:r>
          </a:p>
          <a:p>
            <a:r>
              <a:rPr lang="en-US" dirty="0" smtClean="0"/>
              <a:t>Routes of movement</a:t>
            </a:r>
          </a:p>
          <a:p>
            <a:r>
              <a:rPr lang="en-US" dirty="0" smtClean="0"/>
              <a:t>Identity (age, gender, diversity)</a:t>
            </a:r>
          </a:p>
          <a:p>
            <a:r>
              <a:rPr lang="en-US" dirty="0" smtClean="0"/>
              <a:t>Time exposure to the threat </a:t>
            </a:r>
          </a:p>
          <a:p>
            <a:endParaRPr lang="en-US" dirty="0"/>
          </a:p>
          <a:p>
            <a:pPr marL="0" indent="0">
              <a:buNone/>
            </a:pPr>
            <a:r>
              <a:rPr lang="en-US" dirty="0" smtClean="0"/>
              <a:t>To </a:t>
            </a:r>
            <a:r>
              <a:rPr lang="en-US" dirty="0" smtClean="0">
                <a:solidFill>
                  <a:srgbClr val="FF0000"/>
                </a:solidFill>
              </a:rPr>
              <a:t>reduce</a:t>
            </a:r>
            <a:r>
              <a:rPr lang="en-US" dirty="0" smtClean="0"/>
              <a:t> vulnerabilities: </a:t>
            </a:r>
          </a:p>
          <a:p>
            <a:pPr>
              <a:buFont typeface="Wingdings" panose="05000000000000000000" pitchFamily="2" charset="2"/>
              <a:buChar char="Ø"/>
            </a:pPr>
            <a:r>
              <a:rPr lang="en-US" dirty="0" smtClean="0"/>
              <a:t> Change behavior</a:t>
            </a:r>
          </a:p>
          <a:p>
            <a:pPr>
              <a:buFont typeface="Wingdings" panose="05000000000000000000" pitchFamily="2" charset="2"/>
              <a:buChar char="Ø"/>
            </a:pPr>
            <a:r>
              <a:rPr lang="en-US" dirty="0" smtClean="0"/>
              <a:t> Change location</a:t>
            </a:r>
          </a:p>
          <a:p>
            <a:pPr>
              <a:buFont typeface="Wingdings" panose="05000000000000000000" pitchFamily="2" charset="2"/>
              <a:buChar char="Ø"/>
            </a:pPr>
            <a:r>
              <a:rPr lang="en-US" dirty="0" smtClean="0"/>
              <a:t> Inform</a:t>
            </a:r>
          </a:p>
          <a:p>
            <a:pPr>
              <a:buFont typeface="Wingdings" panose="05000000000000000000" pitchFamily="2" charset="2"/>
              <a:buChar char="Ø"/>
            </a:pPr>
            <a:r>
              <a:rPr lang="en-US" dirty="0" smtClean="0"/>
              <a:t> Support community based initiatives </a:t>
            </a:r>
            <a:endParaRPr lang="en-US" dirty="0"/>
          </a:p>
        </p:txBody>
      </p:sp>
    </p:spTree>
    <p:extLst>
      <p:ext uri="{BB962C8B-B14F-4D97-AF65-F5344CB8AC3E}">
        <p14:creationId xmlns:p14="http://schemas.microsoft.com/office/powerpoint/2010/main" val="16142341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Capacities </a:t>
            </a:r>
            <a:endParaRPr lang="en-US" b="1" dirty="0">
              <a:solidFill>
                <a:srgbClr val="00B050"/>
              </a:solidFill>
            </a:endParaRPr>
          </a:p>
        </p:txBody>
      </p:sp>
      <p:sp>
        <p:nvSpPr>
          <p:cNvPr id="3" name="Content Placeholder 2"/>
          <p:cNvSpPr>
            <a:spLocks noGrp="1"/>
          </p:cNvSpPr>
          <p:nvPr>
            <p:ph idx="1"/>
          </p:nvPr>
        </p:nvSpPr>
        <p:spPr/>
        <p:txBody>
          <a:bodyPr>
            <a:normAutofit fontScale="77500" lnSpcReduction="20000"/>
          </a:bodyPr>
          <a:lstStyle/>
          <a:p>
            <a:r>
              <a:rPr lang="en-US" dirty="0" smtClean="0"/>
              <a:t>Community strength</a:t>
            </a:r>
          </a:p>
          <a:p>
            <a:r>
              <a:rPr lang="en-US" dirty="0" smtClean="0"/>
              <a:t>Alliances/connections</a:t>
            </a:r>
          </a:p>
          <a:p>
            <a:r>
              <a:rPr lang="en-US" dirty="0" smtClean="0"/>
              <a:t>Communication and ability to persuade</a:t>
            </a:r>
          </a:p>
          <a:p>
            <a:r>
              <a:rPr lang="en-US" dirty="0" smtClean="0"/>
              <a:t>Knowledge and access to justice</a:t>
            </a:r>
          </a:p>
          <a:p>
            <a:r>
              <a:rPr lang="en-US" dirty="0" smtClean="0"/>
              <a:t>Ability to defend oneself</a:t>
            </a:r>
          </a:p>
          <a:p>
            <a:r>
              <a:rPr lang="en-US" dirty="0" smtClean="0"/>
              <a:t>Coping strategies </a:t>
            </a:r>
          </a:p>
          <a:p>
            <a:endParaRPr lang="en-US" dirty="0"/>
          </a:p>
          <a:p>
            <a:pPr marL="0" indent="0">
              <a:buNone/>
            </a:pPr>
            <a:r>
              <a:rPr lang="en-US" dirty="0" smtClean="0"/>
              <a:t>To </a:t>
            </a:r>
            <a:r>
              <a:rPr lang="en-US" dirty="0" smtClean="0">
                <a:solidFill>
                  <a:srgbClr val="00B050"/>
                </a:solidFill>
              </a:rPr>
              <a:t>increase</a:t>
            </a:r>
            <a:r>
              <a:rPr lang="en-US" dirty="0" smtClean="0"/>
              <a:t> capacities: </a:t>
            </a:r>
          </a:p>
          <a:p>
            <a:pPr>
              <a:buFont typeface="Wingdings" panose="05000000000000000000" pitchFamily="2" charset="2"/>
              <a:buChar char="Ø"/>
            </a:pPr>
            <a:r>
              <a:rPr lang="en-US" dirty="0" smtClean="0"/>
              <a:t>Facilitate alliances</a:t>
            </a:r>
          </a:p>
          <a:p>
            <a:pPr>
              <a:buFont typeface="Wingdings" panose="05000000000000000000" pitchFamily="2" charset="2"/>
              <a:buChar char="Ø"/>
            </a:pPr>
            <a:r>
              <a:rPr lang="en-US" dirty="0" smtClean="0"/>
              <a:t>Support access to justice</a:t>
            </a:r>
          </a:p>
          <a:p>
            <a:pPr>
              <a:buFont typeface="Wingdings" panose="05000000000000000000" pitchFamily="2" charset="2"/>
              <a:buChar char="Ø"/>
            </a:pPr>
            <a:r>
              <a:rPr lang="en-US" dirty="0" smtClean="0"/>
              <a:t>Support community organizing/mobilization</a:t>
            </a:r>
          </a:p>
          <a:p>
            <a:pPr>
              <a:buFont typeface="Wingdings" panose="05000000000000000000" pitchFamily="2" charset="2"/>
              <a:buChar char="Ø"/>
            </a:pPr>
            <a:r>
              <a:rPr lang="en-US" dirty="0" smtClean="0"/>
              <a:t>Leadership training</a:t>
            </a:r>
          </a:p>
        </p:txBody>
      </p:sp>
    </p:spTree>
    <p:extLst>
      <p:ext uri="{BB962C8B-B14F-4D97-AF65-F5344CB8AC3E}">
        <p14:creationId xmlns:p14="http://schemas.microsoft.com/office/powerpoint/2010/main" val="21580006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Group Exercise: Risk Analysis in Context </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marL="0" indent="0">
              <a:buNone/>
            </a:pPr>
            <a:r>
              <a:rPr lang="en-US" dirty="0" smtClean="0"/>
              <a:t>Carry out a risk analysis in context for the protection concern that have been attributed to your group</a:t>
            </a:r>
          </a:p>
          <a:p>
            <a:pPr marL="0" indent="0">
              <a:buNone/>
            </a:pPr>
            <a:endParaRPr lang="en-US" dirty="0"/>
          </a:p>
          <a:p>
            <a:pPr marL="0" indent="0">
              <a:buNone/>
            </a:pPr>
            <a:r>
              <a:rPr lang="en-US" dirty="0" smtClean="0"/>
              <a:t>Prepare a plenary presentation following the chart example </a:t>
            </a:r>
          </a:p>
          <a:p>
            <a:pPr marL="0" indent="0">
              <a:buNone/>
            </a:pPr>
            <a:endParaRPr lang="en-US" dirty="0"/>
          </a:p>
          <a:p>
            <a:pPr marL="0" indent="0" algn="ctr">
              <a:buNone/>
            </a:pPr>
            <a:r>
              <a:rPr lang="en-US" b="1" dirty="0" smtClean="0"/>
              <a:t>You have 15 minutes to prepare a plenary presentation </a:t>
            </a:r>
            <a:endParaRPr lang="en-US" b="1" dirty="0"/>
          </a:p>
        </p:txBody>
      </p:sp>
      <p:pic>
        <p:nvPicPr>
          <p:cNvPr id="4" name="Image 3" descr="MCj04315140000[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4588" y="4001294"/>
            <a:ext cx="801078" cy="840154"/>
          </a:xfrm>
          <a:prstGeom prst="rect">
            <a:avLst/>
          </a:prstGeom>
          <a:noFill/>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8786" y="0"/>
            <a:ext cx="2182586" cy="1892782"/>
          </a:xfrm>
          <a:prstGeom prst="rect">
            <a:avLst/>
          </a:prstGeom>
        </p:spPr>
      </p:pic>
    </p:spTree>
    <p:extLst>
      <p:ext uri="{BB962C8B-B14F-4D97-AF65-F5344CB8AC3E}">
        <p14:creationId xmlns:p14="http://schemas.microsoft.com/office/powerpoint/2010/main" val="20273586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Risk Matrix </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7116817"/>
              </p:ext>
            </p:extLst>
          </p:nvPr>
        </p:nvGraphicFramePr>
        <p:xfrm>
          <a:off x="694064" y="1506136"/>
          <a:ext cx="11066590" cy="5230614"/>
        </p:xfrm>
        <a:graphic>
          <a:graphicData uri="http://schemas.openxmlformats.org/drawingml/2006/table">
            <a:tbl>
              <a:tblPr firstRow="1" bandRow="1">
                <a:tableStyleId>{5C22544A-7EE6-4342-B048-85BDC9FD1C3A}</a:tableStyleId>
              </a:tblPr>
              <a:tblGrid>
                <a:gridCol w="2213318"/>
                <a:gridCol w="2213318"/>
                <a:gridCol w="2213318"/>
                <a:gridCol w="2213318"/>
                <a:gridCol w="2213318"/>
              </a:tblGrid>
              <a:tr h="2279455">
                <a:tc>
                  <a:txBody>
                    <a:bodyPr/>
                    <a:lstStyle/>
                    <a:p>
                      <a:r>
                        <a:rPr lang="en-US" dirty="0" smtClean="0"/>
                        <a:t>Threat factors </a:t>
                      </a:r>
                    </a:p>
                    <a:p>
                      <a:r>
                        <a:rPr lang="en-US" b="0" i="1" dirty="0" smtClean="0"/>
                        <a:t>(the</a:t>
                      </a:r>
                      <a:r>
                        <a:rPr lang="en-US" b="0" i="1" baseline="0" dirty="0" smtClean="0"/>
                        <a:t> action of violations by certain actors/ and their intention)</a:t>
                      </a:r>
                      <a:endParaRPr lang="en-US" b="0" i="1" dirty="0"/>
                    </a:p>
                  </a:txBody>
                  <a:tcPr/>
                </a:tc>
                <a:tc>
                  <a:txBody>
                    <a:bodyPr/>
                    <a:lstStyle/>
                    <a:p>
                      <a:r>
                        <a:rPr lang="en-US" dirty="0" smtClean="0"/>
                        <a:t>Vulnerability </a:t>
                      </a:r>
                      <a:r>
                        <a:rPr lang="en-US" b="0" i="1" dirty="0" smtClean="0"/>
                        <a:t>(characteristic of affected individuals or groups &amp; sources of vulnerability) </a:t>
                      </a:r>
                      <a:endParaRPr lang="en-US" b="0" i="1" dirty="0"/>
                    </a:p>
                  </a:txBody>
                  <a:tcPr/>
                </a:tc>
                <a:tc>
                  <a:txBody>
                    <a:bodyPr/>
                    <a:lstStyle/>
                    <a:p>
                      <a:r>
                        <a:rPr lang="en-US" dirty="0" smtClean="0"/>
                        <a:t>Capacities </a:t>
                      </a:r>
                    </a:p>
                    <a:p>
                      <a:r>
                        <a:rPr lang="en-US" b="0" i="1" dirty="0" smtClean="0"/>
                        <a:t>(of affected</a:t>
                      </a:r>
                      <a:r>
                        <a:rPr lang="en-US" b="0" i="1" baseline="0" dirty="0" smtClean="0"/>
                        <a:t> people and the State to deal with vulnerabilities and threats) </a:t>
                      </a:r>
                      <a:endParaRPr lang="en-US" b="0" i="1" dirty="0"/>
                    </a:p>
                  </a:txBody>
                  <a:tcPr/>
                </a:tc>
                <a:tc>
                  <a:txBody>
                    <a:bodyPr/>
                    <a:lstStyle/>
                    <a:p>
                      <a:r>
                        <a:rPr lang="en-US" dirty="0" smtClean="0"/>
                        <a:t>Presence</a:t>
                      </a:r>
                      <a:r>
                        <a:rPr lang="en-US" baseline="0" dirty="0" smtClean="0"/>
                        <a:t> of other relevant stakeholder and avenues for referrals </a:t>
                      </a:r>
                      <a:endParaRPr lang="en-US" dirty="0"/>
                    </a:p>
                  </a:txBody>
                  <a:tcPr/>
                </a:tc>
                <a:tc>
                  <a:txBody>
                    <a:bodyPr/>
                    <a:lstStyle/>
                    <a:p>
                      <a:r>
                        <a:rPr lang="en-US" dirty="0" smtClean="0"/>
                        <a:t>Decision</a:t>
                      </a:r>
                      <a:r>
                        <a:rPr lang="en-US" baseline="0" dirty="0" smtClean="0"/>
                        <a:t> to intervene (referral/other agencies are covering, decision to intervene directly, no means to intervene/advocacy, no intervention necessary) </a:t>
                      </a:r>
                      <a:endParaRPr lang="en-US" dirty="0"/>
                    </a:p>
                  </a:txBody>
                  <a:tcPr/>
                </a:tc>
              </a:tr>
              <a:tr h="1335147">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5147">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5176992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1"/>
          <p:cNvGrpSpPr>
            <a:grpSpLocks/>
          </p:cNvGrpSpPr>
          <p:nvPr/>
        </p:nvGrpSpPr>
        <p:grpSpPr bwMode="auto">
          <a:xfrm rot="20375819">
            <a:off x="1769001" y="1137283"/>
            <a:ext cx="8795330" cy="5192441"/>
            <a:chOff x="703" y="2387"/>
            <a:chExt cx="4192" cy="1814"/>
          </a:xfrm>
          <a:solidFill>
            <a:schemeClr val="tx2">
              <a:lumMod val="20000"/>
              <a:lumOff val="80000"/>
            </a:schemeClr>
          </a:solidFill>
        </p:grpSpPr>
        <p:sp>
          <p:nvSpPr>
            <p:cNvPr id="9226" name="Oval 28"/>
            <p:cNvSpPr>
              <a:spLocks noChangeArrowheads="1"/>
            </p:cNvSpPr>
            <p:nvPr/>
          </p:nvSpPr>
          <p:spPr bwMode="auto">
            <a:xfrm>
              <a:off x="703" y="2387"/>
              <a:ext cx="4192" cy="1814"/>
            </a:xfrm>
            <a:prstGeom prst="ellipse">
              <a:avLst/>
            </a:prstGeom>
            <a:grpFill/>
            <a:ln w="9525">
              <a:solidFill>
                <a:srgbClr val="000000"/>
              </a:solidFill>
              <a:round/>
              <a:headEnd/>
              <a:tailEnd/>
            </a:ln>
          </p:spPr>
          <p:txBody>
            <a:bodyPr wrap="none" anchor="ctr"/>
            <a:lstStyle/>
            <a:p>
              <a:pPr>
                <a:defRPr/>
              </a:pPr>
              <a:endParaRPr lang="nb-NO" sz="2400">
                <a:solidFill>
                  <a:srgbClr val="000000"/>
                </a:solidFill>
              </a:endParaRPr>
            </a:p>
          </p:txBody>
        </p:sp>
        <p:sp>
          <p:nvSpPr>
            <p:cNvPr id="9227" name="Text Box 12"/>
            <p:cNvSpPr txBox="1">
              <a:spLocks noChangeArrowheads="1"/>
            </p:cNvSpPr>
            <p:nvPr/>
          </p:nvSpPr>
          <p:spPr bwMode="auto">
            <a:xfrm rot="1224181">
              <a:off x="3833" y="2959"/>
              <a:ext cx="916" cy="355"/>
            </a:xfrm>
            <a:prstGeom prst="rect">
              <a:avLst/>
            </a:prstGeom>
            <a:grpFill/>
            <a:ln>
              <a:noFill/>
            </a:ln>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algn="ctr">
                <a:spcBef>
                  <a:spcPct val="50000"/>
                </a:spcBef>
                <a:defRPr/>
              </a:pPr>
              <a:r>
                <a:rPr lang="en-US" sz="2400" b="1" dirty="0">
                  <a:solidFill>
                    <a:srgbClr val="000000"/>
                  </a:solidFill>
                </a:rPr>
                <a:t>Environment</a:t>
              </a:r>
            </a:p>
            <a:p>
              <a:pPr algn="ctr">
                <a:spcBef>
                  <a:spcPct val="50000"/>
                </a:spcBef>
                <a:defRPr/>
              </a:pPr>
              <a:r>
                <a:rPr lang="en-US" sz="2400" b="1" dirty="0">
                  <a:solidFill>
                    <a:srgbClr val="000000"/>
                  </a:solidFill>
                </a:rPr>
                <a:t>Building</a:t>
              </a:r>
            </a:p>
          </p:txBody>
        </p:sp>
      </p:grpSp>
      <p:grpSp>
        <p:nvGrpSpPr>
          <p:cNvPr id="3" name="Group 27"/>
          <p:cNvGrpSpPr>
            <a:grpSpLocks/>
          </p:cNvGrpSpPr>
          <p:nvPr/>
        </p:nvGrpSpPr>
        <p:grpSpPr bwMode="auto">
          <a:xfrm rot="19873878">
            <a:off x="2262859" y="2068472"/>
            <a:ext cx="6262658" cy="4131503"/>
            <a:chOff x="752" y="2320"/>
            <a:chExt cx="2776" cy="2142"/>
          </a:xfrm>
          <a:solidFill>
            <a:schemeClr val="tx2">
              <a:lumMod val="40000"/>
              <a:lumOff val="60000"/>
            </a:schemeClr>
          </a:solidFill>
        </p:grpSpPr>
        <p:sp>
          <p:nvSpPr>
            <p:cNvPr id="9224" name="Oval 23"/>
            <p:cNvSpPr>
              <a:spLocks noChangeArrowheads="1"/>
            </p:cNvSpPr>
            <p:nvPr/>
          </p:nvSpPr>
          <p:spPr bwMode="auto">
            <a:xfrm rot="498036">
              <a:off x="752" y="2320"/>
              <a:ext cx="2776" cy="2142"/>
            </a:xfrm>
            <a:prstGeom prst="ellipse">
              <a:avLst/>
            </a:prstGeom>
            <a:grpFill/>
            <a:ln w="9525">
              <a:solidFill>
                <a:srgbClr val="000000"/>
              </a:solidFill>
              <a:round/>
              <a:headEnd/>
              <a:tailEnd/>
            </a:ln>
          </p:spPr>
          <p:txBody>
            <a:bodyPr wrap="none" anchor="ctr"/>
            <a:lstStyle/>
            <a:p>
              <a:pPr algn="ctr">
                <a:defRPr/>
              </a:pPr>
              <a:endParaRPr lang="nb-NO" sz="2400">
                <a:solidFill>
                  <a:srgbClr val="000000"/>
                </a:solidFill>
              </a:endParaRPr>
            </a:p>
          </p:txBody>
        </p:sp>
        <p:sp>
          <p:nvSpPr>
            <p:cNvPr id="9225" name="Text Box 25"/>
            <p:cNvSpPr txBox="1">
              <a:spLocks noChangeArrowheads="1"/>
            </p:cNvSpPr>
            <p:nvPr/>
          </p:nvSpPr>
          <p:spPr bwMode="auto">
            <a:xfrm rot="1726122">
              <a:off x="2634" y="3154"/>
              <a:ext cx="771" cy="428"/>
            </a:xfrm>
            <a:prstGeom prst="rect">
              <a:avLst/>
            </a:prstGeom>
            <a:grpFill/>
            <a:ln>
              <a:noFill/>
            </a:ln>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algn="ctr" eaLnBrk="1" hangingPunct="1">
                <a:defRPr/>
              </a:pPr>
              <a:r>
                <a:rPr lang="en-US" sz="2400" b="1" dirty="0">
                  <a:solidFill>
                    <a:srgbClr val="000000"/>
                  </a:solidFill>
                </a:rPr>
                <a:t>  Remedial</a:t>
              </a:r>
            </a:p>
            <a:p>
              <a:pPr algn="ctr" eaLnBrk="1" hangingPunct="1">
                <a:defRPr/>
              </a:pPr>
              <a:r>
                <a:rPr lang="en-US" sz="2400" b="1" dirty="0">
                  <a:solidFill>
                    <a:srgbClr val="000000"/>
                  </a:solidFill>
                </a:rPr>
                <a:t>  Action</a:t>
              </a:r>
            </a:p>
          </p:txBody>
        </p:sp>
      </p:grpSp>
      <p:grpSp>
        <p:nvGrpSpPr>
          <p:cNvPr id="4" name="Group 21"/>
          <p:cNvGrpSpPr>
            <a:grpSpLocks/>
          </p:cNvGrpSpPr>
          <p:nvPr/>
        </p:nvGrpSpPr>
        <p:grpSpPr bwMode="auto">
          <a:xfrm rot="159186">
            <a:off x="2295154" y="2887244"/>
            <a:ext cx="4497877" cy="3053956"/>
            <a:chOff x="3301" y="3123"/>
            <a:chExt cx="1408" cy="1355"/>
          </a:xfrm>
          <a:solidFill>
            <a:schemeClr val="tx2">
              <a:lumMod val="60000"/>
              <a:lumOff val="40000"/>
            </a:schemeClr>
          </a:solidFill>
        </p:grpSpPr>
        <p:sp>
          <p:nvSpPr>
            <p:cNvPr id="32778" name="Oval 18"/>
            <p:cNvSpPr>
              <a:spLocks noChangeArrowheads="1"/>
            </p:cNvSpPr>
            <p:nvPr/>
          </p:nvSpPr>
          <p:spPr bwMode="auto">
            <a:xfrm rot="20023765">
              <a:off x="3301" y="3123"/>
              <a:ext cx="1408" cy="1355"/>
            </a:xfrm>
            <a:prstGeom prst="ellipse">
              <a:avLst/>
            </a:prstGeom>
            <a:grpFill/>
            <a:ln w="9525">
              <a:solidFill>
                <a:srgbClr val="000000"/>
              </a:solidFill>
              <a:round/>
              <a:headEnd/>
              <a:tailEnd/>
            </a:ln>
          </p:spPr>
          <p:txBody>
            <a:bodyPr wrap="none"/>
            <a:lstStyle/>
            <a:p>
              <a:pPr algn="ctr">
                <a:defRPr/>
              </a:pPr>
              <a:endParaRPr lang="en-US" sz="2400">
                <a:solidFill>
                  <a:srgbClr val="000000"/>
                </a:solidFill>
              </a:endParaRPr>
            </a:p>
          </p:txBody>
        </p:sp>
        <p:sp>
          <p:nvSpPr>
            <p:cNvPr id="32779" name="Text Box 20"/>
            <p:cNvSpPr txBox="1">
              <a:spLocks noChangeArrowheads="1"/>
            </p:cNvSpPr>
            <p:nvPr/>
          </p:nvSpPr>
          <p:spPr bwMode="auto">
            <a:xfrm rot="21440814">
              <a:off x="4055" y="3313"/>
              <a:ext cx="546" cy="451"/>
            </a:xfrm>
            <a:prstGeom prst="rect">
              <a:avLst/>
            </a:prstGeom>
            <a:grpFill/>
            <a:ln w="9525">
              <a:noFill/>
              <a:miter lim="800000"/>
              <a:headEnd/>
              <a:tailEnd/>
            </a:ln>
          </p:spPr>
          <p:txBody>
            <a:bodyPr wrap="square">
              <a:spAutoFit/>
            </a:bodyPr>
            <a:lstStyle/>
            <a:p>
              <a:pPr algn="ctr" eaLnBrk="0" hangingPunct="0">
                <a:spcBef>
                  <a:spcPct val="50000"/>
                </a:spcBef>
                <a:defRPr/>
              </a:pPr>
              <a:r>
                <a:rPr lang="en-US" sz="2400" b="1" dirty="0">
                  <a:solidFill>
                    <a:srgbClr val="000000"/>
                  </a:solidFill>
                </a:rPr>
                <a:t>Responsive</a:t>
              </a:r>
            </a:p>
            <a:p>
              <a:pPr algn="ctr" eaLnBrk="0" hangingPunct="0">
                <a:spcBef>
                  <a:spcPct val="50000"/>
                </a:spcBef>
                <a:defRPr/>
              </a:pPr>
              <a:r>
                <a:rPr lang="en-US" sz="2400" b="1" dirty="0">
                  <a:solidFill>
                    <a:srgbClr val="000000"/>
                  </a:solidFill>
                </a:rPr>
                <a:t>Action</a:t>
              </a:r>
            </a:p>
          </p:txBody>
        </p:sp>
      </p:grpSp>
      <p:sp>
        <p:nvSpPr>
          <p:cNvPr id="57347" name="Rectangle 3"/>
          <p:cNvSpPr>
            <a:spLocks noGrp="1" noRot="1" noChangeArrowheads="1"/>
          </p:cNvSpPr>
          <p:nvPr>
            <p:ph type="body" idx="4294967295"/>
          </p:nvPr>
        </p:nvSpPr>
        <p:spPr>
          <a:xfrm>
            <a:off x="1524000" y="5767389"/>
            <a:ext cx="8540750" cy="331787"/>
          </a:xfrm>
        </p:spPr>
        <p:txBody>
          <a:bodyPr>
            <a:normAutofit/>
          </a:bodyPr>
          <a:lstStyle/>
          <a:p>
            <a:pPr eaLnBrk="1" hangingPunct="1">
              <a:lnSpc>
                <a:spcPct val="80000"/>
              </a:lnSpc>
              <a:spcBef>
                <a:spcPct val="50000"/>
              </a:spcBef>
              <a:buFont typeface="Wingdings" charset="0"/>
              <a:buNone/>
            </a:pPr>
            <a:endParaRPr sz="1900" b="1" i="1">
              <a:effectLst>
                <a:outerShdw blurRad="38100" dist="38100" dir="2700000" algn="tl">
                  <a:srgbClr val="DDDDDD"/>
                </a:outerShdw>
              </a:effectLst>
              <a:latin typeface="Arial" charset="0"/>
              <a:ea typeface="ＭＳ Ｐゴシック" charset="0"/>
            </a:endParaRPr>
          </a:p>
          <a:p>
            <a:pPr eaLnBrk="1" hangingPunct="1">
              <a:lnSpc>
                <a:spcPct val="80000"/>
              </a:lnSpc>
              <a:spcBef>
                <a:spcPct val="50000"/>
              </a:spcBef>
              <a:buFont typeface="Wingdings" charset="0"/>
              <a:buNone/>
            </a:pPr>
            <a:endParaRPr sz="1900" b="1" i="1">
              <a:effectLst>
                <a:outerShdw blurRad="38100" dist="38100" dir="2700000" algn="tl">
                  <a:srgbClr val="DDDDDD"/>
                </a:outerShdw>
              </a:effectLst>
              <a:latin typeface="Arial" charset="0"/>
              <a:ea typeface="ＭＳ Ｐゴシック" charset="0"/>
            </a:endParaRPr>
          </a:p>
          <a:p>
            <a:pPr eaLnBrk="1" hangingPunct="1">
              <a:lnSpc>
                <a:spcPct val="80000"/>
              </a:lnSpc>
              <a:spcBef>
                <a:spcPct val="50000"/>
              </a:spcBef>
              <a:buFont typeface="Wingdings" charset="0"/>
              <a:buNone/>
            </a:pPr>
            <a:endParaRPr sz="1900" b="1" i="1">
              <a:effectLst>
                <a:outerShdw blurRad="38100" dist="38100" dir="2700000" algn="tl">
                  <a:srgbClr val="DDDDDD"/>
                </a:outerShdw>
              </a:effectLst>
              <a:latin typeface="Arial" charset="0"/>
              <a:ea typeface="ＭＳ Ｐゴシック" charset="0"/>
            </a:endParaRPr>
          </a:p>
          <a:p>
            <a:pPr eaLnBrk="1" hangingPunct="1">
              <a:lnSpc>
                <a:spcPct val="80000"/>
              </a:lnSpc>
              <a:spcBef>
                <a:spcPct val="50000"/>
              </a:spcBef>
              <a:buFont typeface="Wingdings" charset="0"/>
              <a:buNone/>
            </a:pPr>
            <a:endParaRPr sz="1900" b="1" i="1">
              <a:effectLst>
                <a:outerShdw blurRad="38100" dist="38100" dir="2700000" algn="tl">
                  <a:srgbClr val="DDDDDD"/>
                </a:outerShdw>
              </a:effectLst>
              <a:latin typeface="Arial" charset="0"/>
              <a:ea typeface="ＭＳ Ｐゴシック" charset="0"/>
            </a:endParaRPr>
          </a:p>
        </p:txBody>
      </p:sp>
      <p:sp>
        <p:nvSpPr>
          <p:cNvPr id="58384" name="Oval 16"/>
          <p:cNvSpPr>
            <a:spLocks noChangeArrowheads="1"/>
          </p:cNvSpPr>
          <p:nvPr/>
        </p:nvSpPr>
        <p:spPr bwMode="auto">
          <a:xfrm rot="20186225">
            <a:off x="2980430" y="3617044"/>
            <a:ext cx="2015988" cy="1992880"/>
          </a:xfrm>
          <a:prstGeom prst="ellipse">
            <a:avLst/>
          </a:prstGeom>
          <a:solidFill>
            <a:srgbClr val="FF0000"/>
          </a:solidFill>
          <a:ln>
            <a:noFill/>
          </a:ln>
        </p:spPr>
        <p:txBody>
          <a:bodyPr wrap="none" anchor="ctr"/>
          <a:lstStyle/>
          <a:p>
            <a:pPr algn="ctr">
              <a:defRPr/>
            </a:pPr>
            <a:endParaRPr lang="en-US" b="1" dirty="0">
              <a:solidFill>
                <a:srgbClr val="000000"/>
              </a:solidFill>
            </a:endParaRPr>
          </a:p>
        </p:txBody>
      </p:sp>
      <p:sp>
        <p:nvSpPr>
          <p:cNvPr id="6" name="ZoneTexte 5"/>
          <p:cNvSpPr txBox="1"/>
          <p:nvPr/>
        </p:nvSpPr>
        <p:spPr>
          <a:xfrm>
            <a:off x="3204308" y="4168888"/>
            <a:ext cx="1498382" cy="830997"/>
          </a:xfrm>
          <a:prstGeom prst="rect">
            <a:avLst/>
          </a:prstGeom>
          <a:solidFill>
            <a:srgbClr val="FF0000"/>
          </a:solidFill>
        </p:spPr>
        <p:txBody>
          <a:bodyPr wrap="square" rtlCol="0">
            <a:spAutoFit/>
          </a:bodyPr>
          <a:lstStyle/>
          <a:p>
            <a:pPr algn="ctr"/>
            <a:r>
              <a:rPr lang="fr-FR" sz="2400" b="1" dirty="0"/>
              <a:t>Violation</a:t>
            </a:r>
          </a:p>
          <a:p>
            <a:pPr algn="ctr"/>
            <a:r>
              <a:rPr lang="fr-FR" sz="2400" b="1" dirty="0"/>
              <a:t> Abuse</a:t>
            </a:r>
          </a:p>
        </p:txBody>
      </p:sp>
      <p:sp>
        <p:nvSpPr>
          <p:cNvPr id="7" name="Titre 6"/>
          <p:cNvSpPr>
            <a:spLocks noGrp="1"/>
          </p:cNvSpPr>
          <p:nvPr>
            <p:ph type="title"/>
          </p:nvPr>
        </p:nvSpPr>
        <p:spPr>
          <a:xfrm>
            <a:off x="526885" y="276882"/>
            <a:ext cx="6585200" cy="1063730"/>
          </a:xfrm>
        </p:spPr>
        <p:txBody>
          <a:bodyPr>
            <a:normAutofit/>
          </a:bodyPr>
          <a:lstStyle/>
          <a:p>
            <a:pPr algn="just"/>
            <a:r>
              <a:rPr lang="en-AU" b="1" dirty="0"/>
              <a:t>The Egg Model</a:t>
            </a:r>
          </a:p>
        </p:txBody>
      </p:sp>
    </p:spTree>
    <p:extLst>
      <p:ext uri="{BB962C8B-B14F-4D97-AF65-F5344CB8AC3E}">
        <p14:creationId xmlns:p14="http://schemas.microsoft.com/office/powerpoint/2010/main" val="296494653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Group Exercise: Response Strategy </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marL="0" indent="0">
              <a:buNone/>
            </a:pPr>
            <a:r>
              <a:rPr lang="en-US" dirty="0" smtClean="0"/>
              <a:t>Using the same protection concern, each group has to design the response strategy using the Egg model: </a:t>
            </a:r>
          </a:p>
          <a:p>
            <a:pPr marL="0" indent="0">
              <a:buNone/>
            </a:pPr>
            <a:endParaRPr lang="en-US" dirty="0"/>
          </a:p>
          <a:p>
            <a:pPr>
              <a:buFont typeface="Wingdings" panose="05000000000000000000" pitchFamily="2" charset="2"/>
              <a:buChar char="ü"/>
            </a:pPr>
            <a:r>
              <a:rPr lang="en-US" dirty="0" smtClean="0"/>
              <a:t>Discuss and identify a responsive, a remedial and an environment building activity </a:t>
            </a:r>
          </a:p>
          <a:p>
            <a:pPr>
              <a:buFont typeface="Wingdings" panose="05000000000000000000" pitchFamily="2" charset="2"/>
              <a:buChar char="ü"/>
            </a:pPr>
            <a:r>
              <a:rPr lang="en-US" dirty="0" smtClean="0"/>
              <a:t>Identify specific national and international actors that could implement those activities </a:t>
            </a:r>
          </a:p>
          <a:p>
            <a:pPr>
              <a:buFont typeface="Wingdings" panose="05000000000000000000" pitchFamily="2" charset="2"/>
              <a:buChar char="ü"/>
            </a:pPr>
            <a:endParaRPr lang="en-US" dirty="0" smtClean="0"/>
          </a:p>
          <a:p>
            <a:pPr marL="0" indent="0" algn="ctr">
              <a:buNone/>
            </a:pPr>
            <a:r>
              <a:rPr lang="en-US" b="1" dirty="0" smtClean="0"/>
              <a:t>You have 10 minutes to prepare a plenary presentation </a:t>
            </a:r>
            <a:endParaRPr lang="en-US" b="1" dirty="0"/>
          </a:p>
        </p:txBody>
      </p:sp>
      <p:pic>
        <p:nvPicPr>
          <p:cNvPr id="4" name="Image 3" descr="MCj04315140000[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9180" y="5336809"/>
            <a:ext cx="801078" cy="840154"/>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8786" y="22860"/>
            <a:ext cx="2182586" cy="1892782"/>
          </a:xfrm>
          <a:prstGeom prst="rect">
            <a:avLst/>
          </a:prstGeom>
        </p:spPr>
      </p:pic>
    </p:spTree>
    <p:extLst>
      <p:ext uri="{BB962C8B-B14F-4D97-AF65-F5344CB8AC3E}">
        <p14:creationId xmlns:p14="http://schemas.microsoft.com/office/powerpoint/2010/main" val="762009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7750</TotalTime>
  <Words>12854</Words>
  <Application>Microsoft Office PowerPoint</Application>
  <PresentationFormat>Widescreen</PresentationFormat>
  <Paragraphs>1235</Paragraphs>
  <Slides>141</Slides>
  <Notes>98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141</vt:i4>
      </vt:variant>
    </vt:vector>
  </HeadingPairs>
  <TitlesOfParts>
    <vt:vector size="155" baseType="lpstr">
      <vt:lpstr>ＭＳ Ｐゴシック</vt:lpstr>
      <vt:lpstr>Angsana New</vt:lpstr>
      <vt:lpstr>Arial</vt:lpstr>
      <vt:lpstr>Arial Black</vt:lpstr>
      <vt:lpstr>Calibri</vt:lpstr>
      <vt:lpstr>Calibri Light</vt:lpstr>
      <vt:lpstr>Courier New</vt:lpstr>
      <vt:lpstr>Helvetica</vt:lpstr>
      <vt:lpstr>Tahoma</vt:lpstr>
      <vt:lpstr>Times</vt:lpstr>
      <vt:lpstr>Times New Roman</vt:lpstr>
      <vt:lpstr>Wingdings</vt:lpstr>
      <vt:lpstr>ヒラギノ角ゴ Pro W3</vt:lpstr>
      <vt:lpstr>Office Theme</vt:lpstr>
      <vt:lpstr>Localization of Protection </vt:lpstr>
      <vt:lpstr>Opening and Welcome</vt:lpstr>
      <vt:lpstr>Localization Agenda</vt:lpstr>
      <vt:lpstr>Localization Agenda</vt:lpstr>
      <vt:lpstr>Brainstorming</vt:lpstr>
      <vt:lpstr>Localization</vt:lpstr>
      <vt:lpstr>Localization Rationale</vt:lpstr>
      <vt:lpstr>Commitments </vt:lpstr>
      <vt:lpstr>GPC Localization Initiative</vt:lpstr>
      <vt:lpstr>Localization in Coordination</vt:lpstr>
      <vt:lpstr>Workshop Objectives </vt:lpstr>
      <vt:lpstr>Agenda (Day 1)</vt:lpstr>
      <vt:lpstr>Agenda (Day 2)</vt:lpstr>
      <vt:lpstr>Agenda (Day 3)</vt:lpstr>
      <vt:lpstr>Workshop Rules</vt:lpstr>
      <vt:lpstr>SESSION 0</vt:lpstr>
      <vt:lpstr>Partners’ Presentations</vt:lpstr>
      <vt:lpstr>SESSION 1</vt:lpstr>
      <vt:lpstr>Session Objectives </vt:lpstr>
      <vt:lpstr>Humanitarian Imperative</vt:lpstr>
      <vt:lpstr>Humanitarian Imperative Self-Check </vt:lpstr>
      <vt:lpstr>Humanitarian Principles</vt:lpstr>
      <vt:lpstr>Group Exercise : From Principles to Practice </vt:lpstr>
      <vt:lpstr>Displacement and Humanitarian Crises</vt:lpstr>
      <vt:lpstr>PowerPoint Presentation</vt:lpstr>
      <vt:lpstr>UN GA Resolution 46/182 (1991)</vt:lpstr>
      <vt:lpstr>Humanitarian Reform (2005)</vt:lpstr>
      <vt:lpstr>Transformative Agenda (2010)</vt:lpstr>
      <vt:lpstr>Humanitarian Architecture </vt:lpstr>
      <vt:lpstr>Cluster Approach </vt:lpstr>
      <vt:lpstr>Group Exercise : Global Clusters</vt:lpstr>
      <vt:lpstr>Global Clusters</vt:lpstr>
      <vt:lpstr>Group Exercise : Cluster Approach</vt:lpstr>
      <vt:lpstr>Criteria for Cluster Activation </vt:lpstr>
      <vt:lpstr>Cluster De-Activation Process </vt:lpstr>
      <vt:lpstr>In-Country Clusters Core Functions </vt:lpstr>
      <vt:lpstr>Core Commitments </vt:lpstr>
      <vt:lpstr>NGOs Role in the Cluster System </vt:lpstr>
      <vt:lpstr>PowerPoint Presentation</vt:lpstr>
      <vt:lpstr>Benefits of the Cluster</vt:lpstr>
      <vt:lpstr>Barriers to Cluster Coordination</vt:lpstr>
      <vt:lpstr>Key Messages </vt:lpstr>
      <vt:lpstr>SESSION 2</vt:lpstr>
      <vt:lpstr>Session Objectives </vt:lpstr>
      <vt:lpstr>Humanitarian Programme Cycle </vt:lpstr>
      <vt:lpstr>HPC Steps and Timeline</vt:lpstr>
      <vt:lpstr>Needs Assessment &amp; Analysis </vt:lpstr>
      <vt:lpstr>Needs Assessment and Analysis</vt:lpstr>
      <vt:lpstr>Strategic Response Planning </vt:lpstr>
      <vt:lpstr>Strategic Response Planning</vt:lpstr>
      <vt:lpstr>Resource Mobilization </vt:lpstr>
      <vt:lpstr>Pooled Funding Mechanisms </vt:lpstr>
      <vt:lpstr>Pooled Funding Mechanisms </vt:lpstr>
      <vt:lpstr>Humanitarian Program Cycle Self-Check</vt:lpstr>
      <vt:lpstr>Key Messages </vt:lpstr>
      <vt:lpstr>SESSION 3</vt:lpstr>
      <vt:lpstr>Session Objectives </vt:lpstr>
      <vt:lpstr>Localization in [Country Selected]</vt:lpstr>
      <vt:lpstr>Challenges with Coordination Mechanisms </vt:lpstr>
      <vt:lpstr>Group Exercise</vt:lpstr>
      <vt:lpstr>SESSION 4</vt:lpstr>
      <vt:lpstr>Session Objectives </vt:lpstr>
      <vt:lpstr>Protection </vt:lpstr>
      <vt:lpstr>Legal Framework for Protection</vt:lpstr>
      <vt:lpstr>IASC Statement Centrality of Protection (2013)</vt:lpstr>
      <vt:lpstr>IASC Policy on Protection (2016)</vt:lpstr>
      <vt:lpstr>Key concepts of the IASC Protection Policy</vt:lpstr>
      <vt:lpstr>NGOs’ role in implementing the IASC Policy</vt:lpstr>
      <vt:lpstr>Cross-Cutting Issues and Protection </vt:lpstr>
      <vt:lpstr>Protection Standards and Norms</vt:lpstr>
      <vt:lpstr>Key Messages</vt:lpstr>
      <vt:lpstr>SESSION 5</vt:lpstr>
      <vt:lpstr>Session Objectives </vt:lpstr>
      <vt:lpstr>Global Protection Cluster</vt:lpstr>
      <vt:lpstr>Protection Cluster: Functions</vt:lpstr>
      <vt:lpstr>Protection Cluster in [Country Selected]</vt:lpstr>
      <vt:lpstr>Main Protection Concerns in [Country Selected]</vt:lpstr>
      <vt:lpstr>HRP in [Country Selected]</vt:lpstr>
      <vt:lpstr>Protection Cluster Strategy in [Country Selected]</vt:lpstr>
      <vt:lpstr>HCT Protection Strategy in [Country Selected]</vt:lpstr>
      <vt:lpstr>Role of National Partners in the Protection Cluster Strategy in [Country Selected]</vt:lpstr>
      <vt:lpstr>SESSION 6</vt:lpstr>
      <vt:lpstr>Learning Objectives </vt:lpstr>
      <vt:lpstr>Group Exercise : Protection Concerns </vt:lpstr>
      <vt:lpstr>Examples of protection concerns during humanitarian crises</vt:lpstr>
      <vt:lpstr>Steps towards a Protection Strategy </vt:lpstr>
      <vt:lpstr>PowerPoint Presentation</vt:lpstr>
      <vt:lpstr>The Inverted Tree</vt:lpstr>
      <vt:lpstr>PowerPoint Presentation</vt:lpstr>
      <vt:lpstr>Group Exercise: Protection Analysis </vt:lpstr>
      <vt:lpstr>The Risk Equation</vt:lpstr>
      <vt:lpstr>Risks  </vt:lpstr>
      <vt:lpstr>Threats </vt:lpstr>
      <vt:lpstr>Vulnerability</vt:lpstr>
      <vt:lpstr>Capacities </vt:lpstr>
      <vt:lpstr>Group Exercise: Risk Analysis in Context </vt:lpstr>
      <vt:lpstr>Risk Matrix </vt:lpstr>
      <vt:lpstr>The Egg Model</vt:lpstr>
      <vt:lpstr>Group Exercise: Response Strategy </vt:lpstr>
      <vt:lpstr>Brainstorming </vt:lpstr>
      <vt:lpstr>SESSION 7</vt:lpstr>
      <vt:lpstr>Session Objectives </vt:lpstr>
      <vt:lpstr>Protection Mainstreaming </vt:lpstr>
      <vt:lpstr>Objectives and Applicability </vt:lpstr>
      <vt:lpstr>4 Key Elements </vt:lpstr>
      <vt:lpstr>Protection Continuum</vt:lpstr>
      <vt:lpstr>Group Exercise : Protection  Mainstreaming Principles</vt:lpstr>
      <vt:lpstr>Protection Mainstreaming in the HPC</vt:lpstr>
      <vt:lpstr>Protection in the HPC : Good Practices</vt:lpstr>
      <vt:lpstr>Protection Mainstreaming Toolkit </vt:lpstr>
      <vt:lpstr>SESSION 8</vt:lpstr>
      <vt:lpstr>Session Objectives </vt:lpstr>
      <vt:lpstr>Stakeholder Mapping</vt:lpstr>
      <vt:lpstr>Stakeholders Analysis</vt:lpstr>
      <vt:lpstr>Group Exercise: Stakeholder Mapping</vt:lpstr>
      <vt:lpstr>Group Exercise: Influence Strategies </vt:lpstr>
      <vt:lpstr>Key Messages</vt:lpstr>
      <vt:lpstr>SESSION 9</vt:lpstr>
      <vt:lpstr>Learning Objectives </vt:lpstr>
      <vt:lpstr>Group Exercise: What is Coordination? </vt:lpstr>
      <vt:lpstr>What is Coordination? </vt:lpstr>
      <vt:lpstr>Humanitarian Coordination</vt:lpstr>
      <vt:lpstr>Coordination saves lives</vt:lpstr>
      <vt:lpstr>Attributs of a Good Coordinateur</vt:lpstr>
      <vt:lpstr>Group Exercise : Partnership Principles </vt:lpstr>
      <vt:lpstr>Principles of Partnership</vt:lpstr>
      <vt:lpstr>Cluster Coordination Performance Monitoring</vt:lpstr>
      <vt:lpstr>NGO Co-Leadership of Cluster</vt:lpstr>
      <vt:lpstr>NGO Co-Leadership of Cluster</vt:lpstr>
      <vt:lpstr>NGO Co-Leadership of Cluster</vt:lpstr>
      <vt:lpstr>NGO Co-Leadership of Cluster</vt:lpstr>
      <vt:lpstr>PC Co-Facilitation by NNGO </vt:lpstr>
      <vt:lpstr>Key Messages</vt:lpstr>
      <vt:lpstr>SESSION 10 (a)</vt:lpstr>
      <vt:lpstr>Session Objectives </vt:lpstr>
      <vt:lpstr>Obstacles and Opportunities</vt:lpstr>
      <vt:lpstr>Solutions and Recommendations</vt:lpstr>
      <vt:lpstr>PowerPoint Presentation</vt:lpstr>
      <vt:lpstr>SESSION 10 (b)</vt:lpstr>
      <vt:lpstr>Session Objectives </vt:lpstr>
      <vt:lpstr>Localization Collective Action Plan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Localization of Protection</dc:title>
  <dc:creator>Marie Dozin</dc:creator>
  <cp:lastModifiedBy>Marie Dozin</cp:lastModifiedBy>
  <cp:revision>289</cp:revision>
  <cp:lastPrinted>2018-10-24T13:33:52Z</cp:lastPrinted>
  <dcterms:created xsi:type="dcterms:W3CDTF">2018-02-05T10:46:31Z</dcterms:created>
  <dcterms:modified xsi:type="dcterms:W3CDTF">2018-10-25T21:49:40Z</dcterms:modified>
</cp:coreProperties>
</file>