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3" autoAdjust="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ropBox\IM\Publication\31%20Aout%202014\PPT\Classeur1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3544395798362948E-2"/>
          <c:y val="5.0925925925925923E-2"/>
          <c:w val="0.90645560420163707"/>
          <c:h val="0.9110020030141363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AAABA3"/>
            </a:solidFill>
            <a:ln>
              <a:solidFill>
                <a:schemeClr val="lt1">
                  <a:shade val="95000"/>
                  <a:satMod val="105000"/>
                </a:schemeClr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Feuil1!$C$37:$C$41</c:f>
              <c:strCache>
                <c:ptCount val="5"/>
                <c:pt idx="0">
                  <c:v>0-4 ans</c:v>
                </c:pt>
                <c:pt idx="1">
                  <c:v>5-11 ans</c:v>
                </c:pt>
                <c:pt idx="2">
                  <c:v>12-17 ans</c:v>
                </c:pt>
                <c:pt idx="3">
                  <c:v>18-59 ans</c:v>
                </c:pt>
                <c:pt idx="4">
                  <c:v>60&gt;=</c:v>
                </c:pt>
              </c:strCache>
            </c:strRef>
          </c:cat>
          <c:val>
            <c:numRef>
              <c:f>Feuil1!$D$37:$D$41</c:f>
              <c:numCache>
                <c:formatCode>0%</c:formatCode>
                <c:ptCount val="5"/>
                <c:pt idx="0">
                  <c:v>8.5297588429301949E-2</c:v>
                </c:pt>
                <c:pt idx="1">
                  <c:v>0.13597990862053314</c:v>
                </c:pt>
                <c:pt idx="2">
                  <c:v>6.3057883748373622E-2</c:v>
                </c:pt>
                <c:pt idx="3">
                  <c:v>0.17906744530848134</c:v>
                </c:pt>
                <c:pt idx="4">
                  <c:v>2.1331961632727162E-2</c:v>
                </c:pt>
              </c:numCache>
            </c:numRef>
          </c:val>
        </c:ser>
        <c:ser>
          <c:idx val="1"/>
          <c:order val="1"/>
          <c:spPr>
            <a:solidFill>
              <a:srgbClr val="154B83"/>
            </a:solidFill>
          </c:spPr>
          <c:invertIfNegative val="0"/>
          <c:dLbls>
            <c:numFmt formatCode="#,##0;[Black]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Feuil1!$C$37:$C$41</c:f>
              <c:strCache>
                <c:ptCount val="5"/>
                <c:pt idx="0">
                  <c:v>0-4 ans</c:v>
                </c:pt>
                <c:pt idx="1">
                  <c:v>5-11 ans</c:v>
                </c:pt>
                <c:pt idx="2">
                  <c:v>12-17 ans</c:v>
                </c:pt>
                <c:pt idx="3">
                  <c:v>18-59 ans</c:v>
                </c:pt>
                <c:pt idx="4">
                  <c:v>60&gt;=</c:v>
                </c:pt>
              </c:strCache>
            </c:strRef>
          </c:cat>
          <c:val>
            <c:numRef>
              <c:f>Feuil1!$E$37:$E$41</c:f>
              <c:numCache>
                <c:formatCode>0%</c:formatCode>
                <c:ptCount val="5"/>
                <c:pt idx="0">
                  <c:v>-8.4510877787527611E-2</c:v>
                </c:pt>
                <c:pt idx="1">
                  <c:v>-0.13150170958274077</c:v>
                </c:pt>
                <c:pt idx="2">
                  <c:v>-5.9941299282882991E-2</c:v>
                </c:pt>
                <c:pt idx="3">
                  <c:v>-0.22073285122091441</c:v>
                </c:pt>
                <c:pt idx="4">
                  <c:v>-1.857847438651699E-2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overlap val="100"/>
        <c:axId val="159658976"/>
        <c:axId val="199028216"/>
      </c:barChart>
      <c:catAx>
        <c:axId val="159658976"/>
        <c:scaling>
          <c:orientation val="maxMin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low"/>
        <c:spPr>
          <a:ln>
            <a:noFill/>
          </a:ln>
        </c:spPr>
        <c:crossAx val="199028216"/>
        <c:crosses val="autoZero"/>
        <c:auto val="1"/>
        <c:lblAlgn val="ctr"/>
        <c:lblOffset val="100"/>
        <c:noMultiLvlLbl val="0"/>
      </c:catAx>
      <c:valAx>
        <c:axId val="19902821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596589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50" b="1" i="0" baseline="0">
          <a:latin typeface="Franklin Gothic Book" pitchFamily="34" charset="0"/>
        </a:defRPr>
      </a:pPr>
      <a:endParaRPr lang="fr-FR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F41B3-F8F4-41C7-AA1A-18C80A712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1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EBD74-94CA-492E-8838-7FFDC3A81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3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93A53-9CBD-4EB2-8E61-9C1217C3E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0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7A5CF-11D4-49FA-BD8B-1E504784D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3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5217E-8547-4137-A195-AC8A3FDDE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5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EE3AD-15D7-4FC9-8526-9E180DC4F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2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9B187-336D-4D4E-9204-45785251C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1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86A9C-9ABE-4851-9DB5-2A4709654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84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0E1FF-2777-4142-823F-FA2AB91E5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1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CC62F-F7D9-41BC-8F42-0F4C225AF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B0C9B-3FC7-4D05-8729-AA49C3493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5590127-81CC-4041-AB97-7CF0DFAF4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file:///D:\Dropbox\IM\Figures\Publication\31%20octobre%202014\PPT\Classeur1.xlsx!Feuil1!R1C1:R8C4" TargetMode="External"/><Relationship Id="rId7" Type="http://schemas.openxmlformats.org/officeDocument/2006/relationships/oleObject" Target="file:///D:\Dropbox\IM\Figures\Publication\31%20octobre%202014\PPT\Classeur1.xlsx!Feuil1!R12C4" TargetMode="External"/><Relationship Id="rId12" Type="http://schemas.openxmlformats.org/officeDocument/2006/relationships/image" Target="../media/image5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oleObject" Target="file:///D:\Dropbox\IM\Figures\Publication\31%20octobre%202014\PPT\Classeur1.xlsx!Feuil1!R11C1" TargetMode="External"/><Relationship Id="rId5" Type="http://schemas.openxmlformats.org/officeDocument/2006/relationships/oleObject" Target="file:///D:\Dropbox\IM\Figures\Publication\31%20octobre%202014\PPT\Classeur1.xlsx!Feuil1!R11C4" TargetMode="External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file:///D:\Dropbox\IM\Figures\Publication\31%20octobre%202014\PPT\Classeur1.xlsx!Feuil1!R11C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IM\Figures\Publication\31%20octobre%202014\PPT\Classeur1.xlsx!Feuil1!%5bClasseur1.xlsx%5dFeuil1%20Graphique%202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file:///D:\Dropbox\IM\Figures\Publication\31%20octobre%202014\PPT\Classeur1.xlsx!Feuil1!%5bClasseur1.xlsx%5dFeuil1%20Chart%2013" TargetMode="Externa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IM\Figures\Publication\31%20octobre%202014\PPT\Classeur1.xlsx!Feuil1!%5bClasseur1.xlsx%5dFeuil1%20Chart%201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chart" Target="../charts/chart1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206232"/>
              </p:ext>
            </p:extLst>
          </p:nvPr>
        </p:nvGraphicFramePr>
        <p:xfrm>
          <a:off x="393700" y="922338"/>
          <a:ext cx="8435975" cy="421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" name="Worksheet" r:id="rId3" imgW="5124418" imgH="2562212" progId="Excel.Sheet.12">
                  <p:link updateAutomatic="1"/>
                </p:oleObj>
              </mc:Choice>
              <mc:Fallback>
                <p:oleObj name="Worksheet" r:id="rId3" imgW="5124418" imgH="2562212" progId="Excel.Sheet.12">
                  <p:link updateAutomatic="1"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922338"/>
                        <a:ext cx="8435975" cy="421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1" name="Group 6"/>
          <p:cNvGrpSpPr>
            <a:grpSpLocks/>
          </p:cNvGrpSpPr>
          <p:nvPr/>
        </p:nvGrpSpPr>
        <p:grpSpPr bwMode="auto">
          <a:xfrm>
            <a:off x="539750" y="5445125"/>
            <a:ext cx="8135938" cy="1016000"/>
            <a:chOff x="539552" y="5445224"/>
            <a:chExt cx="8136904" cy="1015663"/>
          </a:xfrm>
        </p:grpSpPr>
        <p:sp>
          <p:nvSpPr>
            <p:cNvPr id="2055" name="Text Box 165"/>
            <p:cNvSpPr txBox="1">
              <a:spLocks noChangeArrowheads="1"/>
            </p:cNvSpPr>
            <p:nvPr/>
          </p:nvSpPr>
          <p:spPr bwMode="auto">
            <a:xfrm>
              <a:off x="539552" y="5445224"/>
              <a:ext cx="8136904" cy="1015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2000" b="1" i="1" dirty="0">
                  <a:latin typeface="Tahoma" pitchFamily="34" charset="0"/>
                </a:rPr>
                <a:t>NB</a:t>
              </a:r>
              <a:r>
                <a:rPr lang="fr-FR" sz="2000" i="1" dirty="0">
                  <a:latin typeface="Tahoma" pitchFamily="34" charset="0"/>
                </a:rPr>
                <a:t> :  </a:t>
              </a:r>
              <a:r>
                <a:rPr lang="fr-FR" sz="2000" b="1" i="1" dirty="0">
                  <a:latin typeface="Tahoma" pitchFamily="34" charset="0"/>
                </a:rPr>
                <a:t>         </a:t>
              </a:r>
              <a:r>
                <a:rPr lang="fr-FR" sz="2000" i="1" dirty="0">
                  <a:latin typeface="Tahoma" pitchFamily="34" charset="0"/>
                </a:rPr>
                <a:t>      réfugiés vivent dans </a:t>
              </a:r>
              <a:r>
                <a:rPr lang="fr-FR" sz="2000" i="1">
                  <a:latin typeface="Tahoma" pitchFamily="34" charset="0"/>
                </a:rPr>
                <a:t>les </a:t>
              </a:r>
              <a:r>
                <a:rPr lang="fr-FR" sz="2000" i="1" smtClean="0">
                  <a:latin typeface="Tahoma" pitchFamily="34" charset="0"/>
                </a:rPr>
                <a:t>2 </a:t>
              </a:r>
              <a:r>
                <a:rPr lang="fr-FR" sz="2000" i="1" dirty="0">
                  <a:latin typeface="Tahoma" pitchFamily="34" charset="0"/>
                </a:rPr>
                <a:t>camps du Burkina Faso contre            dans les villages de la province de l’</a:t>
              </a:r>
              <a:r>
                <a:rPr lang="fr-FR" sz="2000" i="1" dirty="0" err="1">
                  <a:latin typeface="Tahoma" pitchFamily="34" charset="0"/>
                </a:rPr>
                <a:t>Oudalan</a:t>
              </a:r>
              <a:r>
                <a:rPr lang="fr-FR" sz="2000" i="1" dirty="0">
                  <a:latin typeface="Tahoma" pitchFamily="34" charset="0"/>
                </a:rPr>
                <a:t> (Sahel) et</a:t>
              </a:r>
              <a:r>
                <a:rPr lang="fr-FR" sz="2000" b="1" i="1" dirty="0">
                  <a:latin typeface="Tahoma" pitchFamily="34" charset="0"/>
                </a:rPr>
                <a:t> 	</a:t>
              </a:r>
              <a:r>
                <a:rPr lang="fr-FR" sz="2000" i="1" dirty="0">
                  <a:latin typeface="Tahoma" pitchFamily="34" charset="0"/>
                </a:rPr>
                <a:t>en zones urbaines (Ouagadougou, Bobo-Dioulasso)</a:t>
              </a:r>
            </a:p>
          </p:txBody>
        </p:sp>
        <p:graphicFrame>
          <p:nvGraphicFramePr>
            <p:cNvPr id="205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9030714"/>
                </p:ext>
              </p:extLst>
            </p:nvPr>
          </p:nvGraphicFramePr>
          <p:xfrm>
            <a:off x="1355624" y="5483311"/>
            <a:ext cx="1114557" cy="3237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5" name="Worksheet" r:id="rId5" imgW="1114473" imgH="323824" progId="Excel.Sheet.12">
                    <p:link updateAutomatic="1"/>
                  </p:oleObj>
                </mc:Choice>
                <mc:Fallback>
                  <p:oleObj name="Worksheet" r:id="rId5" imgW="1114473" imgH="323824" progId="Excel.Sheet.12">
                    <p:link updateAutomatic="1"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5624" y="5483311"/>
                          <a:ext cx="1114557" cy="3237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7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37481423"/>
                </p:ext>
              </p:extLst>
            </p:nvPr>
          </p:nvGraphicFramePr>
          <p:xfrm>
            <a:off x="572894" y="6102231"/>
            <a:ext cx="1114557" cy="333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6" name="Worksheet" r:id="rId7" imgW="1114473" imgH="333285" progId="Excel.Sheet.12">
                    <p:link updateAutomatic="1"/>
                  </p:oleObj>
                </mc:Choice>
                <mc:Fallback>
                  <p:oleObj name="Worksheet" r:id="rId7" imgW="1114473" imgH="333285" progId="Excel.Sheet.12">
                    <p:link updateAutomatic="1"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2894" y="6102231"/>
                          <a:ext cx="1114557" cy="333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8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9622520"/>
                </p:ext>
              </p:extLst>
            </p:nvPr>
          </p:nvGraphicFramePr>
          <p:xfrm>
            <a:off x="1319108" y="5808641"/>
            <a:ext cx="1114557" cy="3237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7" name="Worksheet" r:id="rId9" imgW="1114473" imgH="323824" progId="Excel.Sheet.12">
                    <p:link updateAutomatic="1"/>
                  </p:oleObj>
                </mc:Choice>
                <mc:Fallback>
                  <p:oleObj name="Worksheet" r:id="rId9" imgW="1114473" imgH="323824" progId="Excel.Sheet.12">
                    <p:link updateAutomatic="1"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19108" y="5808641"/>
                          <a:ext cx="1114557" cy="3237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61900" y="241394"/>
            <a:ext cx="8639175" cy="457200"/>
            <a:chOff x="161900" y="241394"/>
            <a:chExt cx="8639175" cy="457200"/>
          </a:xfrm>
        </p:grpSpPr>
        <p:sp>
          <p:nvSpPr>
            <p:cNvPr id="2053" name="Text Box 164"/>
            <p:cNvSpPr txBox="1">
              <a:spLocks noChangeArrowheads="1"/>
            </p:cNvSpPr>
            <p:nvPr/>
          </p:nvSpPr>
          <p:spPr bwMode="auto">
            <a:xfrm>
              <a:off x="161900" y="241394"/>
              <a:ext cx="86391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2400" b="1" dirty="0">
                  <a:solidFill>
                    <a:srgbClr val="3399FF"/>
                  </a:solidFill>
                  <a:latin typeface="Tahoma" pitchFamily="34" charset="0"/>
                </a:rPr>
                <a:t> </a:t>
              </a:r>
              <a:r>
                <a:rPr lang="fr-FR" sz="2400" b="1" dirty="0" smtClean="0">
                  <a:solidFill>
                    <a:srgbClr val="3399FF"/>
                  </a:solidFill>
                  <a:latin typeface="Tahoma" pitchFamily="34" charset="0"/>
                </a:rPr>
                <a:t>Réfugiés </a:t>
              </a:r>
              <a:r>
                <a:rPr lang="fr-FR" sz="2400" b="1" dirty="0">
                  <a:solidFill>
                    <a:srgbClr val="3399FF"/>
                  </a:solidFill>
                  <a:latin typeface="Tahoma" pitchFamily="34" charset="0"/>
                </a:rPr>
                <a:t>Maliens au Burkina Faso au </a:t>
              </a:r>
            </a:p>
          </p:txBody>
        </p:sp>
        <p:graphicFrame>
          <p:nvGraphicFramePr>
            <p:cNvPr id="2054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8226224"/>
                </p:ext>
              </p:extLst>
            </p:nvPr>
          </p:nvGraphicFramePr>
          <p:xfrm>
            <a:off x="5527873" y="364425"/>
            <a:ext cx="3076575" cy="323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8" name="Worksheet" r:id="rId11" imgW="3076540" imgH="323824" progId="Excel.Sheet.12">
                    <p:link updateAutomatic="1"/>
                  </p:oleObj>
                </mc:Choice>
                <mc:Fallback>
                  <p:oleObj name="Worksheet" r:id="rId11" imgW="3076540" imgH="323824" progId="Excel.Sheet.12">
                    <p:link updateAutomatic="1"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27873" y="364425"/>
                          <a:ext cx="3076575" cy="323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566962"/>
              </p:ext>
            </p:extLst>
          </p:nvPr>
        </p:nvGraphicFramePr>
        <p:xfrm>
          <a:off x="938213" y="631825"/>
          <a:ext cx="7408862" cy="287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Worksheet" r:id="rId3" imgW="11611030" imgH="4019421" progId="Excel.Sheet.12">
                  <p:link updateAutomatic="1"/>
                </p:oleObj>
              </mc:Choice>
              <mc:Fallback>
                <p:oleObj name="Worksheet" r:id="rId3" imgW="11611030" imgH="4019421" progId="Excel.Sheet.12">
                  <p:link updateAutomatic="1"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631825"/>
                        <a:ext cx="7408862" cy="287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ext Box 164"/>
          <p:cNvSpPr txBox="1">
            <a:spLocks noChangeArrowheads="1"/>
          </p:cNvSpPr>
          <p:nvPr/>
        </p:nvSpPr>
        <p:spPr bwMode="auto">
          <a:xfrm>
            <a:off x="0" y="190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400" b="1">
                <a:solidFill>
                  <a:srgbClr val="3399FF"/>
                </a:solidFill>
                <a:latin typeface="Tahoma" pitchFamily="34" charset="0"/>
              </a:rPr>
              <a:t>  Par localité</a:t>
            </a:r>
          </a:p>
        </p:txBody>
      </p:sp>
      <p:sp>
        <p:nvSpPr>
          <p:cNvPr id="3076" name="Text Box 164"/>
          <p:cNvSpPr txBox="1">
            <a:spLocks noChangeArrowheads="1"/>
          </p:cNvSpPr>
          <p:nvPr/>
        </p:nvSpPr>
        <p:spPr bwMode="auto">
          <a:xfrm>
            <a:off x="92075" y="3476625"/>
            <a:ext cx="8959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400" b="1">
                <a:solidFill>
                  <a:srgbClr val="3399FF"/>
                </a:solidFill>
                <a:latin typeface="Tahoma" pitchFamily="34" charset="0"/>
              </a:rPr>
              <a:t>Par type de localité</a:t>
            </a:r>
          </a:p>
        </p:txBody>
      </p:sp>
      <p:graphicFrame>
        <p:nvGraphicFramePr>
          <p:cNvPr id="307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704899"/>
              </p:ext>
            </p:extLst>
          </p:nvPr>
        </p:nvGraphicFramePr>
        <p:xfrm>
          <a:off x="2054225" y="3838575"/>
          <a:ext cx="5200650" cy="288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Worksheet" r:id="rId5" imgW="5200515" imgH="2886036" progId="Excel.Sheet.12">
                  <p:link updateAutomatic="1"/>
                </p:oleObj>
              </mc:Choice>
              <mc:Fallback>
                <p:oleObj name="Worksheet" r:id="rId5" imgW="5200515" imgH="2886036" progId="Excel.Sheet.12">
                  <p:link updateAutomatic="1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225" y="3838575"/>
                        <a:ext cx="5200650" cy="288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64"/>
          <p:cNvSpPr txBox="1">
            <a:spLocks noChangeArrowheads="1"/>
          </p:cNvSpPr>
          <p:nvPr/>
        </p:nvSpPr>
        <p:spPr bwMode="auto">
          <a:xfrm>
            <a:off x="395288" y="3860800"/>
            <a:ext cx="8424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400" b="1">
                <a:solidFill>
                  <a:srgbClr val="3399FF"/>
                </a:solidFill>
                <a:latin typeface="Tahoma" pitchFamily="34" charset="0"/>
              </a:rPr>
              <a:t>  Répartition par sexe et tranches d’âge</a:t>
            </a:r>
          </a:p>
        </p:txBody>
      </p:sp>
      <p:sp>
        <p:nvSpPr>
          <p:cNvPr id="4099" name="Text Box 164"/>
          <p:cNvSpPr txBox="1">
            <a:spLocks noChangeArrowheads="1"/>
          </p:cNvSpPr>
          <p:nvPr/>
        </p:nvSpPr>
        <p:spPr bwMode="auto">
          <a:xfrm>
            <a:off x="107950" y="115888"/>
            <a:ext cx="8928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400" b="1">
                <a:solidFill>
                  <a:srgbClr val="3399FF"/>
                </a:solidFill>
                <a:latin typeface="Tahoma" pitchFamily="34" charset="0"/>
              </a:rPr>
              <a:t>  Répartition par province</a:t>
            </a:r>
          </a:p>
        </p:txBody>
      </p:sp>
      <p:graphicFrame>
        <p:nvGraphicFramePr>
          <p:cNvPr id="410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025318"/>
              </p:ext>
            </p:extLst>
          </p:nvPr>
        </p:nvGraphicFramePr>
        <p:xfrm>
          <a:off x="2051050" y="587375"/>
          <a:ext cx="5111750" cy="316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Worksheet" r:id="rId3" imgW="4562594" imgH="2829002" progId="Excel.Sheet.12">
                  <p:link updateAutomatic="1"/>
                </p:oleObj>
              </mc:Choice>
              <mc:Fallback>
                <p:oleObj name="Worksheet" r:id="rId3" imgW="4562594" imgH="2829002" progId="Excel.Sheet.12">
                  <p:link updateAutomatic="1"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87375"/>
                        <a:ext cx="5111750" cy="316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1" name="Group 11"/>
          <p:cNvGrpSpPr>
            <a:grpSpLocks/>
          </p:cNvGrpSpPr>
          <p:nvPr/>
        </p:nvGrpSpPr>
        <p:grpSpPr bwMode="auto">
          <a:xfrm>
            <a:off x="1763713" y="4430713"/>
            <a:ext cx="5427662" cy="2111375"/>
            <a:chOff x="0" y="0"/>
            <a:chExt cx="2830691" cy="1440956"/>
          </a:xfrm>
        </p:grpSpPr>
        <p:sp>
          <p:nvSpPr>
            <p:cNvPr id="13" name="TextBox 39"/>
            <p:cNvSpPr txBox="1"/>
            <p:nvPr/>
          </p:nvSpPr>
          <p:spPr bwMode="auto">
            <a:xfrm>
              <a:off x="19870" y="8667"/>
              <a:ext cx="2805853" cy="1432289"/>
            </a:xfrm>
            <a:prstGeom prst="rect">
              <a:avLst/>
            </a:prstGeom>
            <a:solidFill>
              <a:srgbClr val="FDFDFD">
                <a:alpha val="77000"/>
              </a:srgbClr>
            </a:solidFill>
            <a:ln w="9525" cmpd="sng">
              <a:noFill/>
            </a:ln>
            <a:effectLst/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grpSp>
          <p:nvGrpSpPr>
            <p:cNvPr id="4103" name="Group 14"/>
            <p:cNvGrpSpPr>
              <a:grpSpLocks/>
            </p:cNvGrpSpPr>
            <p:nvPr/>
          </p:nvGrpSpPr>
          <p:grpSpPr bwMode="auto">
            <a:xfrm>
              <a:off x="0" y="0"/>
              <a:ext cx="2830691" cy="1433092"/>
              <a:chOff x="0" y="0"/>
              <a:chExt cx="7923398" cy="2578611"/>
            </a:xfrm>
          </p:grpSpPr>
          <p:graphicFrame>
            <p:nvGraphicFramePr>
              <p:cNvPr id="16" name="Chart 15"/>
              <p:cNvGraphicFramePr>
                <a:graphicFrameLocks/>
              </p:cNvGraphicFramePr>
              <p:nvPr/>
            </p:nvGraphicFramePr>
            <p:xfrm>
              <a:off x="298638" y="570470"/>
              <a:ext cx="7624760" cy="200814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sp>
            <p:nvSpPr>
              <p:cNvPr id="17" name="TextBox 36"/>
              <p:cNvSpPr txBox="1"/>
              <p:nvPr/>
            </p:nvSpPr>
            <p:spPr>
              <a:xfrm>
                <a:off x="0" y="0"/>
                <a:ext cx="2289651" cy="41328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800" b="1" kern="0">
                    <a:solidFill>
                      <a:sysClr val="windowText" lastClr="000000"/>
                    </a:solidFill>
                    <a:latin typeface="Franklin Gothic Medium" pitchFamily="34" charset="0"/>
                  </a:rPr>
                  <a:t>Age (Years)</a:t>
                </a:r>
              </a:p>
            </p:txBody>
          </p:sp>
          <p:sp>
            <p:nvSpPr>
              <p:cNvPr id="18" name="TextBox 37"/>
              <p:cNvSpPr txBox="1"/>
              <p:nvPr/>
            </p:nvSpPr>
            <p:spPr>
              <a:xfrm>
                <a:off x="2637024" y="130596"/>
                <a:ext cx="1856018" cy="32241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fld id="{19AB357A-1FE2-4655-BE0F-360BA41DC0B0}" type="TxLink">
                  <a:rPr lang="en-US" sz="800" b="1" kern="0">
                    <a:solidFill>
                      <a:srgbClr val="000000"/>
                    </a:solidFill>
                    <a:latin typeface="Franklin Gothic Medium" panose="020B0603020102020204" pitchFamily="34" charset="0"/>
                  </a:rPr>
                  <a:pPr algn="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t></a:t>
                </a:fld>
                <a:endParaRPr lang="en-GB" sz="400" b="1" kern="0">
                  <a:solidFill>
                    <a:sysClr val="windowText" lastClr="000000"/>
                  </a:solidFill>
                  <a:latin typeface="Franklin Gothic Medium" pitchFamily="34" charset="0"/>
                </a:endParaRPr>
              </a:p>
            </p:txBody>
          </p:sp>
          <p:sp>
            <p:nvSpPr>
              <p:cNvPr id="19" name="TextBox 38"/>
              <p:cNvSpPr txBox="1"/>
              <p:nvPr/>
            </p:nvSpPr>
            <p:spPr>
              <a:xfrm>
                <a:off x="5166671" y="68527"/>
                <a:ext cx="2069192" cy="35668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fld id="{CAF6BAE7-7523-4E5D-9170-B8A43CD50010}" type="TxLink">
                  <a:rPr lang="en-US" sz="800" b="1" kern="0">
                    <a:solidFill>
                      <a:srgbClr val="000000"/>
                    </a:solidFill>
                    <a:latin typeface="Franklin Gothic Medium" panose="020B0603020102020204" pitchFamily="34" charset="0"/>
                  </a:rPr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t></a:t>
                </a:fld>
                <a:endParaRPr lang="en-GB" sz="400" b="1" kern="0">
                  <a:solidFill>
                    <a:sysClr val="windowText" lastClr="000000"/>
                  </a:solidFill>
                  <a:latin typeface="Franklin Gothic Medium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Bureau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Bureau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55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Links</vt:lpstr>
      </vt:variant>
      <vt:variant>
        <vt:i4>8</vt:i4>
      </vt:variant>
      <vt:variant>
        <vt:lpstr>Slide Titles</vt:lpstr>
      </vt:variant>
      <vt:variant>
        <vt:i4>3</vt:i4>
      </vt:variant>
    </vt:vector>
  </HeadingPairs>
  <TitlesOfParts>
    <vt:vector size="16" baseType="lpstr">
      <vt:lpstr>Arial</vt:lpstr>
      <vt:lpstr>Calibri</vt:lpstr>
      <vt:lpstr>Franklin Gothic Medium</vt:lpstr>
      <vt:lpstr>Tahoma</vt:lpstr>
      <vt:lpstr>Default Design</vt:lpstr>
      <vt:lpstr>D:\Dropbox\IM\Figures\Publication\31 octobre 2014\PPT\Classeur1.xlsx!Feuil1!R1C1:R8C4</vt:lpstr>
      <vt:lpstr>D:\Dropbox\IM\Figures\Publication\31 octobre 2014\PPT\Classeur1.xlsx!Feuil1!R11C4</vt:lpstr>
      <vt:lpstr>D:\Dropbox\IM\Figures\Publication\31 octobre 2014\PPT\Classeur1.xlsx!Feuil1!R12C4</vt:lpstr>
      <vt:lpstr>D:\Dropbox\IM\Figures\Publication\31 octobre 2014\PPT\Classeur1.xlsx!Feuil1!R11C5</vt:lpstr>
      <vt:lpstr>D:\Dropbox\IM\Figures\Publication\31 octobre 2014\PPT\Classeur1.xlsx!Feuil1!R11C1</vt:lpstr>
      <vt:lpstr>D:\Dropbox\IM\Figures\Publication\31 octobre 2014\PPT\Classeur1.xlsx!Feuil1![Classeur1.xlsx]Feuil1 Graphique 2</vt:lpstr>
      <vt:lpstr>D:\Dropbox\IM\Figures\Publication\31 octobre 2014\PPT\Classeur1.xlsx!Feuil1![Classeur1.xlsx]Feuil1 Chart 13</vt:lpstr>
      <vt:lpstr>D:\Dropbox\IM\Figures\Publication\31 octobre 2014\PPT\Classeur1.xlsx!Feuil1![Classeur1.xlsx]Feuil1 Chart 1</vt:lpstr>
      <vt:lpstr>PowerPoint Presentation</vt:lpstr>
      <vt:lpstr>PowerPoint Presentation</vt:lpstr>
      <vt:lpstr>PowerPoint Presentation</vt:lpstr>
    </vt:vector>
  </TitlesOfParts>
  <Company>UNHCR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UNHCRUser</dc:creator>
  <cp:lastModifiedBy>Edouard Palogo</cp:lastModifiedBy>
  <cp:revision>113</cp:revision>
  <cp:lastPrinted>2013-02-13T09:53:10Z</cp:lastPrinted>
  <dcterms:created xsi:type="dcterms:W3CDTF">2012-10-16T15:50:10Z</dcterms:created>
  <dcterms:modified xsi:type="dcterms:W3CDTF">2015-11-17T10:36:28Z</dcterms:modified>
</cp:coreProperties>
</file>