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1"/>
  </p:sldMasterIdLst>
  <p:sldIdLst>
    <p:sldId id="257" r:id="rId2"/>
    <p:sldId id="273" r:id="rId3"/>
    <p:sldId id="280" r:id="rId4"/>
    <p:sldId id="281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4" userDrawn="1">
          <p15:clr>
            <a:srgbClr val="A4A3A4"/>
          </p15:clr>
        </p15:guide>
        <p15:guide id="2" pos="18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9D4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6" autoAdjust="0"/>
    <p:restoredTop sz="96187" autoAdjust="0"/>
  </p:normalViewPr>
  <p:slideViewPr>
    <p:cSldViewPr snapToGrid="0" snapToObjects="1">
      <p:cViewPr varScale="1">
        <p:scale>
          <a:sx n="132" d="100"/>
          <a:sy n="132" d="100"/>
        </p:scale>
        <p:origin x="846" y="120"/>
      </p:cViewPr>
      <p:guideLst>
        <p:guide orient="horz" pos="804"/>
        <p:guide pos="18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F3EFC-67A8-4A21-9AC2-6A4A54C7217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A69140-6C55-40E9-967F-9E43DA77E400}">
      <dgm:prSet phldrT="[Text]" custT="1"/>
      <dgm:spPr/>
      <dgm:t>
        <a:bodyPr/>
        <a:lstStyle/>
        <a:p>
          <a:pPr algn="l"/>
          <a:r>
            <a:rPr lang="en-US" sz="800" dirty="0"/>
            <a:t>Nov 2016</a:t>
          </a:r>
        </a:p>
      </dgm:t>
    </dgm:pt>
    <dgm:pt modelId="{C52783FC-4D51-4C5C-85B9-404736FD957E}" type="parTrans" cxnId="{D039298D-F29C-4642-A4BF-CCBB3DFA176F}">
      <dgm:prSet/>
      <dgm:spPr/>
      <dgm:t>
        <a:bodyPr/>
        <a:lstStyle/>
        <a:p>
          <a:pPr algn="l"/>
          <a:endParaRPr lang="en-US" sz="1600"/>
        </a:p>
      </dgm:t>
    </dgm:pt>
    <dgm:pt modelId="{E857EB36-796F-4945-95D7-714E526F3515}" type="sibTrans" cxnId="{D039298D-F29C-4642-A4BF-CCBB3DFA176F}">
      <dgm:prSet/>
      <dgm:spPr/>
      <dgm:t>
        <a:bodyPr/>
        <a:lstStyle/>
        <a:p>
          <a:pPr algn="l"/>
          <a:endParaRPr lang="en-US" sz="1600"/>
        </a:p>
      </dgm:t>
    </dgm:pt>
    <dgm:pt modelId="{B3C20FB7-251F-48F1-88CA-834766BB243A}">
      <dgm:prSet phldrT="[Text]" custT="1"/>
      <dgm:spPr/>
      <dgm:t>
        <a:bodyPr/>
        <a:lstStyle/>
        <a:p>
          <a:pPr algn="l" defTabSz="1031875"/>
          <a:r>
            <a:rPr lang="en-US" sz="900" dirty="0"/>
            <a:t>Historical Dataset</a:t>
          </a:r>
        </a:p>
      </dgm:t>
    </dgm:pt>
    <dgm:pt modelId="{23B929FD-CD15-4B1E-A1E3-78F47075F238}" type="parTrans" cxnId="{579FB5EC-CBAD-4FEC-84F8-0080A4422274}">
      <dgm:prSet/>
      <dgm:spPr/>
      <dgm:t>
        <a:bodyPr/>
        <a:lstStyle/>
        <a:p>
          <a:pPr algn="l"/>
          <a:endParaRPr lang="en-US" sz="1600"/>
        </a:p>
      </dgm:t>
    </dgm:pt>
    <dgm:pt modelId="{DF1C7381-93E2-46F3-A76D-0345D20916B4}" type="sibTrans" cxnId="{579FB5EC-CBAD-4FEC-84F8-0080A4422274}">
      <dgm:prSet/>
      <dgm:spPr/>
      <dgm:t>
        <a:bodyPr/>
        <a:lstStyle/>
        <a:p>
          <a:pPr algn="l"/>
          <a:endParaRPr lang="en-US" sz="1600"/>
        </a:p>
      </dgm:t>
    </dgm:pt>
    <dgm:pt modelId="{F79904A7-4CA4-44A7-90BC-1B38FEFC3DBD}">
      <dgm:prSet phldrT="[Text]" custT="1"/>
      <dgm:spPr/>
      <dgm:t>
        <a:bodyPr/>
        <a:lstStyle/>
        <a:p>
          <a:pPr algn="l"/>
          <a:r>
            <a:rPr lang="en-US" sz="900" dirty="0"/>
            <a:t>Oct 2016</a:t>
          </a:r>
        </a:p>
      </dgm:t>
    </dgm:pt>
    <dgm:pt modelId="{DFB6B1AA-3074-4030-A93B-5A6596B5FDDB}" type="parTrans" cxnId="{0428A358-C838-4417-AB36-D8F09C5A22B7}">
      <dgm:prSet/>
      <dgm:spPr/>
      <dgm:t>
        <a:bodyPr/>
        <a:lstStyle/>
        <a:p>
          <a:pPr algn="l"/>
          <a:endParaRPr lang="en-US" sz="1600"/>
        </a:p>
      </dgm:t>
    </dgm:pt>
    <dgm:pt modelId="{CCFB8D12-3FBD-4003-BA20-99374D4317F9}" type="sibTrans" cxnId="{0428A358-C838-4417-AB36-D8F09C5A22B7}">
      <dgm:prSet/>
      <dgm:spPr/>
      <dgm:t>
        <a:bodyPr/>
        <a:lstStyle/>
        <a:p>
          <a:pPr algn="l"/>
          <a:endParaRPr lang="en-US" sz="1600"/>
        </a:p>
      </dgm:t>
    </dgm:pt>
    <dgm:pt modelId="{DAAA156A-50B8-481B-97FC-B214B93DE833}">
      <dgm:prSet phldrT="[Text]" custT="1"/>
      <dgm:spPr/>
      <dgm:t>
        <a:bodyPr/>
        <a:lstStyle/>
        <a:p>
          <a:pPr algn="l"/>
          <a:r>
            <a:rPr lang="en-US" sz="900" dirty="0"/>
            <a:t>Historical Dataset</a:t>
          </a:r>
        </a:p>
      </dgm:t>
    </dgm:pt>
    <dgm:pt modelId="{98B39B6D-47B9-493A-A21D-EECB3F250792}" type="parTrans" cxnId="{AC004E6F-7213-45FC-B720-1624069B3FA0}">
      <dgm:prSet/>
      <dgm:spPr/>
      <dgm:t>
        <a:bodyPr/>
        <a:lstStyle/>
        <a:p>
          <a:pPr algn="l"/>
          <a:endParaRPr lang="en-US" sz="1600"/>
        </a:p>
      </dgm:t>
    </dgm:pt>
    <dgm:pt modelId="{3C2EC6F5-EE2C-4879-988B-2A832186C6BC}" type="sibTrans" cxnId="{AC004E6F-7213-45FC-B720-1624069B3FA0}">
      <dgm:prSet/>
      <dgm:spPr/>
      <dgm:t>
        <a:bodyPr/>
        <a:lstStyle/>
        <a:p>
          <a:pPr algn="l"/>
          <a:endParaRPr lang="en-US" sz="1600"/>
        </a:p>
      </dgm:t>
    </dgm:pt>
    <dgm:pt modelId="{93F5A2AA-E7BB-4B8B-B005-E568EFEFA332}" type="pres">
      <dgm:prSet presAssocID="{F19F3EFC-67A8-4A21-9AC2-6A4A54C7217E}" presName="Name0" presStyleCnt="0">
        <dgm:presLayoutVars>
          <dgm:dir/>
          <dgm:animLvl val="lvl"/>
          <dgm:resizeHandles val="exact"/>
        </dgm:presLayoutVars>
      </dgm:prSet>
      <dgm:spPr/>
    </dgm:pt>
    <dgm:pt modelId="{2E6311B0-D2CB-4F4A-9100-39532A718213}" type="pres">
      <dgm:prSet presAssocID="{F1A69140-6C55-40E9-967F-9E43DA77E400}" presName="linNode" presStyleCnt="0"/>
      <dgm:spPr/>
    </dgm:pt>
    <dgm:pt modelId="{04F1D246-DC01-4AFA-8BEF-8D4187810D08}" type="pres">
      <dgm:prSet presAssocID="{F1A69140-6C55-40E9-967F-9E43DA77E400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3E4E85AB-5666-4C4B-B0A2-850435813BAD}" type="pres">
      <dgm:prSet presAssocID="{F1A69140-6C55-40E9-967F-9E43DA77E400}" presName="descendantText" presStyleLbl="alignAccFollowNode1" presStyleIdx="0" presStyleCnt="2" custScaleY="102950">
        <dgm:presLayoutVars>
          <dgm:bulletEnabled val="1"/>
        </dgm:presLayoutVars>
      </dgm:prSet>
      <dgm:spPr/>
    </dgm:pt>
    <dgm:pt modelId="{D78A7B03-B743-48A6-B727-F989529D336A}" type="pres">
      <dgm:prSet presAssocID="{E857EB36-796F-4945-95D7-714E526F3515}" presName="sp" presStyleCnt="0"/>
      <dgm:spPr/>
    </dgm:pt>
    <dgm:pt modelId="{9CAEED72-AC0C-4A7B-9EDA-121BEA5AD93E}" type="pres">
      <dgm:prSet presAssocID="{F79904A7-4CA4-44A7-90BC-1B38FEFC3DBD}" presName="linNode" presStyleCnt="0"/>
      <dgm:spPr/>
    </dgm:pt>
    <dgm:pt modelId="{86831A0E-6A43-4F34-8C55-5F0AD18355C0}" type="pres">
      <dgm:prSet presAssocID="{F79904A7-4CA4-44A7-90BC-1B38FEFC3DB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EF7748D-3955-4694-BC73-55E36DBA4C84}" type="pres">
      <dgm:prSet presAssocID="{F79904A7-4CA4-44A7-90BC-1B38FEFC3DBD}" presName="descendantText" presStyleLbl="alignAccFollowNode1" presStyleIdx="1" presStyleCnt="2" custScaleY="102950" custLinFactNeighborX="4799" custLinFactNeighborY="7072">
        <dgm:presLayoutVars>
          <dgm:bulletEnabled val="1"/>
        </dgm:presLayoutVars>
      </dgm:prSet>
      <dgm:spPr/>
    </dgm:pt>
  </dgm:ptLst>
  <dgm:cxnLst>
    <dgm:cxn modelId="{01C59E17-549F-442C-A7E7-3A9D22141468}" type="presOf" srcId="{F1A69140-6C55-40E9-967F-9E43DA77E400}" destId="{04F1D246-DC01-4AFA-8BEF-8D4187810D08}" srcOrd="0" destOrd="0" presId="urn:microsoft.com/office/officeart/2005/8/layout/vList5"/>
    <dgm:cxn modelId="{AC004E6F-7213-45FC-B720-1624069B3FA0}" srcId="{F79904A7-4CA4-44A7-90BC-1B38FEFC3DBD}" destId="{DAAA156A-50B8-481B-97FC-B214B93DE833}" srcOrd="0" destOrd="0" parTransId="{98B39B6D-47B9-493A-A21D-EECB3F250792}" sibTransId="{3C2EC6F5-EE2C-4879-988B-2A832186C6BC}"/>
    <dgm:cxn modelId="{0428A358-C838-4417-AB36-D8F09C5A22B7}" srcId="{F19F3EFC-67A8-4A21-9AC2-6A4A54C7217E}" destId="{F79904A7-4CA4-44A7-90BC-1B38FEFC3DBD}" srcOrd="1" destOrd="0" parTransId="{DFB6B1AA-3074-4030-A93B-5A6596B5FDDB}" sibTransId="{CCFB8D12-3FBD-4003-BA20-99374D4317F9}"/>
    <dgm:cxn modelId="{D039298D-F29C-4642-A4BF-CCBB3DFA176F}" srcId="{F19F3EFC-67A8-4A21-9AC2-6A4A54C7217E}" destId="{F1A69140-6C55-40E9-967F-9E43DA77E400}" srcOrd="0" destOrd="0" parTransId="{C52783FC-4D51-4C5C-85B9-404736FD957E}" sibTransId="{E857EB36-796F-4945-95D7-714E526F3515}"/>
    <dgm:cxn modelId="{235751BB-E81C-44BA-A750-467574A6B0F0}" type="presOf" srcId="{B3C20FB7-251F-48F1-88CA-834766BB243A}" destId="{3E4E85AB-5666-4C4B-B0A2-850435813BAD}" srcOrd="0" destOrd="0" presId="urn:microsoft.com/office/officeart/2005/8/layout/vList5"/>
    <dgm:cxn modelId="{3F3591C3-9B2E-4FEC-94DA-3B908E50FB0D}" type="presOf" srcId="{F19F3EFC-67A8-4A21-9AC2-6A4A54C7217E}" destId="{93F5A2AA-E7BB-4B8B-B005-E568EFEFA332}" srcOrd="0" destOrd="0" presId="urn:microsoft.com/office/officeart/2005/8/layout/vList5"/>
    <dgm:cxn modelId="{DA3D5DD3-9F0F-45B3-B5F8-9801B5AFB7FA}" type="presOf" srcId="{DAAA156A-50B8-481B-97FC-B214B93DE833}" destId="{DEF7748D-3955-4694-BC73-55E36DBA4C84}" srcOrd="0" destOrd="0" presId="urn:microsoft.com/office/officeart/2005/8/layout/vList5"/>
    <dgm:cxn modelId="{579FB5EC-CBAD-4FEC-84F8-0080A4422274}" srcId="{F1A69140-6C55-40E9-967F-9E43DA77E400}" destId="{B3C20FB7-251F-48F1-88CA-834766BB243A}" srcOrd="0" destOrd="0" parTransId="{23B929FD-CD15-4B1E-A1E3-78F47075F238}" sibTransId="{DF1C7381-93E2-46F3-A76D-0345D20916B4}"/>
    <dgm:cxn modelId="{C6D049EF-753A-4793-8874-4C696A5CB4B0}" type="presOf" srcId="{F79904A7-4CA4-44A7-90BC-1B38FEFC3DBD}" destId="{86831A0E-6A43-4F34-8C55-5F0AD18355C0}" srcOrd="0" destOrd="0" presId="urn:microsoft.com/office/officeart/2005/8/layout/vList5"/>
    <dgm:cxn modelId="{1C9B01B6-3766-45E4-A082-8D9C9102D532}" type="presParOf" srcId="{93F5A2AA-E7BB-4B8B-B005-E568EFEFA332}" destId="{2E6311B0-D2CB-4F4A-9100-39532A718213}" srcOrd="0" destOrd="0" presId="urn:microsoft.com/office/officeart/2005/8/layout/vList5"/>
    <dgm:cxn modelId="{7EDBFDB4-9473-4AE0-BB7D-2CC17AF28CFC}" type="presParOf" srcId="{2E6311B0-D2CB-4F4A-9100-39532A718213}" destId="{04F1D246-DC01-4AFA-8BEF-8D4187810D08}" srcOrd="0" destOrd="0" presId="urn:microsoft.com/office/officeart/2005/8/layout/vList5"/>
    <dgm:cxn modelId="{FF4D59DF-E0EE-4BB0-9E58-476B1E948A3A}" type="presParOf" srcId="{2E6311B0-D2CB-4F4A-9100-39532A718213}" destId="{3E4E85AB-5666-4C4B-B0A2-850435813BAD}" srcOrd="1" destOrd="0" presId="urn:microsoft.com/office/officeart/2005/8/layout/vList5"/>
    <dgm:cxn modelId="{E28F31EA-9436-43D2-A683-084206FA2572}" type="presParOf" srcId="{93F5A2AA-E7BB-4B8B-B005-E568EFEFA332}" destId="{D78A7B03-B743-48A6-B727-F989529D336A}" srcOrd="1" destOrd="0" presId="urn:microsoft.com/office/officeart/2005/8/layout/vList5"/>
    <dgm:cxn modelId="{BE454BC2-C458-4CD5-A738-FF48AE63CFDC}" type="presParOf" srcId="{93F5A2AA-E7BB-4B8B-B005-E568EFEFA332}" destId="{9CAEED72-AC0C-4A7B-9EDA-121BEA5AD93E}" srcOrd="2" destOrd="0" presId="urn:microsoft.com/office/officeart/2005/8/layout/vList5"/>
    <dgm:cxn modelId="{C294DF12-07C7-4BD8-8F1E-4C405DE45DC1}" type="presParOf" srcId="{9CAEED72-AC0C-4A7B-9EDA-121BEA5AD93E}" destId="{86831A0E-6A43-4F34-8C55-5F0AD18355C0}" srcOrd="0" destOrd="0" presId="urn:microsoft.com/office/officeart/2005/8/layout/vList5"/>
    <dgm:cxn modelId="{88E0C78C-0C94-4426-9209-D264D653B324}" type="presParOf" srcId="{9CAEED72-AC0C-4A7B-9EDA-121BEA5AD93E}" destId="{DEF7748D-3955-4694-BC73-55E36DBA4C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011256-69BC-4BC0-9AD0-51CD07A10BF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CD1EB3-EB02-4510-8D1C-2655FAD51F91}">
      <dgm:prSet phldrT="[Text]"/>
      <dgm:spPr/>
      <dgm:t>
        <a:bodyPr/>
        <a:lstStyle/>
        <a:p>
          <a:r>
            <a:rPr lang="en-US" dirty="0"/>
            <a:t>Dec 2016</a:t>
          </a:r>
        </a:p>
      </dgm:t>
    </dgm:pt>
    <dgm:pt modelId="{5CDEC850-F53E-42F8-A7D3-E2EC49BE1A7D}" type="parTrans" cxnId="{F9B1FFC0-1856-4565-9BAC-BC4F23C8683D}">
      <dgm:prSet/>
      <dgm:spPr/>
      <dgm:t>
        <a:bodyPr/>
        <a:lstStyle/>
        <a:p>
          <a:endParaRPr lang="en-US"/>
        </a:p>
      </dgm:t>
    </dgm:pt>
    <dgm:pt modelId="{70613381-5578-4ECB-A994-A7F128BD9A49}" type="sibTrans" cxnId="{F9B1FFC0-1856-4565-9BAC-BC4F23C8683D}">
      <dgm:prSet/>
      <dgm:spPr/>
      <dgm:t>
        <a:bodyPr/>
        <a:lstStyle/>
        <a:p>
          <a:endParaRPr lang="en-US"/>
        </a:p>
      </dgm:t>
    </dgm:pt>
    <dgm:pt modelId="{2F34C42A-AB5F-4B89-80C9-F2C004B79FEA}">
      <dgm:prSet phldrT="[Text]"/>
      <dgm:spPr/>
      <dgm:t>
        <a:bodyPr/>
        <a:lstStyle/>
        <a:p>
          <a:r>
            <a:rPr lang="en-US" dirty="0"/>
            <a:t>Latest dataset</a:t>
          </a:r>
        </a:p>
      </dgm:t>
    </dgm:pt>
    <dgm:pt modelId="{A8D5F909-2D8C-42CE-AA3F-4EB2A108CDAC}" type="parTrans" cxnId="{77B55242-BA8B-40EE-A396-8F8E29EAAB88}">
      <dgm:prSet/>
      <dgm:spPr/>
      <dgm:t>
        <a:bodyPr/>
        <a:lstStyle/>
        <a:p>
          <a:endParaRPr lang="en-US"/>
        </a:p>
      </dgm:t>
    </dgm:pt>
    <dgm:pt modelId="{91212E4D-F80D-43F9-AAA9-65EBB9FB9C66}" type="sibTrans" cxnId="{77B55242-BA8B-40EE-A396-8F8E29EAAB88}">
      <dgm:prSet/>
      <dgm:spPr/>
      <dgm:t>
        <a:bodyPr/>
        <a:lstStyle/>
        <a:p>
          <a:endParaRPr lang="en-US"/>
        </a:p>
      </dgm:t>
    </dgm:pt>
    <dgm:pt modelId="{81CFAF62-E03F-4D77-8C66-E96994A9600B}" type="pres">
      <dgm:prSet presAssocID="{87011256-69BC-4BC0-9AD0-51CD07A10BF4}" presName="Name0" presStyleCnt="0">
        <dgm:presLayoutVars>
          <dgm:dir/>
          <dgm:animLvl val="lvl"/>
          <dgm:resizeHandles val="exact"/>
        </dgm:presLayoutVars>
      </dgm:prSet>
      <dgm:spPr/>
    </dgm:pt>
    <dgm:pt modelId="{79541E79-D07C-4DED-87B4-79E159635D55}" type="pres">
      <dgm:prSet presAssocID="{B2CD1EB3-EB02-4510-8D1C-2655FAD51F91}" presName="linNode" presStyleCnt="0"/>
      <dgm:spPr/>
    </dgm:pt>
    <dgm:pt modelId="{1CA94C50-D7A0-4A2B-805A-8715C2BE64A7}" type="pres">
      <dgm:prSet presAssocID="{B2CD1EB3-EB02-4510-8D1C-2655FAD51F91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ED1C21E8-AC92-4C00-B5D0-A8236ACD2329}" type="pres">
      <dgm:prSet presAssocID="{B2CD1EB3-EB02-4510-8D1C-2655FAD51F91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872F6642-724F-4C76-B888-114DB8FA2179}" type="presOf" srcId="{87011256-69BC-4BC0-9AD0-51CD07A10BF4}" destId="{81CFAF62-E03F-4D77-8C66-E96994A9600B}" srcOrd="0" destOrd="0" presId="urn:microsoft.com/office/officeart/2005/8/layout/vList5"/>
    <dgm:cxn modelId="{77B55242-BA8B-40EE-A396-8F8E29EAAB88}" srcId="{B2CD1EB3-EB02-4510-8D1C-2655FAD51F91}" destId="{2F34C42A-AB5F-4B89-80C9-F2C004B79FEA}" srcOrd="0" destOrd="0" parTransId="{A8D5F909-2D8C-42CE-AA3F-4EB2A108CDAC}" sibTransId="{91212E4D-F80D-43F9-AAA9-65EBB9FB9C66}"/>
    <dgm:cxn modelId="{F9B1FFC0-1856-4565-9BAC-BC4F23C8683D}" srcId="{87011256-69BC-4BC0-9AD0-51CD07A10BF4}" destId="{B2CD1EB3-EB02-4510-8D1C-2655FAD51F91}" srcOrd="0" destOrd="0" parTransId="{5CDEC850-F53E-42F8-A7D3-E2EC49BE1A7D}" sibTransId="{70613381-5578-4ECB-A994-A7F128BD9A49}"/>
    <dgm:cxn modelId="{07CAD3EB-C899-47A5-B2F0-BF7C02990A0D}" type="presOf" srcId="{B2CD1EB3-EB02-4510-8D1C-2655FAD51F91}" destId="{1CA94C50-D7A0-4A2B-805A-8715C2BE64A7}" srcOrd="0" destOrd="0" presId="urn:microsoft.com/office/officeart/2005/8/layout/vList5"/>
    <dgm:cxn modelId="{3C2F6FF1-23D4-4FCD-A048-507839CA8D99}" type="presOf" srcId="{2F34C42A-AB5F-4B89-80C9-F2C004B79FEA}" destId="{ED1C21E8-AC92-4C00-B5D0-A8236ACD2329}" srcOrd="0" destOrd="0" presId="urn:microsoft.com/office/officeart/2005/8/layout/vList5"/>
    <dgm:cxn modelId="{69AEF662-9621-4BB1-822F-8527A57D8369}" type="presParOf" srcId="{81CFAF62-E03F-4D77-8C66-E96994A9600B}" destId="{79541E79-D07C-4DED-87B4-79E159635D55}" srcOrd="0" destOrd="0" presId="urn:microsoft.com/office/officeart/2005/8/layout/vList5"/>
    <dgm:cxn modelId="{0CEA17FE-B882-4E04-B383-B1DA3D9AD315}" type="presParOf" srcId="{79541E79-D07C-4DED-87B4-79E159635D55}" destId="{1CA94C50-D7A0-4A2B-805A-8715C2BE64A7}" srcOrd="0" destOrd="0" presId="urn:microsoft.com/office/officeart/2005/8/layout/vList5"/>
    <dgm:cxn modelId="{F1FE8B59-1E49-4BFA-90C8-E09319565CAF}" type="presParOf" srcId="{79541E79-D07C-4DED-87B4-79E159635D55}" destId="{ED1C21E8-AC92-4C00-B5D0-A8236ACD23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E85AB-5666-4C4B-B0A2-850435813BAD}">
      <dsp:nvSpPr>
        <dsp:cNvPr id="0" name=""/>
        <dsp:cNvSpPr/>
      </dsp:nvSpPr>
      <dsp:spPr>
        <a:xfrm rot="5400000">
          <a:off x="1075559" y="-428978"/>
          <a:ext cx="207534" cy="11099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1031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Historical Dataset</a:t>
          </a:r>
        </a:p>
      </dsp:txBody>
      <dsp:txXfrm rot="-5400000">
        <a:off x="624350" y="32362"/>
        <a:ext cx="1099823" cy="187272"/>
      </dsp:txXfrm>
    </dsp:sp>
    <dsp:sp modelId="{04F1D246-DC01-4AFA-8BEF-8D4187810D08}">
      <dsp:nvSpPr>
        <dsp:cNvPr id="0" name=""/>
        <dsp:cNvSpPr/>
      </dsp:nvSpPr>
      <dsp:spPr>
        <a:xfrm>
          <a:off x="0" y="6"/>
          <a:ext cx="624349" cy="251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Nov 2016</a:t>
          </a:r>
        </a:p>
      </dsp:txBody>
      <dsp:txXfrm>
        <a:off x="12301" y="12307"/>
        <a:ext cx="599747" cy="227382"/>
      </dsp:txXfrm>
    </dsp:sp>
    <dsp:sp modelId="{DEF7748D-3955-4694-BC73-55E36DBA4C84}">
      <dsp:nvSpPr>
        <dsp:cNvPr id="0" name=""/>
        <dsp:cNvSpPr/>
      </dsp:nvSpPr>
      <dsp:spPr>
        <a:xfrm rot="5400000">
          <a:off x="1075559" y="-150139"/>
          <a:ext cx="207534" cy="11099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Historical Dataset</a:t>
          </a:r>
        </a:p>
      </dsp:txBody>
      <dsp:txXfrm rot="-5400000">
        <a:off x="624350" y="311201"/>
        <a:ext cx="1099823" cy="187272"/>
      </dsp:txXfrm>
    </dsp:sp>
    <dsp:sp modelId="{86831A0E-6A43-4F34-8C55-5F0AD18355C0}">
      <dsp:nvSpPr>
        <dsp:cNvPr id="0" name=""/>
        <dsp:cNvSpPr/>
      </dsp:nvSpPr>
      <dsp:spPr>
        <a:xfrm>
          <a:off x="0" y="264589"/>
          <a:ext cx="624349" cy="251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Oct 2016</a:t>
          </a:r>
        </a:p>
      </dsp:txBody>
      <dsp:txXfrm>
        <a:off x="12301" y="276890"/>
        <a:ext cx="599747" cy="227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C21E8-AC92-4C00-B5D0-A8236ACD2329}">
      <dsp:nvSpPr>
        <dsp:cNvPr id="0" name=""/>
        <dsp:cNvSpPr/>
      </dsp:nvSpPr>
      <dsp:spPr>
        <a:xfrm rot="5400000">
          <a:off x="1084828" y="-436854"/>
          <a:ext cx="188995" cy="11099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Latest dataset</a:t>
          </a:r>
        </a:p>
      </dsp:txBody>
      <dsp:txXfrm rot="-5400000">
        <a:off x="624349" y="32851"/>
        <a:ext cx="1100727" cy="170543"/>
      </dsp:txXfrm>
    </dsp:sp>
    <dsp:sp modelId="{1CA94C50-D7A0-4A2B-805A-8715C2BE64A7}">
      <dsp:nvSpPr>
        <dsp:cNvPr id="0" name=""/>
        <dsp:cNvSpPr/>
      </dsp:nvSpPr>
      <dsp:spPr>
        <a:xfrm>
          <a:off x="0" y="0"/>
          <a:ext cx="624349" cy="236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Dec 2016</a:t>
          </a:r>
        </a:p>
      </dsp:txBody>
      <dsp:txXfrm>
        <a:off x="11532" y="11532"/>
        <a:ext cx="601285" cy="213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270039"/>
            <a:ext cx="8810063" cy="2277042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" y="2659180"/>
            <a:ext cx="8810063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20-Dec-17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luestri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0087"/>
            <a:ext cx="9144000" cy="6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ight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7299"/>
            <a:ext cx="9143999" cy="4503738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000" baseline="0"/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4379485" cy="45110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3" y="204348"/>
            <a:ext cx="5206929" cy="9683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155853" cy="30288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20-Dec-17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7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20-Dec-17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20-Dec-17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89" y="204787"/>
            <a:ext cx="31804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373698" cy="4166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389" y="1299600"/>
            <a:ext cx="3180413" cy="30721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5103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087195"/>
            <a:ext cx="9144000" cy="1423176"/>
          </a:xfrm>
          <a:gradFill flip="none" rotWithShape="1">
            <a:gsLst>
              <a:gs pos="21000">
                <a:schemeClr val="accent2">
                  <a:alpha val="75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  <a:tileRect/>
          </a:gradFill>
        </p:spPr>
        <p:txBody>
          <a:bodyPr lIns="180000" tIns="0" rIns="180000" bIns="180000" anchor="b" anchorCtr="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4870" y="205979"/>
            <a:ext cx="2057400" cy="41730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034" y="205979"/>
            <a:ext cx="6523436" cy="41730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270039"/>
            <a:ext cx="8810063" cy="2277042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" y="2659180"/>
            <a:ext cx="8810063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20-Dec-17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luestri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0087"/>
            <a:ext cx="9144000" cy="6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4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989" y="4601426"/>
            <a:ext cx="1376999" cy="4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88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10087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Drag background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488987"/>
            <a:ext cx="8810063" cy="2058093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" y="2659180"/>
            <a:ext cx="8810063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9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130362"/>
            <a:ext cx="8695919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034" y="924940"/>
            <a:ext cx="8695919" cy="112514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20-Dec-17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034" y="1299600"/>
            <a:ext cx="4286766" cy="30871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9600"/>
            <a:ext cx="4315146" cy="30871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598458" y="7299"/>
            <a:ext cx="4545541" cy="4503738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4221550" cy="9683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221550" cy="30288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20-Dec-17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rk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7299"/>
            <a:ext cx="9143999" cy="4503738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3" y="204348"/>
            <a:ext cx="5206929" cy="9683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112058" cy="3028808"/>
          </a:xfrm>
        </p:spPr>
        <p:txBody>
          <a:bodyPr/>
          <a:lstStyle>
            <a:lvl1pPr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accent3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20-Dec-17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8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8754312" cy="9683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034" y="1299104"/>
            <a:ext cx="8754312" cy="3021510"/>
          </a:xfrm>
          <a:prstGeom prst="rect">
            <a:avLst/>
          </a:prstGeom>
        </p:spPr>
        <p:txBody>
          <a:bodyPr vert="horz" lIns="91440" tIns="4572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9034" y="4854839"/>
            <a:ext cx="652270" cy="15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20-Dec-17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034" y="4594235"/>
            <a:ext cx="4221550" cy="2276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04" y="4854839"/>
            <a:ext cx="455188" cy="155916"/>
          </a:xfrm>
          <a:prstGeom prst="rect">
            <a:avLst/>
          </a:prstGeom>
        </p:spPr>
        <p:txBody>
          <a:bodyPr vert="horz" lIns="0" tIns="0" rIns="91440" bIns="0" rtlCol="0" anchor="t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0" r:id="rId2"/>
    <p:sldLayoutId id="2147493457" r:id="rId3"/>
    <p:sldLayoutId id="2147493471" r:id="rId4"/>
    <p:sldLayoutId id="2147493467" r:id="rId5"/>
    <p:sldLayoutId id="2147493458" r:id="rId6"/>
    <p:sldLayoutId id="2147493459" r:id="rId7"/>
    <p:sldLayoutId id="2147493460" r:id="rId8"/>
    <p:sldLayoutId id="2147493468" r:id="rId9"/>
    <p:sldLayoutId id="2147493469" r:id="rId10"/>
    <p:sldLayoutId id="2147493461" r:id="rId11"/>
    <p:sldLayoutId id="2147493462" r:id="rId12"/>
    <p:sldLayoutId id="2147493463" r:id="rId13"/>
    <p:sldLayoutId id="2147493464" r:id="rId14"/>
    <p:sldLayoutId id="2147493465" r:id="rId15"/>
    <p:sldLayoutId id="2147493466" r:id="rId16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7.jpg"/><Relationship Id="rId18" Type="http://schemas.openxmlformats.org/officeDocument/2006/relationships/image" Target="../media/image11.jpg"/><Relationship Id="rId26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4.png"/><Relationship Id="rId7" Type="http://schemas.openxmlformats.org/officeDocument/2006/relationships/diagramData" Target="../diagrams/data2.xml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2" Type="http://schemas.openxmlformats.org/officeDocument/2006/relationships/diagramData" Target="../diagrams/data1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image" Target="../media/image17.png"/><Relationship Id="rId5" Type="http://schemas.openxmlformats.org/officeDocument/2006/relationships/diagramColors" Target="../diagrams/colors1.xml"/><Relationship Id="rId15" Type="http://schemas.microsoft.com/office/2007/relationships/hdphoto" Target="../media/hdphoto1.wdp"/><Relationship Id="rId23" Type="http://schemas.openxmlformats.org/officeDocument/2006/relationships/image" Target="../media/image16.pn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8.png"/><Relationship Id="rId22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raq.cccmcluster.org/" TargetMode="External"/><Relationship Id="rId3" Type="http://schemas.openxmlformats.org/officeDocument/2006/relationships/hyperlink" Target="http://maps.unhcr.org/en/irq_cccm_fsmt_map" TargetMode="External"/><Relationship Id="rId7" Type="http://schemas.openxmlformats.org/officeDocument/2006/relationships/hyperlink" Target="https://unhcr-xborder-turkey.github.io/ISIMM/" TargetMode="External"/><Relationship Id="rId2" Type="http://schemas.openxmlformats.org/officeDocument/2006/relationships/hyperlink" Target="http://maps.unhcr.org/en/irq_cccm_rapid_rasp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ccmiraq.github.io/FSMTdashboard/" TargetMode="External"/><Relationship Id="rId5" Type="http://schemas.openxmlformats.org/officeDocument/2006/relationships/hyperlink" Target="https://cccm-cluster-somalia.github.io/OPSMAP/" TargetMode="External"/><Relationship Id="rId10" Type="http://schemas.openxmlformats.org/officeDocument/2006/relationships/hyperlink" Target="http://somalia.cccmcluster.org/" TargetMode="External"/><Relationship Id="rId4" Type="http://schemas.openxmlformats.org/officeDocument/2006/relationships/hyperlink" Target="https://cccmiraq.github.io/RASP/" TargetMode="External"/><Relationship Id="rId9" Type="http://schemas.openxmlformats.org/officeDocument/2006/relationships/hyperlink" Target="http://myanmar.cccmcluster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270039"/>
            <a:ext cx="8810063" cy="869213"/>
          </a:xfrm>
        </p:spPr>
        <p:txBody>
          <a:bodyPr/>
          <a:lstStyle/>
          <a:p>
            <a:r>
              <a:rPr lang="en-US" sz="3600" dirty="0">
                <a:solidFill>
                  <a:srgbClr val="006699"/>
                </a:solidFill>
              </a:rPr>
              <a:t>Site Monitoring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5269"/>
          <a:stretch/>
        </p:blipFill>
        <p:spPr>
          <a:xfrm>
            <a:off x="77549" y="4549140"/>
            <a:ext cx="1833698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1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5060" y="485680"/>
            <a:ext cx="8722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Site Monitoring System: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Multi-sectorial (clusters/sectors) &amp; inter-agency (data collection, analysis, products)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Repeated frequently - monthly, bi-monthly, quarterly depending on context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Data collected: Population data, locations &amp; needs/gaps (linked to indicators/standards)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Analysis of overall situation in sites, individual site analysis/profiles, highlighting urgent needs/gaps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9034" y="0"/>
            <a:ext cx="8754312" cy="51549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6699"/>
                </a:solidFill>
              </a:rPr>
              <a:t>Site Monitoring System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633387"/>
              </p:ext>
            </p:extLst>
          </p:nvPr>
        </p:nvGraphicFramePr>
        <p:xfrm>
          <a:off x="209034" y="2702649"/>
          <a:ext cx="8641621" cy="175826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64289">
                  <a:extLst>
                    <a:ext uri="{9D8B030D-6E8A-4147-A177-3AD203B41FA5}">
                      <a16:colId xmlns:a16="http://schemas.microsoft.com/office/drawing/2014/main" val="258934582"/>
                    </a:ext>
                  </a:extLst>
                </a:gridCol>
                <a:gridCol w="1289877">
                  <a:extLst>
                    <a:ext uri="{9D8B030D-6E8A-4147-A177-3AD203B41FA5}">
                      <a16:colId xmlns:a16="http://schemas.microsoft.com/office/drawing/2014/main" val="1008020359"/>
                    </a:ext>
                  </a:extLst>
                </a:gridCol>
                <a:gridCol w="1043125">
                  <a:extLst>
                    <a:ext uri="{9D8B030D-6E8A-4147-A177-3AD203B41FA5}">
                      <a16:colId xmlns:a16="http://schemas.microsoft.com/office/drawing/2014/main" val="1653880404"/>
                    </a:ext>
                  </a:extLst>
                </a:gridCol>
                <a:gridCol w="1239140">
                  <a:extLst>
                    <a:ext uri="{9D8B030D-6E8A-4147-A177-3AD203B41FA5}">
                      <a16:colId xmlns:a16="http://schemas.microsoft.com/office/drawing/2014/main" val="2219460313"/>
                    </a:ext>
                  </a:extLst>
                </a:gridCol>
                <a:gridCol w="1110954">
                  <a:extLst>
                    <a:ext uri="{9D8B030D-6E8A-4147-A177-3AD203B41FA5}">
                      <a16:colId xmlns:a16="http://schemas.microsoft.com/office/drawing/2014/main" val="2734496695"/>
                    </a:ext>
                  </a:extLst>
                </a:gridCol>
                <a:gridCol w="1230594">
                  <a:extLst>
                    <a:ext uri="{9D8B030D-6E8A-4147-A177-3AD203B41FA5}">
                      <a16:colId xmlns:a16="http://schemas.microsoft.com/office/drawing/2014/main" val="3909908897"/>
                    </a:ext>
                  </a:extLst>
                </a:gridCol>
                <a:gridCol w="753096">
                  <a:extLst>
                    <a:ext uri="{9D8B030D-6E8A-4147-A177-3AD203B41FA5}">
                      <a16:colId xmlns:a16="http://schemas.microsoft.com/office/drawing/2014/main" val="2706658503"/>
                    </a:ext>
                  </a:extLst>
                </a:gridCol>
                <a:gridCol w="910546">
                  <a:extLst>
                    <a:ext uri="{9D8B030D-6E8A-4147-A177-3AD203B41FA5}">
                      <a16:colId xmlns:a16="http://schemas.microsoft.com/office/drawing/2014/main" val="115058335"/>
                    </a:ext>
                  </a:extLst>
                </a:gridCol>
              </a:tblGrid>
              <a:tr h="263314"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PEOPLE AFFECTED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068541"/>
                  </a:ext>
                </a:extLst>
              </a:tr>
              <a:tr h="263314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Displaced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Non-Displaced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320419"/>
                  </a:ext>
                </a:extLst>
              </a:tr>
              <a:tr h="4438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Camp/Camp-Like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Private or Individual Accommodation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Host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Non-host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913909"/>
                  </a:ext>
                </a:extLst>
              </a:tr>
              <a:tr h="70486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Planned Settlements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Collective</a:t>
                      </a:r>
                      <a:r>
                        <a:rPr lang="en-US" sz="1200" baseline="0" dirty="0"/>
                        <a:t> Accommodation</a:t>
                      </a:r>
                      <a:endParaRPr lang="en-US" sz="1200" dirty="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Unplanned Settlement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Self-Settled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Hosting arrangement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Renting Arrangements</a:t>
                      </a: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501805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65379" y="2119357"/>
            <a:ext cx="8641618" cy="2991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006699"/>
                </a:solidFill>
              </a:rPr>
              <a:t>Humanitarian Profile (OCHA) &amp; HNO/HRP process alignment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6609" y="2418460"/>
            <a:ext cx="358924" cy="1880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  <a:alpha val="34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042445" y="2386326"/>
            <a:ext cx="2503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Population data covered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9552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9231" y="-6598"/>
            <a:ext cx="8754312" cy="51549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6699"/>
                </a:solidFill>
              </a:rPr>
              <a:t>Site Monitoring System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4045" y="1412583"/>
            <a:ext cx="1862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Mobile Data Collection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2931206" y="826880"/>
            <a:ext cx="914401" cy="54956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37315" y="870827"/>
            <a:ext cx="110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UNHCR Kobo server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4202825" y="1701681"/>
            <a:ext cx="1146661" cy="808185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565509159"/>
              </p:ext>
            </p:extLst>
          </p:nvPr>
        </p:nvGraphicFramePr>
        <p:xfrm>
          <a:off x="2382384" y="1960794"/>
          <a:ext cx="1734304" cy="516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624535894"/>
              </p:ext>
            </p:extLst>
          </p:nvPr>
        </p:nvGraphicFramePr>
        <p:xfrm>
          <a:off x="2382384" y="1704162"/>
          <a:ext cx="1734303" cy="236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19681" y="1712088"/>
            <a:ext cx="112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Data Storage Platform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57957" y="781292"/>
            <a:ext cx="3026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Data cleaned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Aligned with standardised indicators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Converted to CSV format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16224" y="870827"/>
            <a:ext cx="505613" cy="505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94288" y="1722458"/>
            <a:ext cx="388642" cy="38864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311507" y="2162161"/>
            <a:ext cx="171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Offline Site Profiles &amp; Dashboards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80" y="733749"/>
            <a:ext cx="340039" cy="2686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941" y="822703"/>
            <a:ext cx="340039" cy="2686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654" y="1066044"/>
            <a:ext cx="340039" cy="2686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419" y="703520"/>
            <a:ext cx="340039" cy="2686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025" y="1135156"/>
            <a:ext cx="340039" cy="2686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4289" y="788584"/>
            <a:ext cx="340039" cy="2686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49717" y="3046657"/>
            <a:ext cx="1424082" cy="1008808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sp>
        <p:nvSpPr>
          <p:cNvPr id="37" name="Arrow: Right 36"/>
          <p:cNvSpPr/>
          <p:nvPr/>
        </p:nvSpPr>
        <p:spPr>
          <a:xfrm>
            <a:off x="8113420" y="1908905"/>
            <a:ext cx="210461" cy="20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911610" y="4057580"/>
            <a:ext cx="2965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Operation Planning Site Monitoring And Profiling (OPSMAP)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4436" y="1066787"/>
            <a:ext cx="405615" cy="40561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0290" y="1701504"/>
            <a:ext cx="451711" cy="45171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382774" y="4055465"/>
            <a:ext cx="162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Online Dashboards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5475" y="4056721"/>
            <a:ext cx="2275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Operation Data Portal (ODP)</a:t>
            </a:r>
          </a:p>
        </p:txBody>
      </p:sp>
      <p:pic>
        <p:nvPicPr>
          <p:cNvPr id="43" name="Picture 2" descr="Afficher l'image d'origin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231" y="3331702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Afficher l'image d'origin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056" y="3038698"/>
            <a:ext cx="737280" cy="19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Afficher l'image d'origin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277" y="3380878"/>
            <a:ext cx="307924" cy="16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Afficher l'image d'origin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05" y="3297518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Afficher l'image d'origin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30" y="3041989"/>
            <a:ext cx="737280" cy="19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Afficher l'image d'origin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51" y="3324209"/>
            <a:ext cx="307924" cy="16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09505" y="3969129"/>
            <a:ext cx="623151" cy="338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73893" y="3622162"/>
            <a:ext cx="744070" cy="305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4"/>
          <a:srcRect t="22398" r="1332" b="9388"/>
          <a:stretch/>
        </p:blipFill>
        <p:spPr>
          <a:xfrm>
            <a:off x="221246" y="3018694"/>
            <a:ext cx="2882134" cy="1036771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cxnSp>
        <p:nvCxnSpPr>
          <p:cNvPr id="14" name="Straight Connector 13"/>
          <p:cNvCxnSpPr>
            <a:cxnSpLocks/>
          </p:cNvCxnSpPr>
          <p:nvPr/>
        </p:nvCxnSpPr>
        <p:spPr>
          <a:xfrm>
            <a:off x="5457957" y="2437632"/>
            <a:ext cx="785030" cy="461665"/>
          </a:xfrm>
          <a:prstGeom prst="line">
            <a:avLst/>
          </a:prstGeom>
          <a:ln w="444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7247071" y="1513428"/>
            <a:ext cx="391800" cy="300161"/>
          </a:xfrm>
          <a:prstGeom prst="line">
            <a:avLst/>
          </a:prstGeom>
          <a:ln w="444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 flipH="1">
            <a:off x="5441294" y="1486248"/>
            <a:ext cx="280769" cy="327341"/>
          </a:xfrm>
          <a:prstGeom prst="line">
            <a:avLst/>
          </a:prstGeom>
          <a:ln w="444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>
            <a:off x="4007978" y="1124196"/>
            <a:ext cx="751344" cy="0"/>
          </a:xfrm>
          <a:prstGeom prst="line">
            <a:avLst/>
          </a:prstGeom>
          <a:ln w="444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1948031" y="1124196"/>
            <a:ext cx="817184" cy="0"/>
          </a:xfrm>
          <a:prstGeom prst="line">
            <a:avLst/>
          </a:prstGeom>
          <a:ln w="444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</p:cNvCxnSpPr>
          <p:nvPr/>
        </p:nvCxnSpPr>
        <p:spPr>
          <a:xfrm flipH="1">
            <a:off x="1812083" y="2474468"/>
            <a:ext cx="474478" cy="360146"/>
          </a:xfrm>
          <a:prstGeom prst="line">
            <a:avLst/>
          </a:prstGeom>
          <a:ln w="444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>
          <a:xfrm>
            <a:off x="4213052" y="2582909"/>
            <a:ext cx="0" cy="279277"/>
          </a:xfrm>
          <a:prstGeom prst="line">
            <a:avLst/>
          </a:prstGeom>
          <a:ln w="444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5"/>
          <a:srcRect l="17333" t="8945" r="20041" b="7598"/>
          <a:stretch/>
        </p:blipFill>
        <p:spPr>
          <a:xfrm>
            <a:off x="3444936" y="3033846"/>
            <a:ext cx="1473410" cy="1021619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DF95A0B-9572-4739-80A5-4ABA669130C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69472" y="3611825"/>
            <a:ext cx="744070" cy="3050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C98E67-2D52-4E46-818F-D5BA0323384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252269" y="2116105"/>
            <a:ext cx="1014106" cy="32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8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9034" y="0"/>
            <a:ext cx="8754312" cy="51549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6699"/>
                </a:solidFill>
              </a:rPr>
              <a:t>Site Monitoring System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420" y="979714"/>
            <a:ext cx="8581926" cy="352391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</a:rPr>
              <a:t>OPSMAPs – Operational Site Monitoring And Profiling</a:t>
            </a:r>
          </a:p>
          <a:p>
            <a:r>
              <a:rPr lang="en-US" sz="1600" dirty="0">
                <a:solidFill>
                  <a:srgbClr val="9D4838"/>
                </a:solidFill>
              </a:rPr>
              <a:t>Rapid RASP </a:t>
            </a:r>
            <a:r>
              <a:rPr lang="en-US" sz="1600" dirty="0">
                <a:solidFill>
                  <a:srgbClr val="006699"/>
                </a:solidFill>
              </a:rPr>
              <a:t>– </a:t>
            </a:r>
            <a:r>
              <a:rPr lang="en-US" sz="1600" dirty="0">
                <a:solidFill>
                  <a:srgbClr val="006699"/>
                </a:solidFill>
                <a:hlinkClick r:id="rId2"/>
              </a:rPr>
              <a:t>http://maps.unhcr.org/en/irq_cccm_rapid_rasp</a:t>
            </a:r>
            <a:r>
              <a:rPr lang="en-US" sz="1600" dirty="0">
                <a:solidFill>
                  <a:srgbClr val="006699"/>
                </a:solidFill>
              </a:rPr>
              <a:t> </a:t>
            </a:r>
          </a:p>
          <a:p>
            <a:r>
              <a:rPr lang="en-US" sz="1600" dirty="0">
                <a:solidFill>
                  <a:srgbClr val="9D4838"/>
                </a:solidFill>
              </a:rPr>
              <a:t>FSMT</a:t>
            </a:r>
            <a:r>
              <a:rPr lang="en-US" sz="1600" dirty="0">
                <a:solidFill>
                  <a:srgbClr val="006699"/>
                </a:solidFill>
              </a:rPr>
              <a:t> – </a:t>
            </a:r>
            <a:r>
              <a:rPr lang="en-US" sz="1600" dirty="0">
                <a:solidFill>
                  <a:srgbClr val="006699"/>
                </a:solidFill>
                <a:hlinkClick r:id="rId3"/>
              </a:rPr>
              <a:t>http://maps.unhcr.org/en/irq_cccm_fsmt_map</a:t>
            </a:r>
            <a:r>
              <a:rPr lang="en-US" sz="1600" dirty="0">
                <a:solidFill>
                  <a:srgbClr val="006699"/>
                </a:solidFill>
              </a:rPr>
              <a:t> </a:t>
            </a:r>
          </a:p>
          <a:p>
            <a:r>
              <a:rPr lang="en-US" sz="1600" dirty="0">
                <a:solidFill>
                  <a:srgbClr val="9D4838"/>
                </a:solidFill>
              </a:rPr>
              <a:t>Full RASP </a:t>
            </a:r>
            <a:r>
              <a:rPr lang="en-US" sz="1600" dirty="0">
                <a:solidFill>
                  <a:srgbClr val="006699"/>
                </a:solidFill>
              </a:rPr>
              <a:t>- </a:t>
            </a:r>
            <a:r>
              <a:rPr lang="en-US" sz="1600" dirty="0">
                <a:solidFill>
                  <a:srgbClr val="006699"/>
                </a:solidFill>
                <a:hlinkClick r:id="rId4"/>
              </a:rPr>
              <a:t>https://cccmiraq.github.io/RASP/</a:t>
            </a:r>
            <a:br>
              <a:rPr lang="en-US" sz="1600" dirty="0">
                <a:solidFill>
                  <a:srgbClr val="006699"/>
                </a:solidFill>
              </a:rPr>
            </a:br>
            <a:r>
              <a:rPr lang="en-US" sz="1600" dirty="0">
                <a:solidFill>
                  <a:srgbClr val="9D4838"/>
                </a:solidFill>
              </a:rPr>
              <a:t>Somalia </a:t>
            </a:r>
            <a:r>
              <a:rPr lang="en-US" sz="1600" dirty="0">
                <a:solidFill>
                  <a:srgbClr val="006699"/>
                </a:solidFill>
              </a:rPr>
              <a:t>- </a:t>
            </a:r>
            <a:r>
              <a:rPr lang="en-US" sz="1600" dirty="0">
                <a:solidFill>
                  <a:srgbClr val="006699"/>
                </a:solidFill>
                <a:hlinkClick r:id="rId5"/>
              </a:rPr>
              <a:t>https://cccm-cluster-somalia.github.io/OPSMAP/</a:t>
            </a:r>
            <a:r>
              <a:rPr lang="en-US" sz="1600" dirty="0">
                <a:solidFill>
                  <a:srgbClr val="006699"/>
                </a:solidFill>
              </a:rPr>
              <a:t> </a:t>
            </a:r>
          </a:p>
          <a:p>
            <a:endParaRPr lang="en-US" sz="1600" dirty="0">
              <a:solidFill>
                <a:srgbClr val="006699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Dashboards</a:t>
            </a:r>
          </a:p>
          <a:p>
            <a:r>
              <a:rPr lang="en-US" sz="1600" dirty="0">
                <a:solidFill>
                  <a:srgbClr val="9D4838"/>
                </a:solidFill>
              </a:rPr>
              <a:t>Iraq Dashboard </a:t>
            </a:r>
            <a:r>
              <a:rPr lang="en-US" sz="1600" dirty="0">
                <a:solidFill>
                  <a:srgbClr val="006699"/>
                </a:solidFill>
              </a:rPr>
              <a:t>– </a:t>
            </a:r>
            <a:r>
              <a:rPr lang="en-US" sz="1600" dirty="0">
                <a:solidFill>
                  <a:srgbClr val="006699"/>
                </a:solidFill>
                <a:hlinkClick r:id="rId6"/>
              </a:rPr>
              <a:t>https://cccmiraq.github.io/FSMTdashboard/</a:t>
            </a:r>
            <a:r>
              <a:rPr lang="en-US" sz="1600" dirty="0">
                <a:solidFill>
                  <a:srgbClr val="006699"/>
                </a:solidFill>
              </a:rPr>
              <a:t> </a:t>
            </a:r>
          </a:p>
          <a:p>
            <a:r>
              <a:rPr lang="en-US" sz="1600" dirty="0">
                <a:solidFill>
                  <a:srgbClr val="9D4838"/>
                </a:solidFill>
              </a:rPr>
              <a:t>Syria/Turkey Dashboard </a:t>
            </a:r>
            <a:r>
              <a:rPr lang="en-US" sz="1600" dirty="0">
                <a:solidFill>
                  <a:srgbClr val="006699"/>
                </a:solidFill>
              </a:rPr>
              <a:t>– </a:t>
            </a:r>
            <a:r>
              <a:rPr lang="en-US" sz="1600" dirty="0">
                <a:solidFill>
                  <a:srgbClr val="006699"/>
                </a:solidFill>
                <a:hlinkClick r:id="rId7"/>
              </a:rPr>
              <a:t>https://unhcr-xborder-turkey.github.io/ISIMM/</a:t>
            </a:r>
            <a:r>
              <a:rPr lang="en-US" sz="1600" dirty="0">
                <a:solidFill>
                  <a:srgbClr val="006699"/>
                </a:solidFill>
              </a:rPr>
              <a:t> </a:t>
            </a:r>
          </a:p>
          <a:p>
            <a:endParaRPr lang="en-US" sz="1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Country Pages</a:t>
            </a:r>
          </a:p>
          <a:p>
            <a:r>
              <a:rPr lang="en-US" sz="1600" dirty="0">
                <a:solidFill>
                  <a:srgbClr val="9D4838"/>
                </a:solidFill>
              </a:rPr>
              <a:t>CCCM Iraq </a:t>
            </a:r>
            <a:r>
              <a:rPr lang="en-US" sz="1600" dirty="0">
                <a:solidFill>
                  <a:srgbClr val="006699"/>
                </a:solidFill>
              </a:rPr>
              <a:t>– </a:t>
            </a:r>
            <a:r>
              <a:rPr lang="en-US" sz="1600" dirty="0">
                <a:solidFill>
                  <a:srgbClr val="006699"/>
                </a:solidFill>
                <a:hlinkClick r:id="rId8"/>
              </a:rPr>
              <a:t>http://iraq.cccmcluster.org/</a:t>
            </a:r>
            <a:r>
              <a:rPr lang="en-US" sz="1600" dirty="0">
                <a:solidFill>
                  <a:srgbClr val="006699"/>
                </a:solidFill>
              </a:rPr>
              <a:t> </a:t>
            </a:r>
          </a:p>
          <a:p>
            <a:r>
              <a:rPr lang="en-US" sz="1600" dirty="0">
                <a:solidFill>
                  <a:srgbClr val="9D4838"/>
                </a:solidFill>
              </a:rPr>
              <a:t>CCCM Myanmar </a:t>
            </a:r>
            <a:r>
              <a:rPr lang="en-US" sz="1600" dirty="0">
                <a:solidFill>
                  <a:srgbClr val="006699"/>
                </a:solidFill>
              </a:rPr>
              <a:t>– </a:t>
            </a:r>
            <a:r>
              <a:rPr lang="en-US" sz="1600" dirty="0">
                <a:solidFill>
                  <a:srgbClr val="006699"/>
                </a:solidFill>
                <a:hlinkClick r:id="rId9"/>
              </a:rPr>
              <a:t>http://myanmar.cccmcluster.org/</a:t>
            </a:r>
            <a:r>
              <a:rPr lang="en-US" sz="1600" dirty="0">
                <a:solidFill>
                  <a:srgbClr val="006699"/>
                </a:solidFill>
              </a:rPr>
              <a:t> </a:t>
            </a:r>
          </a:p>
          <a:p>
            <a:r>
              <a:rPr lang="en-US" sz="1600" dirty="0">
                <a:solidFill>
                  <a:srgbClr val="9D4838"/>
                </a:solidFill>
              </a:rPr>
              <a:t>CCCM Somalia</a:t>
            </a:r>
            <a:r>
              <a:rPr lang="en-US" sz="1600" dirty="0">
                <a:solidFill>
                  <a:srgbClr val="006699"/>
                </a:solidFill>
              </a:rPr>
              <a:t> – </a:t>
            </a:r>
            <a:r>
              <a:rPr lang="en-US" sz="1600" dirty="0">
                <a:solidFill>
                  <a:srgbClr val="006699"/>
                </a:solidFill>
                <a:hlinkClick r:id="rId10"/>
              </a:rPr>
              <a:t>http://somalia.cccmcluster.org/</a:t>
            </a:r>
            <a:endParaRPr lang="en-US" sz="1600" dirty="0">
              <a:solidFill>
                <a:srgbClr val="006699"/>
              </a:solidFill>
            </a:endParaRPr>
          </a:p>
          <a:p>
            <a:endParaRPr lang="en-US" sz="1600" dirty="0">
              <a:solidFill>
                <a:srgbClr val="0066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420" y="614399"/>
            <a:ext cx="4848606" cy="3653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6699"/>
                </a:solidFill>
              </a:rPr>
              <a:t>Online Products/Dissemination:</a:t>
            </a:r>
            <a:endParaRPr lang="en-US" sz="2000" i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87005"/>
      </p:ext>
    </p:extLst>
  </p:cSld>
  <p:clrMapOvr>
    <a:masterClrMapping/>
  </p:clrMapOvr>
</p:sld>
</file>

<file path=ppt/theme/theme1.xml><?xml version="1.0" encoding="utf-8"?>
<a:theme xmlns:a="http://schemas.openxmlformats.org/drawingml/2006/main" name="UNHCR2016">
  <a:themeElements>
    <a:clrScheme name="UNHCR2016">
      <a:dk1>
        <a:sysClr val="windowText" lastClr="000000"/>
      </a:dk1>
      <a:lt1>
        <a:sysClr val="window" lastClr="FFFFFF"/>
      </a:lt1>
      <a:dk2>
        <a:srgbClr val="FFFFFF"/>
      </a:dk2>
      <a:lt2>
        <a:srgbClr val="0072BC"/>
      </a:lt2>
      <a:accent1>
        <a:srgbClr val="0072BC"/>
      </a:accent1>
      <a:accent2>
        <a:srgbClr val="000000"/>
      </a:accent2>
      <a:accent3>
        <a:srgbClr val="FAEB00"/>
      </a:accent3>
      <a:accent4>
        <a:srgbClr val="17375F"/>
      </a:accent4>
      <a:accent5>
        <a:srgbClr val="08B499"/>
      </a:accent5>
      <a:accent6>
        <a:srgbClr val="EF4960"/>
      </a:accent6>
      <a:hlink>
        <a:srgbClr val="0072BC"/>
      </a:hlink>
      <a:folHlink>
        <a:srgbClr val="0072BC"/>
      </a:folHlink>
    </a:clrScheme>
    <a:fontScheme name="UNHCR2016">
      <a:majorFont>
        <a:latin typeface="Arial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HCR2016-Template-V2" id="{3E386AF6-AFA1-4435-B293-6BF6E93FC347}" vid="{380E39D3-DA05-4B59-A009-DFC129E09A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RF251983_UNHCR_Brand_Book_Template_2016_V1</Template>
  <TotalTime>67376</TotalTime>
  <Words>234</Words>
  <Application>Microsoft Office PowerPoint</Application>
  <PresentationFormat>On-screen Show (16:9)</PresentationFormat>
  <Paragraphs>54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UNHCR2016</vt:lpstr>
      <vt:lpstr>Site Monitoring System</vt:lpstr>
      <vt:lpstr>Site Monitoring System</vt:lpstr>
      <vt:lpstr>Site Monitoring System</vt:lpstr>
      <vt:lpstr>Site Monitoring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Laurent Pitoiset</dc:creator>
  <cp:lastModifiedBy>Milindi Illangasinghe</cp:lastModifiedBy>
  <cp:revision>155</cp:revision>
  <dcterms:created xsi:type="dcterms:W3CDTF">2016-11-25T13:45:10Z</dcterms:created>
  <dcterms:modified xsi:type="dcterms:W3CDTF">2018-01-26T10:28:16Z</dcterms:modified>
</cp:coreProperties>
</file>