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handoutMasterIdLst>
    <p:handoutMasterId r:id="rId13"/>
  </p:handoutMasterIdLst>
  <p:sldIdLst>
    <p:sldId id="268" r:id="rId3"/>
    <p:sldId id="271" r:id="rId4"/>
    <p:sldId id="266" r:id="rId5"/>
    <p:sldId id="269" r:id="rId6"/>
    <p:sldId id="270" r:id="rId7"/>
    <p:sldId id="272" r:id="rId8"/>
    <p:sldId id="273" r:id="rId9"/>
    <p:sldId id="274" r:id="rId10"/>
    <p:sldId id="275" r:id="rId11"/>
    <p:sldId id="27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5E1D10"/>
    <a:srgbClr val="4D4D4D"/>
    <a:srgbClr val="B0AC00"/>
    <a:srgbClr val="D5E1E7"/>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CCA1F0-B127-467B-AEC8-6533B2688F11}" type="slidenum">
              <a:rPr lang="en-US"/>
              <a:pPr/>
              <a:t>‹#›</a:t>
            </a:fld>
            <a:endParaRPr lang="en-US"/>
          </a:p>
        </p:txBody>
      </p:sp>
    </p:spTree>
    <p:extLst>
      <p:ext uri="{BB962C8B-B14F-4D97-AF65-F5344CB8AC3E}">
        <p14:creationId xmlns:p14="http://schemas.microsoft.com/office/powerpoint/2010/main" val="3580596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066800" y="3429000"/>
            <a:ext cx="4419600" cy="1524000"/>
          </a:xfrm>
        </p:spPr>
        <p:txBody>
          <a:bodyPr vert="horz"/>
          <a:lstStyle>
            <a:lvl1pPr>
              <a:defRPr sz="4800">
                <a:solidFill>
                  <a:schemeClr val="accent2">
                    <a:lumMod val="75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905000" y="5334000"/>
            <a:ext cx="4114800" cy="533400"/>
          </a:xfrm>
        </p:spPr>
        <p:txBody>
          <a:bodyPr/>
          <a:lstStyle>
            <a:lvl1pPr marL="0" indent="0">
              <a:buFontTx/>
              <a:buNone/>
              <a:defRPr>
                <a:solidFill>
                  <a:schemeClr val="accent3">
                    <a:lumMod val="75000"/>
                  </a:schemeClr>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vert="horz"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28600"/>
            <a:ext cx="1828800" cy="6553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5334000" cy="6553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chemeClr val="accent3">
                    <a:lumMod val="20000"/>
                    <a:lumOff val="80000"/>
                  </a:schemeClr>
                </a:solidFill>
                <a:latin typeface="Arial" charset="0"/>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chemeClr val="tx1"/>
                </a:solidFill>
                <a:latin typeface="Arial"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09800"/>
            <a:ext cx="7772400" cy="1362075"/>
          </a:xfrm>
        </p:spPr>
        <p:txBody>
          <a:bodyPr vert="horz"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685800"/>
            <a:ext cx="7772400" cy="1500187"/>
          </a:xfrm>
        </p:spPr>
        <p:txBody>
          <a:bodyPr anchor="b"/>
          <a:lstStyle>
            <a:lvl1pPr marL="0" indent="0">
              <a:buNone/>
              <a:defRPr sz="2000">
                <a:solidFill>
                  <a:schemeClr val="accent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sz="half" idx="1"/>
          </p:nvPr>
        </p:nvSpPr>
        <p:spPr>
          <a:xfrm>
            <a:off x="1524000" y="304800"/>
            <a:ext cx="2933700" cy="6248400"/>
          </a:xfrm>
        </p:spPr>
        <p:txBody>
          <a:bodyPr/>
          <a:lstStyle>
            <a:lvl1pPr>
              <a:defRPr sz="2800">
                <a:solidFill>
                  <a:schemeClr val="accent3">
                    <a:lumMod val="20000"/>
                    <a:lumOff val="80000"/>
                  </a:schemeClr>
                </a:solidFill>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0100" y="304800"/>
            <a:ext cx="2933700" cy="6248400"/>
          </a:xfrm>
        </p:spPr>
        <p:txBody>
          <a:bodyPr/>
          <a:lstStyle>
            <a:lvl1pPr>
              <a:defRPr sz="2800">
                <a:solidFill>
                  <a:schemeClr val="accent3">
                    <a:lumMod val="20000"/>
                    <a:lumOff val="80000"/>
                  </a:schemeClr>
                </a:solidFill>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vert="horz"/>
          <a:lstStyle>
            <a:lvl1pPr algn="ct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1143000" y="1535113"/>
            <a:ext cx="3354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174875"/>
            <a:ext cx="3354388" cy="3951288"/>
          </a:xfrm>
        </p:spPr>
        <p:txBody>
          <a:bodyPr/>
          <a:lstStyle>
            <a:lvl1pPr>
              <a:defRPr sz="2400">
                <a:solidFill>
                  <a:schemeClr val="accent3">
                    <a:lumMod val="20000"/>
                    <a:lumOff val="80000"/>
                  </a:schemeClr>
                </a:solidFill>
              </a:defRPr>
            </a:lvl1pPr>
            <a:lvl2pPr>
              <a:defRPr sz="2000">
                <a:solidFill>
                  <a:schemeClr val="accent3">
                    <a:lumMod val="20000"/>
                    <a:lumOff val="80000"/>
                  </a:schemeClr>
                </a:solidFill>
              </a:defRPr>
            </a:lvl2pPr>
            <a:lvl3pPr>
              <a:defRPr sz="1800">
                <a:solidFill>
                  <a:schemeClr val="accent3">
                    <a:lumMod val="20000"/>
                    <a:lumOff val="80000"/>
                  </a:schemeClr>
                </a:solidFill>
              </a:defRPr>
            </a:lvl3pPr>
            <a:lvl4pPr>
              <a:defRPr sz="1600">
                <a:solidFill>
                  <a:schemeClr val="accent3">
                    <a:lumMod val="20000"/>
                    <a:lumOff val="80000"/>
                  </a:schemeClr>
                </a:solidFill>
              </a:defRPr>
            </a:lvl4pPr>
            <a:lvl5pPr>
              <a:defRPr sz="1600">
                <a:solidFill>
                  <a:schemeClr val="accent3">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1535113"/>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33600"/>
            <a:ext cx="3203575" cy="3951288"/>
          </a:xfrm>
        </p:spPr>
        <p:txBody>
          <a:bodyPr/>
          <a:lstStyle>
            <a:lvl1pPr>
              <a:defRPr sz="2400">
                <a:solidFill>
                  <a:schemeClr val="accent3">
                    <a:lumMod val="20000"/>
                    <a:lumOff val="80000"/>
                  </a:schemeClr>
                </a:solidFill>
              </a:defRPr>
            </a:lvl1pPr>
            <a:lvl2pPr>
              <a:defRPr sz="2000">
                <a:solidFill>
                  <a:schemeClr val="accent3">
                    <a:lumMod val="20000"/>
                    <a:lumOff val="80000"/>
                  </a:schemeClr>
                </a:solidFill>
              </a:defRPr>
            </a:lvl2pPr>
            <a:lvl3pPr>
              <a:defRPr sz="1800">
                <a:solidFill>
                  <a:schemeClr val="accent3">
                    <a:lumMod val="20000"/>
                    <a:lumOff val="80000"/>
                  </a:schemeClr>
                </a:solidFill>
              </a:defRPr>
            </a:lvl3pPr>
            <a:lvl4pPr>
              <a:defRPr sz="1600">
                <a:solidFill>
                  <a:schemeClr val="accent3">
                    <a:lumMod val="20000"/>
                    <a:lumOff val="80000"/>
                  </a:schemeClr>
                </a:solidFill>
              </a:defRPr>
            </a:lvl4pPr>
            <a:lvl5pPr>
              <a:defRPr sz="1600">
                <a:solidFill>
                  <a:schemeClr val="accent3">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2322513" cy="1162050"/>
          </a:xfrm>
        </p:spPr>
        <p:txBody>
          <a:bodyPr vert="horz"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4197350" cy="5853113"/>
          </a:xfrm>
        </p:spPr>
        <p:txBody>
          <a:bodyPr/>
          <a:lstStyle>
            <a:lvl1pPr>
              <a:defRPr sz="3200">
                <a:solidFill>
                  <a:schemeClr val="accent3">
                    <a:lumMod val="20000"/>
                    <a:lumOff val="80000"/>
                  </a:schemeClr>
                </a:solidFill>
              </a:defRPr>
            </a:lvl1pPr>
            <a:lvl2pPr>
              <a:defRPr sz="2800">
                <a:solidFill>
                  <a:schemeClr val="accent3">
                    <a:lumMod val="20000"/>
                    <a:lumOff val="80000"/>
                  </a:schemeClr>
                </a:solidFill>
              </a:defRPr>
            </a:lvl2pPr>
            <a:lvl3pPr>
              <a:defRPr sz="2400">
                <a:solidFill>
                  <a:schemeClr val="accent3">
                    <a:lumMod val="20000"/>
                    <a:lumOff val="80000"/>
                  </a:schemeClr>
                </a:solidFill>
              </a:defRPr>
            </a:lvl3pPr>
            <a:lvl4pPr>
              <a:defRPr sz="2000">
                <a:solidFill>
                  <a:schemeClr val="accent3">
                    <a:lumMod val="20000"/>
                    <a:lumOff val="80000"/>
                  </a:schemeClr>
                </a:solidFill>
              </a:defRPr>
            </a:lvl4pPr>
            <a:lvl5pPr>
              <a:defRPr sz="2000">
                <a:solidFill>
                  <a:schemeClr val="accent3">
                    <a:lumMod val="20000"/>
                    <a:lumOff val="8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1435100"/>
            <a:ext cx="2322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90600" cy="6553200"/>
          </a:xfrm>
          <a:prstGeom prst="rect">
            <a:avLst/>
          </a:prstGeom>
          <a:noFill/>
          <a:ln w="9525">
            <a:noFill/>
            <a:miter lim="800000"/>
            <a:headEnd/>
            <a:tailEnd/>
          </a:ln>
          <a:effectLst/>
        </p:spPr>
        <p:txBody>
          <a:bodyPr vert="eaVert"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1524000" y="304800"/>
            <a:ext cx="6019800" cy="624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1" eaLnBrk="1" fontAlgn="base" hangingPunct="1">
        <a:spcBef>
          <a:spcPct val="0"/>
        </a:spcBef>
        <a:spcAft>
          <a:spcPct val="0"/>
        </a:spcAft>
        <a:defRPr sz="5400">
          <a:solidFill>
            <a:schemeClr val="accent2">
              <a:lumMod val="75000"/>
            </a:schemeClr>
          </a:solidFill>
          <a:latin typeface="+mj-lt"/>
          <a:ea typeface="+mj-ea"/>
          <a:cs typeface="+mj-cs"/>
        </a:defRPr>
      </a:lvl1pPr>
      <a:lvl2pPr algn="l" rtl="1" eaLnBrk="1" fontAlgn="base" hangingPunct="1">
        <a:spcBef>
          <a:spcPct val="0"/>
        </a:spcBef>
        <a:spcAft>
          <a:spcPct val="0"/>
        </a:spcAft>
        <a:defRPr sz="5400">
          <a:solidFill>
            <a:srgbClr val="5E1D10"/>
          </a:solidFill>
          <a:latin typeface="Impact" pitchFamily="34" charset="0"/>
        </a:defRPr>
      </a:lvl2pPr>
      <a:lvl3pPr algn="l" rtl="1" eaLnBrk="1" fontAlgn="base" hangingPunct="1">
        <a:spcBef>
          <a:spcPct val="0"/>
        </a:spcBef>
        <a:spcAft>
          <a:spcPct val="0"/>
        </a:spcAft>
        <a:defRPr sz="5400">
          <a:solidFill>
            <a:srgbClr val="5E1D10"/>
          </a:solidFill>
          <a:latin typeface="Impact" pitchFamily="34" charset="0"/>
        </a:defRPr>
      </a:lvl3pPr>
      <a:lvl4pPr algn="l" rtl="1" eaLnBrk="1" fontAlgn="base" hangingPunct="1">
        <a:spcBef>
          <a:spcPct val="0"/>
        </a:spcBef>
        <a:spcAft>
          <a:spcPct val="0"/>
        </a:spcAft>
        <a:defRPr sz="5400">
          <a:solidFill>
            <a:srgbClr val="5E1D10"/>
          </a:solidFill>
          <a:latin typeface="Impact" pitchFamily="34" charset="0"/>
        </a:defRPr>
      </a:lvl4pPr>
      <a:lvl5pPr algn="l" rtl="1" eaLnBrk="1" fontAlgn="base" hangingPunct="1">
        <a:spcBef>
          <a:spcPct val="0"/>
        </a:spcBef>
        <a:spcAft>
          <a:spcPct val="0"/>
        </a:spcAft>
        <a:defRPr sz="5400">
          <a:solidFill>
            <a:srgbClr val="5E1D10"/>
          </a:solidFill>
          <a:latin typeface="Impact" pitchFamily="34" charset="0"/>
        </a:defRPr>
      </a:lvl5pPr>
      <a:lvl6pPr marL="457200" algn="l" rtl="1" eaLnBrk="1" fontAlgn="base" hangingPunct="1">
        <a:spcBef>
          <a:spcPct val="0"/>
        </a:spcBef>
        <a:spcAft>
          <a:spcPct val="0"/>
        </a:spcAft>
        <a:defRPr sz="5400">
          <a:solidFill>
            <a:srgbClr val="5E1D10"/>
          </a:solidFill>
          <a:latin typeface="Impact" pitchFamily="34" charset="0"/>
        </a:defRPr>
      </a:lvl6pPr>
      <a:lvl7pPr marL="914400" algn="l" rtl="1" eaLnBrk="1" fontAlgn="base" hangingPunct="1">
        <a:spcBef>
          <a:spcPct val="0"/>
        </a:spcBef>
        <a:spcAft>
          <a:spcPct val="0"/>
        </a:spcAft>
        <a:defRPr sz="5400">
          <a:solidFill>
            <a:srgbClr val="5E1D10"/>
          </a:solidFill>
          <a:latin typeface="Impact" pitchFamily="34" charset="0"/>
        </a:defRPr>
      </a:lvl7pPr>
      <a:lvl8pPr marL="1371600" algn="l" rtl="1" eaLnBrk="1" fontAlgn="base" hangingPunct="1">
        <a:spcBef>
          <a:spcPct val="0"/>
        </a:spcBef>
        <a:spcAft>
          <a:spcPct val="0"/>
        </a:spcAft>
        <a:defRPr sz="5400">
          <a:solidFill>
            <a:srgbClr val="5E1D10"/>
          </a:solidFill>
          <a:latin typeface="Impact" pitchFamily="34" charset="0"/>
        </a:defRPr>
      </a:lvl8pPr>
      <a:lvl9pPr marL="1828800" algn="l" rtl="1" eaLnBrk="1" fontAlgn="base" hangingPunct="1">
        <a:spcBef>
          <a:spcPct val="0"/>
        </a:spcBef>
        <a:spcAft>
          <a:spcPct val="0"/>
        </a:spcAft>
        <a:defRPr sz="5400">
          <a:solidFill>
            <a:srgbClr val="5E1D10"/>
          </a:solidFill>
          <a:latin typeface="Impact" pitchFamily="34" charset="0"/>
        </a:defRPr>
      </a:lvl9pPr>
    </p:titleStyle>
    <p:bodyStyle>
      <a:lvl1pPr marL="342900" indent="-342900" algn="r" rtl="1" eaLnBrk="1" fontAlgn="base" hangingPunct="1">
        <a:spcBef>
          <a:spcPct val="20000"/>
        </a:spcBef>
        <a:spcAft>
          <a:spcPct val="0"/>
        </a:spcAft>
        <a:buChar char="•"/>
        <a:defRPr sz="2000">
          <a:solidFill>
            <a:schemeClr val="accent3">
              <a:lumMod val="20000"/>
              <a:lumOff val="80000"/>
            </a:schemeClr>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Arial" charset="0"/>
        </a:defRPr>
      </a:lvl2pPr>
      <a:lvl3pPr marL="1143000" indent="-228600" algn="r" rtl="1" eaLnBrk="1" fontAlgn="base" hangingPunct="1">
        <a:spcBef>
          <a:spcPct val="20000"/>
        </a:spcBef>
        <a:spcAft>
          <a:spcPct val="0"/>
        </a:spcAft>
        <a:buChar char="•"/>
        <a:defRPr sz="2400">
          <a:solidFill>
            <a:schemeClr val="tx1"/>
          </a:solidFill>
          <a:latin typeface="Arial" charset="0"/>
        </a:defRPr>
      </a:lvl3pPr>
      <a:lvl4pPr marL="1600200" indent="-228600" algn="r" rtl="1" eaLnBrk="1" fontAlgn="base" hangingPunct="1">
        <a:spcBef>
          <a:spcPct val="20000"/>
        </a:spcBef>
        <a:spcAft>
          <a:spcPct val="0"/>
        </a:spcAft>
        <a:buChar char="–"/>
        <a:defRPr sz="2000">
          <a:solidFill>
            <a:schemeClr val="tx1"/>
          </a:solidFill>
          <a:latin typeface="Arial" charset="0"/>
        </a:defRPr>
      </a:lvl4pPr>
      <a:lvl5pPr marL="2057400" indent="-228600" algn="r" rtl="1" eaLnBrk="1" fontAlgn="base" hangingPunct="1">
        <a:spcBef>
          <a:spcPct val="20000"/>
        </a:spcBef>
        <a:spcAft>
          <a:spcPct val="0"/>
        </a:spcAft>
        <a:buChar char="»"/>
        <a:defRPr sz="2000">
          <a:solidFill>
            <a:schemeClr val="tx1"/>
          </a:solidFill>
          <a:latin typeface="Arial" charset="0"/>
        </a:defRPr>
      </a:lvl5pPr>
      <a:lvl6pPr marL="2514600" indent="-228600" algn="r" rtl="1" eaLnBrk="1" fontAlgn="base" hangingPunct="1">
        <a:spcBef>
          <a:spcPct val="20000"/>
        </a:spcBef>
        <a:spcAft>
          <a:spcPct val="0"/>
        </a:spcAft>
        <a:buChar char="»"/>
        <a:defRPr sz="2000">
          <a:solidFill>
            <a:schemeClr val="tx1"/>
          </a:solidFill>
          <a:latin typeface="Arial" charset="0"/>
        </a:defRPr>
      </a:lvl6pPr>
      <a:lvl7pPr marL="2971800" indent="-228600" algn="r" rtl="1" eaLnBrk="1" fontAlgn="base" hangingPunct="1">
        <a:spcBef>
          <a:spcPct val="20000"/>
        </a:spcBef>
        <a:spcAft>
          <a:spcPct val="0"/>
        </a:spcAft>
        <a:buChar char="»"/>
        <a:defRPr sz="2000">
          <a:solidFill>
            <a:schemeClr val="tx1"/>
          </a:solidFill>
          <a:latin typeface="Arial" charset="0"/>
        </a:defRPr>
      </a:lvl7pPr>
      <a:lvl8pPr marL="3429000" indent="-228600" algn="r" rtl="1" eaLnBrk="1" fontAlgn="base" hangingPunct="1">
        <a:spcBef>
          <a:spcPct val="20000"/>
        </a:spcBef>
        <a:spcAft>
          <a:spcPct val="0"/>
        </a:spcAft>
        <a:buChar char="»"/>
        <a:defRPr sz="2000">
          <a:solidFill>
            <a:schemeClr val="tx1"/>
          </a:solidFill>
          <a:latin typeface="Arial" charset="0"/>
        </a:defRPr>
      </a:lvl8pPr>
      <a:lvl9pPr marL="3886200" indent="-228600" algn="r" rtl="1"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Winterization </a:t>
            </a:r>
            <a:endParaRPr lang="en-US" dirty="0"/>
          </a:p>
        </p:txBody>
      </p:sp>
      <p:sp>
        <p:nvSpPr>
          <p:cNvPr id="23555" name="Rectangle 3"/>
          <p:cNvSpPr>
            <a:spLocks noGrp="1" noChangeArrowheads="1"/>
          </p:cNvSpPr>
          <p:nvPr>
            <p:ph type="body" idx="1"/>
          </p:nvPr>
        </p:nvSpPr>
        <p:spPr>
          <a:xfrm>
            <a:off x="-36512" y="1226369"/>
            <a:ext cx="5636096" cy="891952"/>
          </a:xfrm>
        </p:spPr>
        <p:txBody>
          <a:bodyPr/>
          <a:lstStyle/>
          <a:p>
            <a:pPr marL="0" indent="0" algn="ctr">
              <a:buNone/>
            </a:pPr>
            <a:r>
              <a:rPr lang="en-US" dirty="0" smtClean="0">
                <a:solidFill>
                  <a:schemeClr val="bg1"/>
                </a:solidFill>
              </a:rPr>
              <a:t>Lessons learned </a:t>
            </a:r>
            <a:endParaRPr lang="en-US" dirty="0">
              <a:solidFill>
                <a:schemeClr val="bg1"/>
              </a:solidFill>
            </a:endParaRPr>
          </a:p>
        </p:txBody>
      </p:sp>
      <p:pic>
        <p:nvPicPr>
          <p:cNvPr id="1027" name="Picture 3" descr="C:\Users\Administrator\Desktop\WASH\Winterization\WinterizationSetellments\informal new\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240211"/>
            <a:ext cx="8964488" cy="17810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14759" y="764704"/>
            <a:ext cx="3041217" cy="461665"/>
          </a:xfrm>
          <a:prstGeom prst="rect">
            <a:avLst/>
          </a:prstGeom>
        </p:spPr>
        <p:txBody>
          <a:bodyPr wrap="none">
            <a:spAutoFit/>
          </a:bodyPr>
          <a:lstStyle/>
          <a:p>
            <a:pPr algn="l" rtl="1"/>
            <a:r>
              <a:rPr lang="en-US" sz="2400" dirty="0" smtClean="0">
                <a:solidFill>
                  <a:schemeClr val="bg1"/>
                </a:solidFill>
              </a:rPr>
              <a:t>Informal settlements </a:t>
            </a:r>
            <a:endParaRPr lang="en-US" sz="2400" dirty="0">
              <a:solidFill>
                <a:schemeClr val="bg1"/>
              </a:solidFill>
            </a:endParaRPr>
          </a:p>
        </p:txBody>
      </p:sp>
      <p:pic>
        <p:nvPicPr>
          <p:cNvPr id="1029" name="Picture 5" descr="http://wodumedia.com/wp-content/uploads/2013/04/A-Syrian-refugee-removes-water-and-mud-around-his-tent-at-Zaatari-Syrian-refugee-camp-near-the-Syrian-border-in-Mafraq-Jordan-on-Jan.-8.-Syrian-refugees-in-a-Jordanian-camp-attacked-aid-workers-with-sticks-and-stones-on-Tuesda-960x6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135009"/>
            <a:ext cx="4607496" cy="30140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logos\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6105614"/>
            <a:ext cx="2236270" cy="6261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ar-IQ" dirty="0"/>
          </a:p>
        </p:txBody>
      </p:sp>
      <p:sp>
        <p:nvSpPr>
          <p:cNvPr id="3" name="Content Placeholder 2"/>
          <p:cNvSpPr>
            <a:spLocks noGrp="1"/>
          </p:cNvSpPr>
          <p:nvPr>
            <p:ph idx="1"/>
          </p:nvPr>
        </p:nvSpPr>
        <p:spPr/>
        <p:txBody>
          <a:bodyPr/>
          <a:lstStyle/>
          <a:p>
            <a:pPr lvl="0" algn="l" rtl="0"/>
            <a:r>
              <a:rPr lang="en-GB" sz="1400" dirty="0"/>
              <a:t>Ensure to monitor affected population and their level of satisfaction with the items received. </a:t>
            </a:r>
            <a:endParaRPr lang="en-US" sz="1400" dirty="0"/>
          </a:p>
          <a:p>
            <a:pPr lvl="0" algn="l" rtl="0"/>
            <a:r>
              <a:rPr lang="en-GB" sz="1400" dirty="0"/>
              <a:t>Ensure to monitor affected population and their level of satisfaction of distribution process.</a:t>
            </a:r>
            <a:endParaRPr lang="en-US" sz="1400" dirty="0"/>
          </a:p>
          <a:p>
            <a:pPr lvl="0" algn="l" rtl="0"/>
            <a:r>
              <a:rPr lang="en-GB" sz="1400" dirty="0"/>
              <a:t>Ensure and before distribution activity checking items level with broken, defect or any other storing errors. </a:t>
            </a:r>
            <a:endParaRPr lang="en-US" sz="1400" dirty="0"/>
          </a:p>
          <a:p>
            <a:pPr lvl="0" algn="l" rtl="0"/>
            <a:r>
              <a:rPr lang="en-GB" sz="1400" dirty="0"/>
              <a:t>Reconcile stock levels with broken or defective items etc. Document emerging issues and lessons learnt.</a:t>
            </a:r>
            <a:endParaRPr lang="en-US" sz="1400" dirty="0"/>
          </a:p>
          <a:p>
            <a:pPr lvl="0" algn="l" rtl="0"/>
            <a:r>
              <a:rPr lang="en-GB" sz="1400" dirty="0"/>
              <a:t>Ensure that lessons learnt to avoid obstacles and challenge to improve overcomes at subsequent distributions.</a:t>
            </a:r>
            <a:endParaRPr lang="en-US" sz="1400"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Thank you    </a:t>
            </a:r>
            <a:endParaRPr lang="ar-IQ" dirty="0"/>
          </a:p>
        </p:txBody>
      </p:sp>
      <p:pic>
        <p:nvPicPr>
          <p:cNvPr id="4" name="Picture 6" descr="C:\Users\Administrator\Desktop\logos\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042" y="5323124"/>
            <a:ext cx="2236270" cy="62615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Administrator\Desktop\WASH\Winterization\ITS\photos\distributions\20140205_095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000246"/>
            <a:ext cx="2427800" cy="323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185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Jordan</a:t>
            </a:r>
            <a:endParaRPr lang="ar-IQ" dirty="0"/>
          </a:p>
        </p:txBody>
      </p:sp>
      <p:sp>
        <p:nvSpPr>
          <p:cNvPr id="3" name="Content Placeholder 2"/>
          <p:cNvSpPr>
            <a:spLocks noGrp="1"/>
          </p:cNvSpPr>
          <p:nvPr>
            <p:ph idx="1"/>
          </p:nvPr>
        </p:nvSpPr>
        <p:spPr/>
        <p:txBody>
          <a:bodyPr/>
          <a:lstStyle/>
          <a:p>
            <a:endParaRPr lang="ar-IQ" dirty="0"/>
          </a:p>
        </p:txBody>
      </p:sp>
      <p:pic>
        <p:nvPicPr>
          <p:cNvPr id="8196" name="Picture 4" descr="http://www.veteranstoday.com/wp-content/uploads/2011/12/jordansyria-border-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6696744" cy="66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100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solidFill>
                  <a:schemeClr val="tx1"/>
                </a:solidFill>
              </a:rPr>
              <a:t>MAFRAQ </a:t>
            </a:r>
            <a:r>
              <a:rPr lang="ar-IQ" dirty="0" smtClean="0">
                <a:solidFill>
                  <a:schemeClr val="tx1"/>
                </a:solidFill>
              </a:rPr>
              <a:t>                  المفرق  </a:t>
            </a:r>
            <a:endParaRPr lang="en-US" dirty="0">
              <a:solidFill>
                <a:schemeClr val="tx1"/>
              </a:solidFill>
            </a:endParaRPr>
          </a:p>
        </p:txBody>
      </p:sp>
      <p:sp>
        <p:nvSpPr>
          <p:cNvPr id="21507" name="Rectangle 3"/>
          <p:cNvSpPr>
            <a:spLocks noGrp="1" noChangeArrowheads="1"/>
          </p:cNvSpPr>
          <p:nvPr>
            <p:ph idx="1"/>
          </p:nvPr>
        </p:nvSpPr>
        <p:spPr>
          <a:xfrm>
            <a:off x="1524000" y="332656"/>
            <a:ext cx="3192016" cy="6220544"/>
          </a:xfrm>
        </p:spPr>
        <p:txBody>
          <a:bodyPr/>
          <a:lstStyle/>
          <a:p>
            <a:pPr marL="0" indent="0" algn="l" rtl="0">
              <a:buNone/>
            </a:pPr>
            <a:r>
              <a:rPr lang="en-US" sz="1600" dirty="0" smtClean="0"/>
              <a:t>Mafraq governorate</a:t>
            </a:r>
            <a:endParaRPr lang="en-US" sz="1600" dirty="0"/>
          </a:p>
          <a:p>
            <a:pPr marL="0" indent="0" algn="l" rtl="0">
              <a:buNone/>
            </a:pPr>
            <a:r>
              <a:rPr lang="en-US" sz="1600" dirty="0" smtClean="0"/>
              <a:t>- Districts</a:t>
            </a:r>
          </a:p>
          <a:p>
            <a:pPr marL="0" indent="0" algn="l" rtl="0">
              <a:buNone/>
            </a:pPr>
            <a:endParaRPr lang="en-US" sz="1600" dirty="0"/>
          </a:p>
          <a:p>
            <a:pPr algn="l" rtl="0">
              <a:buAutoNum type="arabicPeriod"/>
            </a:pPr>
            <a:r>
              <a:rPr lang="en-US" sz="1600" dirty="0" smtClean="0"/>
              <a:t>North east Badya</a:t>
            </a:r>
          </a:p>
          <a:p>
            <a:pPr marL="0" indent="0" algn="l" rtl="0">
              <a:buNone/>
            </a:pPr>
            <a:endParaRPr lang="en-US" sz="1600" dirty="0"/>
          </a:p>
          <a:p>
            <a:pPr marL="0" indent="0" algn="l" rtl="0">
              <a:buNone/>
            </a:pPr>
            <a:endParaRPr lang="en-US" sz="1600" dirty="0" smtClean="0"/>
          </a:p>
          <a:p>
            <a:pPr marL="0" indent="0" algn="l" rtl="0">
              <a:buNone/>
            </a:pPr>
            <a:endParaRPr lang="en-US" sz="1600" dirty="0" smtClean="0"/>
          </a:p>
          <a:p>
            <a:pPr marL="0" indent="0" algn="l" rtl="0">
              <a:buNone/>
            </a:pPr>
            <a:endParaRPr lang="en-US" sz="1600" dirty="0"/>
          </a:p>
          <a:p>
            <a:pPr marL="0" indent="0" algn="l" rtl="0">
              <a:buNone/>
            </a:pPr>
            <a:endParaRPr lang="en-US" sz="1600" dirty="0"/>
          </a:p>
          <a:p>
            <a:pPr marL="0" indent="0" algn="l" rtl="0">
              <a:buNone/>
            </a:pPr>
            <a:endParaRPr lang="en-US" sz="1600" dirty="0" smtClean="0"/>
          </a:p>
          <a:p>
            <a:pPr marL="0" indent="0" algn="l" rtl="0">
              <a:buNone/>
            </a:pPr>
            <a:r>
              <a:rPr lang="en-US" sz="1600" dirty="0" smtClean="0"/>
              <a:t>2. North west Badya</a:t>
            </a:r>
          </a:p>
          <a:p>
            <a:pPr marL="0" indent="0" algn="l" rtl="0">
              <a:buNone/>
            </a:pPr>
            <a:endParaRPr lang="en-US" sz="1600" dirty="0" smtClean="0"/>
          </a:p>
          <a:p>
            <a:pPr marL="0" indent="0" algn="l" rtl="0">
              <a:buNone/>
            </a:pPr>
            <a:endParaRPr lang="en-US" sz="1600" dirty="0"/>
          </a:p>
          <a:p>
            <a:pPr marL="0" indent="0" algn="l" rtl="0">
              <a:buNone/>
            </a:pPr>
            <a:endParaRPr lang="en-US" sz="1600" dirty="0" smtClean="0"/>
          </a:p>
          <a:p>
            <a:pPr marL="0" indent="0" algn="l" rtl="0">
              <a:buNone/>
            </a:pPr>
            <a:endParaRPr lang="en-US" sz="1600" dirty="0"/>
          </a:p>
          <a:p>
            <a:pPr marL="0" indent="0" algn="l" rtl="0">
              <a:buNone/>
            </a:pPr>
            <a:endParaRPr lang="en-US" sz="1600" dirty="0" smtClean="0"/>
          </a:p>
          <a:p>
            <a:pPr marL="0" indent="0" algn="l" rtl="0">
              <a:buNone/>
            </a:pPr>
            <a:endParaRPr lang="en-US" sz="1600" dirty="0" smtClean="0"/>
          </a:p>
          <a:p>
            <a:pPr marL="0" indent="0" algn="l" rtl="0">
              <a:buNone/>
            </a:pPr>
            <a:r>
              <a:rPr lang="en-US" sz="1600" dirty="0" smtClean="0">
                <a:solidFill>
                  <a:schemeClr val="tx1"/>
                </a:solidFill>
              </a:rPr>
              <a:t>3. Mafraq Qasaba</a:t>
            </a:r>
            <a:endParaRPr lang="en-US" sz="1600" dirty="0">
              <a:solidFill>
                <a:schemeClr val="tx1"/>
              </a:solidFill>
            </a:endParaRPr>
          </a:p>
        </p:txBody>
      </p:sp>
      <p:pic>
        <p:nvPicPr>
          <p:cNvPr id="2052" name="Picture 4" descr="Map of the Mafraq Governorate (Jord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924185"/>
            <a:ext cx="4176464" cy="47370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448972197"/>
              </p:ext>
            </p:extLst>
          </p:nvPr>
        </p:nvGraphicFramePr>
        <p:xfrm>
          <a:off x="1907704" y="3672118"/>
          <a:ext cx="1515740" cy="1440160"/>
        </p:xfrm>
        <a:graphic>
          <a:graphicData uri="http://schemas.openxmlformats.org/drawingml/2006/table">
            <a:tbl>
              <a:tblPr/>
              <a:tblGrid>
                <a:gridCol w="1515740"/>
              </a:tblGrid>
              <a:tr h="288032">
                <a:tc>
                  <a:txBody>
                    <a:bodyPr/>
                    <a:lstStyle/>
                    <a:p>
                      <a:pPr algn="ctr" fontAlgn="ctr"/>
                      <a:r>
                        <a:rPr lang="en-US" sz="1100" b="0" i="0" u="none" strike="noStrike" dirty="0">
                          <a:solidFill>
                            <a:srgbClr val="000000"/>
                          </a:solidFill>
                          <a:effectLst/>
                          <a:latin typeface="Arial"/>
                        </a:rPr>
                        <a:t>Al Mansourah</a:t>
                      </a:r>
                    </a:p>
                  </a:txBody>
                  <a:tcPr marL="9525" marR="9525" marT="9525" marB="0" anchor="ctr">
                    <a:lnL>
                      <a:noFill/>
                    </a:lnL>
                    <a:lnR>
                      <a:noFill/>
                    </a:lnR>
                    <a:lnT>
                      <a:noFill/>
                    </a:lnT>
                    <a:lnB>
                      <a:noFill/>
                    </a:lnB>
                    <a:solidFill>
                      <a:srgbClr val="B1A0C7"/>
                    </a:solidFill>
                  </a:tcPr>
                </a:tc>
              </a:tr>
              <a:tr h="288032">
                <a:tc>
                  <a:txBody>
                    <a:bodyPr/>
                    <a:lstStyle/>
                    <a:p>
                      <a:pPr algn="ctr" fontAlgn="ctr"/>
                      <a:r>
                        <a:rPr lang="en-US" sz="1100" b="0" i="0" u="none" strike="noStrike" dirty="0">
                          <a:solidFill>
                            <a:srgbClr val="000000"/>
                          </a:solidFill>
                          <a:effectLst/>
                          <a:latin typeface="Arial"/>
                        </a:rPr>
                        <a:t>Al Matallah</a:t>
                      </a:r>
                    </a:p>
                  </a:txBody>
                  <a:tcPr marL="9525" marR="9525" marT="9525" marB="0" anchor="ctr">
                    <a:lnL>
                      <a:noFill/>
                    </a:lnL>
                    <a:lnR>
                      <a:noFill/>
                    </a:lnR>
                    <a:lnT>
                      <a:noFill/>
                    </a:lnT>
                    <a:lnB>
                      <a:noFill/>
                    </a:lnB>
                    <a:solidFill>
                      <a:srgbClr val="B1A0C7"/>
                    </a:solidFill>
                  </a:tcPr>
                </a:tc>
              </a:tr>
              <a:tr h="288032">
                <a:tc>
                  <a:txBody>
                    <a:bodyPr/>
                    <a:lstStyle/>
                    <a:p>
                      <a:pPr algn="ctr" fontAlgn="ctr"/>
                      <a:r>
                        <a:rPr lang="en-US" sz="1100" b="0" i="0" u="none" strike="noStrike" dirty="0">
                          <a:solidFill>
                            <a:srgbClr val="000000"/>
                          </a:solidFill>
                          <a:effectLst/>
                          <a:latin typeface="Arial"/>
                        </a:rPr>
                        <a:t>Jabir As </a:t>
                      </a:r>
                      <a:r>
                        <a:rPr lang="en-US" sz="1100" b="0" i="0" u="none" strike="noStrike" dirty="0" err="1">
                          <a:solidFill>
                            <a:srgbClr val="000000"/>
                          </a:solidFill>
                          <a:effectLst/>
                          <a:latin typeface="Arial"/>
                        </a:rPr>
                        <a:t>Serhan</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B1A0C7"/>
                    </a:solidFill>
                  </a:tcPr>
                </a:tc>
              </a:tr>
              <a:tr h="288032">
                <a:tc>
                  <a:txBody>
                    <a:bodyPr/>
                    <a:lstStyle/>
                    <a:p>
                      <a:pPr algn="ctr" fontAlgn="ctr"/>
                      <a:r>
                        <a:rPr lang="en-US" sz="1100" b="0" i="0" u="none" strike="noStrike" dirty="0" err="1">
                          <a:solidFill>
                            <a:srgbClr val="000000"/>
                          </a:solidFill>
                          <a:effectLst/>
                          <a:latin typeface="Arial"/>
                        </a:rPr>
                        <a:t>Rabba</a:t>
                      </a:r>
                      <a:r>
                        <a:rPr lang="en-US" sz="1100" b="0" i="0" u="none" strike="noStrike" dirty="0">
                          <a:solidFill>
                            <a:srgbClr val="000000"/>
                          </a:solidFill>
                          <a:effectLst/>
                          <a:latin typeface="Arial"/>
                        </a:rPr>
                        <a:t> </a:t>
                      </a:r>
                      <a:r>
                        <a:rPr lang="en-US" sz="1100" b="0" i="0" u="none" strike="noStrike" dirty="0" smtClean="0">
                          <a:solidFill>
                            <a:srgbClr val="000000"/>
                          </a:solidFill>
                          <a:effectLst/>
                          <a:latin typeface="Arial"/>
                        </a:rPr>
                        <a:t>As </a:t>
                      </a:r>
                      <a:r>
                        <a:rPr lang="en-US" sz="1100" b="0" i="0" u="none" strike="noStrike" dirty="0" err="1">
                          <a:solidFill>
                            <a:srgbClr val="000000"/>
                          </a:solidFill>
                          <a:effectLst/>
                          <a:latin typeface="Arial"/>
                        </a:rPr>
                        <a:t>Serhan</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B1A0C7"/>
                    </a:solidFill>
                  </a:tcPr>
                </a:tc>
              </a:tr>
              <a:tr h="288032">
                <a:tc>
                  <a:txBody>
                    <a:bodyPr/>
                    <a:lstStyle/>
                    <a:p>
                      <a:pPr algn="ctr" fontAlgn="ctr"/>
                      <a:r>
                        <a:rPr lang="en-US" sz="1100" b="0" i="0" u="none" strike="noStrike" dirty="0" err="1">
                          <a:solidFill>
                            <a:srgbClr val="000000"/>
                          </a:solidFill>
                          <a:effectLst/>
                          <a:latin typeface="Arial"/>
                        </a:rPr>
                        <a:t>Sama</a:t>
                      </a:r>
                      <a:r>
                        <a:rPr lang="en-US" sz="1100" b="0" i="0" u="none" strike="noStrike" dirty="0">
                          <a:solidFill>
                            <a:srgbClr val="000000"/>
                          </a:solidFill>
                          <a:effectLst/>
                          <a:latin typeface="Arial"/>
                        </a:rPr>
                        <a:t> </a:t>
                      </a:r>
                      <a:r>
                        <a:rPr lang="en-US" sz="1100" b="0" i="0" u="none" strike="noStrike" dirty="0" smtClean="0">
                          <a:solidFill>
                            <a:srgbClr val="000000"/>
                          </a:solidFill>
                          <a:effectLst/>
                          <a:latin typeface="Arial"/>
                        </a:rPr>
                        <a:t>As</a:t>
                      </a:r>
                      <a:r>
                        <a:rPr lang="en-US" sz="1100" b="0" i="0" u="none" strike="noStrike" baseline="0" dirty="0" smtClean="0">
                          <a:solidFill>
                            <a:srgbClr val="000000"/>
                          </a:solidFill>
                          <a:effectLst/>
                          <a:latin typeface="Arial"/>
                        </a:rPr>
                        <a:t> </a:t>
                      </a:r>
                      <a:r>
                        <a:rPr lang="en-US" sz="1100" b="0" i="0" u="none" strike="noStrike" dirty="0" err="1" smtClean="0">
                          <a:solidFill>
                            <a:srgbClr val="000000"/>
                          </a:solidFill>
                          <a:effectLst/>
                          <a:latin typeface="Arial"/>
                        </a:rPr>
                        <a:t>Serhan</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B1A0C7"/>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06831090"/>
              </p:ext>
            </p:extLst>
          </p:nvPr>
        </p:nvGraphicFramePr>
        <p:xfrm>
          <a:off x="1907704" y="1651218"/>
          <a:ext cx="1515740" cy="1489752"/>
        </p:xfrm>
        <a:graphic>
          <a:graphicData uri="http://schemas.openxmlformats.org/drawingml/2006/table">
            <a:tbl>
              <a:tblPr/>
              <a:tblGrid>
                <a:gridCol w="1515740"/>
              </a:tblGrid>
              <a:tr h="248292">
                <a:tc>
                  <a:txBody>
                    <a:bodyPr/>
                    <a:lstStyle/>
                    <a:p>
                      <a:pPr algn="ctr" fontAlgn="ctr"/>
                      <a:r>
                        <a:rPr lang="en-US" sz="1100" b="0" i="0" u="none" strike="noStrike" dirty="0" err="1">
                          <a:solidFill>
                            <a:srgbClr val="000000"/>
                          </a:solidFill>
                          <a:effectLst/>
                          <a:latin typeface="Arial"/>
                        </a:rPr>
                        <a:t>Amra</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95B3D7"/>
                    </a:solidFill>
                  </a:tcPr>
                </a:tc>
              </a:tr>
              <a:tr h="248292">
                <a:tc>
                  <a:txBody>
                    <a:bodyPr/>
                    <a:lstStyle/>
                    <a:p>
                      <a:pPr algn="ctr" fontAlgn="ctr"/>
                      <a:r>
                        <a:rPr lang="en-US" sz="1100" b="0" i="0" u="none" strike="noStrike" dirty="0" err="1">
                          <a:solidFill>
                            <a:srgbClr val="000000"/>
                          </a:solidFill>
                          <a:effectLst/>
                          <a:latin typeface="Arial"/>
                        </a:rPr>
                        <a:t>Dafyana</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95B3D7"/>
                    </a:solidFill>
                  </a:tcPr>
                </a:tc>
              </a:tr>
              <a:tr h="248292">
                <a:tc>
                  <a:txBody>
                    <a:bodyPr/>
                    <a:lstStyle/>
                    <a:p>
                      <a:pPr algn="ctr" fontAlgn="ctr"/>
                      <a:r>
                        <a:rPr lang="en-US" sz="1100" b="0" i="0" u="none" strike="noStrike">
                          <a:solidFill>
                            <a:srgbClr val="000000"/>
                          </a:solidFill>
                          <a:effectLst/>
                          <a:latin typeface="Arial"/>
                        </a:rPr>
                        <a:t>Umm Al Jimal</a:t>
                      </a:r>
                    </a:p>
                  </a:txBody>
                  <a:tcPr marL="9525" marR="9525" marT="9525" marB="0" anchor="ctr">
                    <a:lnL>
                      <a:noFill/>
                    </a:lnL>
                    <a:lnR>
                      <a:noFill/>
                    </a:lnR>
                    <a:lnT>
                      <a:noFill/>
                    </a:lnT>
                    <a:lnB>
                      <a:noFill/>
                    </a:lnB>
                    <a:solidFill>
                      <a:srgbClr val="95B3D7"/>
                    </a:solidFill>
                  </a:tcPr>
                </a:tc>
              </a:tr>
              <a:tr h="248292">
                <a:tc>
                  <a:txBody>
                    <a:bodyPr/>
                    <a:lstStyle/>
                    <a:p>
                      <a:pPr algn="ctr" fontAlgn="ctr"/>
                      <a:r>
                        <a:rPr lang="en-US" sz="1100" b="0" i="0" u="none" strike="noStrike">
                          <a:solidFill>
                            <a:srgbClr val="000000"/>
                          </a:solidFill>
                          <a:effectLst/>
                          <a:latin typeface="Arial"/>
                        </a:rPr>
                        <a:t>Um Al Quttein</a:t>
                      </a:r>
                    </a:p>
                  </a:txBody>
                  <a:tcPr marL="9525" marR="9525" marT="9525" marB="0" anchor="ctr">
                    <a:lnL>
                      <a:noFill/>
                    </a:lnL>
                    <a:lnR>
                      <a:noFill/>
                    </a:lnR>
                    <a:lnT>
                      <a:noFill/>
                    </a:lnT>
                    <a:lnB>
                      <a:noFill/>
                    </a:lnB>
                    <a:solidFill>
                      <a:srgbClr val="95B3D7"/>
                    </a:solidFill>
                  </a:tcPr>
                </a:tc>
              </a:tr>
              <a:tr h="248292">
                <a:tc>
                  <a:txBody>
                    <a:bodyPr/>
                    <a:lstStyle/>
                    <a:p>
                      <a:pPr algn="ctr" fontAlgn="ctr"/>
                      <a:r>
                        <a:rPr lang="en-US" sz="1100" b="0" i="0" u="none" strike="noStrike">
                          <a:solidFill>
                            <a:srgbClr val="000000"/>
                          </a:solidFill>
                          <a:effectLst/>
                          <a:latin typeface="Arial"/>
                        </a:rPr>
                        <a:t>Nayfa</a:t>
                      </a:r>
                    </a:p>
                  </a:txBody>
                  <a:tcPr marL="9525" marR="9525" marT="9525" marB="0" anchor="ctr">
                    <a:lnL>
                      <a:noFill/>
                    </a:lnL>
                    <a:lnR>
                      <a:noFill/>
                    </a:lnR>
                    <a:lnT>
                      <a:noFill/>
                    </a:lnT>
                    <a:lnB>
                      <a:noFill/>
                    </a:lnB>
                    <a:solidFill>
                      <a:srgbClr val="95B3D7"/>
                    </a:solidFill>
                  </a:tcPr>
                </a:tc>
              </a:tr>
              <a:tr h="248292">
                <a:tc>
                  <a:txBody>
                    <a:bodyPr/>
                    <a:lstStyle/>
                    <a:p>
                      <a:pPr algn="ctr" fontAlgn="ctr"/>
                      <a:r>
                        <a:rPr lang="en-US" sz="1100" b="0" i="0" u="none" strike="noStrike" dirty="0" err="1">
                          <a:solidFill>
                            <a:srgbClr val="000000"/>
                          </a:solidFill>
                          <a:effectLst/>
                          <a:latin typeface="Arial"/>
                        </a:rPr>
                        <a:t>Sabhah</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95B3D7"/>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72853855"/>
              </p:ext>
            </p:extLst>
          </p:nvPr>
        </p:nvGraphicFramePr>
        <p:xfrm>
          <a:off x="1907704" y="5805264"/>
          <a:ext cx="1443732" cy="792087"/>
        </p:xfrm>
        <a:graphic>
          <a:graphicData uri="http://schemas.openxmlformats.org/drawingml/2006/table">
            <a:tbl>
              <a:tblPr/>
              <a:tblGrid>
                <a:gridCol w="1443732"/>
              </a:tblGrid>
              <a:tr h="264029">
                <a:tc>
                  <a:txBody>
                    <a:bodyPr/>
                    <a:lstStyle/>
                    <a:p>
                      <a:pPr algn="ctr" fontAlgn="ctr"/>
                      <a:r>
                        <a:rPr lang="en-US" sz="1100" b="0" i="0" u="none" strike="noStrike" dirty="0" err="1">
                          <a:solidFill>
                            <a:srgbClr val="000000"/>
                          </a:solidFill>
                          <a:effectLst/>
                          <a:latin typeface="Arial"/>
                        </a:rPr>
                        <a:t>Hweija</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F79646"/>
                    </a:solidFill>
                  </a:tcPr>
                </a:tc>
              </a:tr>
              <a:tr h="264029">
                <a:tc>
                  <a:txBody>
                    <a:bodyPr/>
                    <a:lstStyle/>
                    <a:p>
                      <a:pPr algn="ctr" fontAlgn="ctr"/>
                      <a:r>
                        <a:rPr lang="en-US" sz="1100" b="0" i="0" u="none" strike="noStrike" dirty="0">
                          <a:solidFill>
                            <a:srgbClr val="000000"/>
                          </a:solidFill>
                          <a:effectLst/>
                          <a:latin typeface="Arial"/>
                        </a:rPr>
                        <a:t>Al </a:t>
                      </a:r>
                      <a:r>
                        <a:rPr lang="en-US" sz="1100" b="0" i="0" u="none" strike="noStrike" dirty="0" err="1">
                          <a:solidFill>
                            <a:srgbClr val="000000"/>
                          </a:solidFill>
                          <a:effectLst/>
                          <a:latin typeface="Arial"/>
                        </a:rPr>
                        <a:t>Makzomya</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F79646"/>
                    </a:solidFill>
                  </a:tcPr>
                </a:tc>
              </a:tr>
              <a:tr h="264029">
                <a:tc>
                  <a:txBody>
                    <a:bodyPr/>
                    <a:lstStyle/>
                    <a:p>
                      <a:pPr algn="ctr" fontAlgn="ctr"/>
                      <a:r>
                        <a:rPr lang="en-US" sz="1100" b="0" i="0" u="none" strike="noStrike" dirty="0">
                          <a:solidFill>
                            <a:srgbClr val="000000"/>
                          </a:solidFill>
                          <a:effectLst/>
                          <a:latin typeface="Arial"/>
                        </a:rPr>
                        <a:t>Al </a:t>
                      </a:r>
                      <a:r>
                        <a:rPr lang="en-US" sz="1100" b="0" i="0" u="none" strike="noStrike" dirty="0" err="1">
                          <a:solidFill>
                            <a:srgbClr val="000000"/>
                          </a:solidFill>
                          <a:effectLst/>
                          <a:latin typeface="Arial"/>
                        </a:rPr>
                        <a:t>Manshiya</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F79646"/>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9365988"/>
              </p:ext>
            </p:extLst>
          </p:nvPr>
        </p:nvGraphicFramePr>
        <p:xfrm>
          <a:off x="3563888" y="5805264"/>
          <a:ext cx="1369938" cy="792087"/>
        </p:xfrm>
        <a:graphic>
          <a:graphicData uri="http://schemas.openxmlformats.org/drawingml/2006/table">
            <a:tbl>
              <a:tblPr/>
              <a:tblGrid>
                <a:gridCol w="1369938"/>
              </a:tblGrid>
              <a:tr h="264029">
                <a:tc>
                  <a:txBody>
                    <a:bodyPr/>
                    <a:lstStyle/>
                    <a:p>
                      <a:pPr algn="ctr" fontAlgn="ctr"/>
                      <a:r>
                        <a:rPr lang="en-US" sz="1100" b="0" i="0" u="none" strike="noStrike" dirty="0" err="1">
                          <a:solidFill>
                            <a:srgbClr val="000000"/>
                          </a:solidFill>
                          <a:effectLst/>
                          <a:latin typeface="Arial"/>
                        </a:rPr>
                        <a:t>Az</a:t>
                      </a:r>
                      <a:r>
                        <a:rPr lang="en-US" sz="1100" b="0" i="0" u="none" strike="noStrike" dirty="0">
                          <a:solidFill>
                            <a:srgbClr val="000000"/>
                          </a:solidFill>
                          <a:effectLst/>
                          <a:latin typeface="Arial"/>
                        </a:rPr>
                        <a:t> </a:t>
                      </a:r>
                      <a:r>
                        <a:rPr lang="en-US" sz="1100" b="0" i="0" u="none" strike="noStrike" dirty="0" err="1">
                          <a:solidFill>
                            <a:srgbClr val="000000"/>
                          </a:solidFill>
                          <a:effectLst/>
                          <a:latin typeface="Arial"/>
                        </a:rPr>
                        <a:t>Zaatari</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F79646"/>
                    </a:solidFill>
                  </a:tcPr>
                </a:tc>
              </a:tr>
              <a:tr h="264029">
                <a:tc>
                  <a:txBody>
                    <a:bodyPr/>
                    <a:lstStyle/>
                    <a:p>
                      <a:pPr algn="ctr" fontAlgn="ctr"/>
                      <a:r>
                        <a:rPr lang="en-US" sz="1100" b="0" i="0" u="none" strike="noStrike" dirty="0">
                          <a:solidFill>
                            <a:srgbClr val="000000"/>
                          </a:solidFill>
                          <a:effectLst/>
                          <a:latin typeface="Arial"/>
                        </a:rPr>
                        <a:t>Al </a:t>
                      </a:r>
                      <a:r>
                        <a:rPr lang="en-US" sz="1100" b="0" i="0" u="none" strike="noStrike" dirty="0" err="1">
                          <a:solidFill>
                            <a:srgbClr val="000000"/>
                          </a:solidFill>
                          <a:effectLst/>
                          <a:latin typeface="Arial"/>
                        </a:rPr>
                        <a:t>Kaldya</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F79646"/>
                    </a:solidFill>
                  </a:tcPr>
                </a:tc>
              </a:tr>
              <a:tr h="264029">
                <a:tc>
                  <a:txBody>
                    <a:bodyPr/>
                    <a:lstStyle/>
                    <a:p>
                      <a:pPr algn="ctr" fontAlgn="ctr"/>
                      <a:r>
                        <a:rPr lang="en-US" sz="1100" b="0" i="0" u="none" strike="noStrike" dirty="0" err="1" smtClean="0">
                          <a:solidFill>
                            <a:srgbClr val="000000"/>
                          </a:solidFill>
                          <a:effectLst/>
                          <a:latin typeface="Arial"/>
                        </a:rPr>
                        <a:t>Mafraq</a:t>
                      </a:r>
                      <a:r>
                        <a:rPr lang="en-US" sz="1100" b="0" i="0" u="none" strike="noStrike" dirty="0" smtClean="0">
                          <a:solidFill>
                            <a:srgbClr val="000000"/>
                          </a:solidFill>
                          <a:effectLst/>
                          <a:latin typeface="Arial"/>
                        </a:rPr>
                        <a:t> Town</a:t>
                      </a:r>
                      <a:endParaRPr lang="en-US" sz="1100" b="0" i="0" u="none" strike="noStrike" dirty="0">
                        <a:solidFill>
                          <a:srgbClr val="000000"/>
                        </a:solidFill>
                        <a:effectLst/>
                        <a:latin typeface="Arial"/>
                      </a:endParaRPr>
                    </a:p>
                  </a:txBody>
                  <a:tcPr marL="9525" marR="9525" marT="9525" marB="0" anchor="ctr">
                    <a:lnL>
                      <a:noFill/>
                    </a:lnL>
                    <a:lnR>
                      <a:noFill/>
                    </a:lnR>
                    <a:lnT>
                      <a:noFill/>
                    </a:lnT>
                    <a:lnB>
                      <a:noFill/>
                    </a:lnB>
                    <a:solidFill>
                      <a:srgbClr val="F79646"/>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                                  IRBID      </a:t>
            </a:r>
            <a:r>
              <a:rPr lang="ar-IQ" dirty="0" smtClean="0">
                <a:solidFill>
                  <a:schemeClr val="tx1"/>
                </a:solidFill>
              </a:rPr>
              <a:t>أربد</a:t>
            </a:r>
            <a:endParaRPr lang="ar-IQ" dirty="0">
              <a:solidFill>
                <a:schemeClr val="tx1"/>
              </a:solidFill>
            </a:endParaRPr>
          </a:p>
        </p:txBody>
      </p:sp>
      <p:sp>
        <p:nvSpPr>
          <p:cNvPr id="3" name="Content Placeholder 2"/>
          <p:cNvSpPr>
            <a:spLocks noGrp="1"/>
          </p:cNvSpPr>
          <p:nvPr>
            <p:ph idx="1"/>
          </p:nvPr>
        </p:nvSpPr>
        <p:spPr>
          <a:xfrm>
            <a:off x="1524000" y="304800"/>
            <a:ext cx="3480048" cy="6248400"/>
          </a:xfrm>
        </p:spPr>
        <p:txBody>
          <a:bodyPr/>
          <a:lstStyle/>
          <a:p>
            <a:pPr marL="0" indent="0" algn="l" rtl="0">
              <a:buNone/>
            </a:pPr>
            <a:r>
              <a:rPr lang="en-US" sz="1800" dirty="0" smtClean="0"/>
              <a:t>IRBID governorate</a:t>
            </a:r>
          </a:p>
          <a:p>
            <a:pPr marL="0" indent="0" algn="l" rtl="0">
              <a:buNone/>
            </a:pPr>
            <a:r>
              <a:rPr lang="en-US" sz="1800" dirty="0" smtClean="0"/>
              <a:t>Districts</a:t>
            </a:r>
          </a:p>
          <a:p>
            <a:pPr marL="0" indent="0" algn="l" rtl="0">
              <a:buNone/>
            </a:pPr>
            <a:endParaRPr lang="en-US" sz="1800" dirty="0"/>
          </a:p>
          <a:p>
            <a:pPr algn="l" rtl="0">
              <a:buAutoNum type="arabicPeriod"/>
            </a:pPr>
            <a:r>
              <a:rPr lang="en-US" sz="1800" b="1" dirty="0" err="1" smtClean="0">
                <a:solidFill>
                  <a:srgbClr val="0070C0"/>
                </a:solidFill>
              </a:rPr>
              <a:t>Alramtha</a:t>
            </a:r>
            <a:endParaRPr lang="en-US" sz="1800" b="1" dirty="0" smtClean="0">
              <a:solidFill>
                <a:srgbClr val="0070C0"/>
              </a:solidFill>
            </a:endParaRPr>
          </a:p>
          <a:p>
            <a:pPr marL="0" indent="0" algn="l" rtl="0">
              <a:buNone/>
            </a:pPr>
            <a:endParaRPr lang="en-US" sz="1800" dirty="0" smtClean="0"/>
          </a:p>
          <a:p>
            <a:pPr marL="0" indent="0" algn="l" rtl="0">
              <a:buNone/>
            </a:pPr>
            <a:endParaRPr lang="en-US" sz="1800" dirty="0"/>
          </a:p>
          <a:p>
            <a:pPr marL="0" indent="0" algn="l" rtl="0">
              <a:buNone/>
            </a:pPr>
            <a:endParaRPr lang="en-US" sz="1800" dirty="0" smtClean="0"/>
          </a:p>
          <a:p>
            <a:pPr marL="0" indent="0" algn="l" rtl="0">
              <a:buNone/>
            </a:pPr>
            <a:endParaRPr lang="en-US" sz="1800" dirty="0"/>
          </a:p>
          <a:p>
            <a:pPr marL="0" indent="0" algn="l" rtl="0">
              <a:buNone/>
            </a:pPr>
            <a:endParaRPr lang="en-US" sz="1800" dirty="0" smtClean="0"/>
          </a:p>
          <a:p>
            <a:pPr marL="0" indent="0" algn="l" rtl="0">
              <a:buNone/>
            </a:pPr>
            <a:endParaRPr lang="en-US" sz="1800" dirty="0"/>
          </a:p>
          <a:p>
            <a:pPr marL="0" indent="0" algn="l" rtl="0">
              <a:buNone/>
            </a:pPr>
            <a:r>
              <a:rPr lang="en-US" sz="1800" b="1" dirty="0" smtClean="0">
                <a:solidFill>
                  <a:srgbClr val="0070C0"/>
                </a:solidFill>
              </a:rPr>
              <a:t>2. Irbid</a:t>
            </a:r>
          </a:p>
          <a:p>
            <a:pPr marL="0" indent="0" algn="l" rtl="0">
              <a:buNone/>
            </a:pPr>
            <a:endParaRPr lang="en-US" sz="1800" b="1" dirty="0">
              <a:solidFill>
                <a:srgbClr val="0070C0"/>
              </a:solidFill>
            </a:endParaRPr>
          </a:p>
          <a:p>
            <a:pPr marL="0" indent="0" algn="l" rtl="0">
              <a:buNone/>
            </a:pPr>
            <a:endParaRPr lang="en-US" sz="1800" dirty="0" smtClean="0"/>
          </a:p>
        </p:txBody>
      </p:sp>
      <p:graphicFrame>
        <p:nvGraphicFramePr>
          <p:cNvPr id="4" name="Table 3"/>
          <p:cNvGraphicFramePr>
            <a:graphicFrameLocks noGrp="1"/>
          </p:cNvGraphicFramePr>
          <p:nvPr>
            <p:extLst>
              <p:ext uri="{D42A27DB-BD31-4B8C-83A1-F6EECF244321}">
                <p14:modId xmlns:p14="http://schemas.microsoft.com/office/powerpoint/2010/main" val="517001346"/>
              </p:ext>
            </p:extLst>
          </p:nvPr>
        </p:nvGraphicFramePr>
        <p:xfrm>
          <a:off x="1187624" y="1772816"/>
          <a:ext cx="2320156" cy="1744980"/>
        </p:xfrm>
        <a:graphic>
          <a:graphicData uri="http://schemas.openxmlformats.org/drawingml/2006/table">
            <a:tbl>
              <a:tblPr>
                <a:tableStyleId>{2D5ABB26-0587-4C30-8999-92F81FD0307C}</a:tableStyleId>
              </a:tblPr>
              <a:tblGrid>
                <a:gridCol w="2320156"/>
              </a:tblGrid>
              <a:tr h="187418">
                <a:tc>
                  <a:txBody>
                    <a:bodyPr/>
                    <a:lstStyle/>
                    <a:p>
                      <a:pPr algn="ctr" fontAlgn="b"/>
                      <a:r>
                        <a:rPr lang="en-US" sz="1400" u="none" strike="noStrike" dirty="0" err="1">
                          <a:effectLst/>
                        </a:rPr>
                        <a:t>Thnaybeh</a:t>
                      </a:r>
                      <a:endParaRPr lang="en-US" sz="1400" b="0" i="0" u="none" strike="noStrike" dirty="0">
                        <a:solidFill>
                          <a:srgbClr val="000000"/>
                        </a:solidFill>
                        <a:effectLst/>
                        <a:latin typeface="Arial"/>
                      </a:endParaRPr>
                    </a:p>
                  </a:txBody>
                  <a:tcPr marL="9525" marR="9525" marT="9525" marB="0" anchor="b"/>
                </a:tc>
              </a:tr>
              <a:tr h="187418">
                <a:tc>
                  <a:txBody>
                    <a:bodyPr/>
                    <a:lstStyle/>
                    <a:p>
                      <a:pPr algn="ctr" fontAlgn="b"/>
                      <a:r>
                        <a:rPr lang="en-US" sz="1400" u="none" strike="noStrike" dirty="0" err="1">
                          <a:effectLst/>
                        </a:rPr>
                        <a:t>Emrawa</a:t>
                      </a:r>
                      <a:endParaRPr lang="en-US" sz="1400" b="0" i="0" u="none" strike="noStrike" dirty="0">
                        <a:solidFill>
                          <a:srgbClr val="000000"/>
                        </a:solidFill>
                        <a:effectLst/>
                        <a:latin typeface="Arial"/>
                      </a:endParaRPr>
                    </a:p>
                  </a:txBody>
                  <a:tcPr marL="9525" marR="9525" marT="9525" marB="0" anchor="b"/>
                </a:tc>
              </a:tr>
              <a:tr h="187418">
                <a:tc>
                  <a:txBody>
                    <a:bodyPr/>
                    <a:lstStyle/>
                    <a:p>
                      <a:pPr algn="ctr" fontAlgn="b"/>
                      <a:r>
                        <a:rPr lang="en-US" sz="1400" u="none" strike="noStrike" dirty="0" err="1">
                          <a:effectLst/>
                        </a:rPr>
                        <a:t>Shajarah</a:t>
                      </a:r>
                      <a:endParaRPr lang="en-US" sz="1400" b="0" i="0" u="none" strike="noStrike" dirty="0">
                        <a:solidFill>
                          <a:srgbClr val="000000"/>
                        </a:solidFill>
                        <a:effectLst/>
                        <a:latin typeface="Arial"/>
                      </a:endParaRPr>
                    </a:p>
                  </a:txBody>
                  <a:tcPr marL="9525" marR="9525" marT="9525" marB="0" anchor="b"/>
                </a:tc>
              </a:tr>
              <a:tr h="877906">
                <a:tc>
                  <a:txBody>
                    <a:bodyPr/>
                    <a:lstStyle/>
                    <a:p>
                      <a:pPr algn="ctr" fontAlgn="b"/>
                      <a:r>
                        <a:rPr lang="en-US" sz="1400" u="none" strike="noStrike" dirty="0" err="1" smtClean="0">
                          <a:effectLst/>
                        </a:rPr>
                        <a:t>Bwaydah</a:t>
                      </a:r>
                      <a:endParaRPr lang="en-US" sz="1400" u="none" strike="noStrike" dirty="0" smtClean="0">
                        <a:effectLst/>
                      </a:endParaRPr>
                    </a:p>
                    <a:p>
                      <a:pPr algn="ctr" fontAlgn="b"/>
                      <a:r>
                        <a:rPr lang="en-US" sz="1400" u="none" strike="noStrike" dirty="0" err="1" smtClean="0">
                          <a:effectLst/>
                        </a:rPr>
                        <a:t>Ekayder</a:t>
                      </a:r>
                      <a:endParaRPr lang="en-US" sz="1400" u="none" strike="noStrike" dirty="0" smtClean="0">
                        <a:effectLst/>
                      </a:endParaRPr>
                    </a:p>
                    <a:p>
                      <a:pPr algn="ctr" fontAlgn="b"/>
                      <a:r>
                        <a:rPr lang="en-US" sz="1400" u="none" strike="noStrike" dirty="0" err="1" smtClean="0">
                          <a:effectLst/>
                        </a:rPr>
                        <a:t>Braygah</a:t>
                      </a:r>
                      <a:endParaRPr lang="en-US" sz="1400" u="none" strike="noStrike" dirty="0" smtClean="0">
                        <a:effectLst/>
                      </a:endParaRPr>
                    </a:p>
                    <a:p>
                      <a:pPr algn="ctr" fontAlgn="b"/>
                      <a:r>
                        <a:rPr lang="en-US" sz="1400" u="none" strike="noStrike" dirty="0" err="1" smtClean="0">
                          <a:effectLst/>
                        </a:rPr>
                        <a:t>Alhamrah</a:t>
                      </a:r>
                      <a:endParaRPr lang="en-US" sz="1400" u="none" strike="noStrike" dirty="0" smtClean="0">
                        <a:effectLst/>
                      </a:endParaRPr>
                    </a:p>
                    <a:p>
                      <a:pPr algn="ctr" fontAlgn="b"/>
                      <a:r>
                        <a:rPr lang="en-US" sz="1400" u="none" strike="noStrike" dirty="0" smtClean="0">
                          <a:effectLst/>
                        </a:rPr>
                        <a:t>Al </a:t>
                      </a:r>
                      <a:r>
                        <a:rPr lang="en-US" sz="1400" u="none" strike="noStrike" dirty="0" err="1" smtClean="0">
                          <a:effectLst/>
                        </a:rPr>
                        <a:t>Torra</a:t>
                      </a:r>
                      <a:endParaRPr lang="en-US" sz="1400" b="0" i="0" u="none" strike="noStrike" dirty="0">
                        <a:solidFill>
                          <a:srgbClr val="000000"/>
                        </a:solidFill>
                        <a:effectLst/>
                        <a:latin typeface="Arial"/>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6008719"/>
              </p:ext>
            </p:extLst>
          </p:nvPr>
        </p:nvGraphicFramePr>
        <p:xfrm>
          <a:off x="1187624" y="4221089"/>
          <a:ext cx="2320156" cy="1858029"/>
        </p:xfrm>
        <a:graphic>
          <a:graphicData uri="http://schemas.openxmlformats.org/drawingml/2006/table">
            <a:tbl>
              <a:tblPr>
                <a:tableStyleId>{2D5ABB26-0587-4C30-8999-92F81FD0307C}</a:tableStyleId>
              </a:tblPr>
              <a:tblGrid>
                <a:gridCol w="2320156"/>
              </a:tblGrid>
              <a:tr h="139456">
                <a:tc>
                  <a:txBody>
                    <a:bodyPr/>
                    <a:lstStyle/>
                    <a:p>
                      <a:pPr algn="ctr" fontAlgn="b"/>
                      <a:r>
                        <a:rPr lang="en-US" sz="1400" u="none" strike="noStrike" dirty="0" err="1" smtClean="0">
                          <a:effectLst/>
                        </a:rPr>
                        <a:t>Hawara</a:t>
                      </a:r>
                      <a:endParaRPr lang="en-US" sz="1400" b="0" i="0" u="none" strike="noStrike" dirty="0">
                        <a:solidFill>
                          <a:srgbClr val="000000"/>
                        </a:solidFill>
                        <a:effectLst/>
                        <a:latin typeface="Arial"/>
                      </a:endParaRPr>
                    </a:p>
                  </a:txBody>
                  <a:tcPr marL="9525" marR="9525" marT="9525" marB="0" anchor="b"/>
                </a:tc>
              </a:tr>
              <a:tr h="539946">
                <a:tc>
                  <a:txBody>
                    <a:bodyPr/>
                    <a:lstStyle/>
                    <a:p>
                      <a:pPr algn="ctr" fontAlgn="b"/>
                      <a:r>
                        <a:rPr lang="en-US" sz="1400" b="0" i="0" u="none" strike="noStrike" dirty="0" smtClean="0">
                          <a:solidFill>
                            <a:srgbClr val="000000"/>
                          </a:solidFill>
                          <a:effectLst/>
                          <a:latin typeface="Arial"/>
                        </a:rPr>
                        <a:t>Sal</a:t>
                      </a:r>
                    </a:p>
                    <a:p>
                      <a:pPr algn="ctr" fontAlgn="b"/>
                      <a:r>
                        <a:rPr lang="en-US" sz="1400" b="0" i="0" u="none" strike="noStrike" dirty="0" err="1" smtClean="0">
                          <a:solidFill>
                            <a:srgbClr val="000000"/>
                          </a:solidFill>
                          <a:effectLst/>
                          <a:latin typeface="Arial"/>
                        </a:rPr>
                        <a:t>Bushrah</a:t>
                      </a:r>
                      <a:endParaRPr lang="en-US" sz="1400" b="0" i="0" u="none" strike="noStrike" dirty="0" smtClean="0">
                        <a:solidFill>
                          <a:srgbClr val="000000"/>
                        </a:solidFill>
                        <a:effectLst/>
                        <a:latin typeface="Arial"/>
                      </a:endParaRPr>
                    </a:p>
                    <a:p>
                      <a:pPr algn="ctr" fontAlgn="b"/>
                      <a:r>
                        <a:rPr lang="en-US" sz="1400" b="0" i="0" u="none" strike="noStrike" dirty="0" err="1" smtClean="0">
                          <a:solidFill>
                            <a:srgbClr val="000000"/>
                          </a:solidFill>
                          <a:effectLst/>
                          <a:latin typeface="Arial"/>
                          <a:cs typeface="+mn-cs"/>
                        </a:rPr>
                        <a:t>Mghayer</a:t>
                      </a:r>
                      <a:endParaRPr lang="en-US" sz="1400" b="0" i="0" u="none" strike="noStrike" dirty="0" smtClean="0">
                        <a:solidFill>
                          <a:srgbClr val="000000"/>
                        </a:solidFill>
                        <a:effectLst/>
                        <a:latin typeface="Arial"/>
                        <a:cs typeface="+mn-cs"/>
                      </a:endParaRPr>
                    </a:p>
                    <a:p>
                      <a:pPr algn="ctr" fontAlgn="b"/>
                      <a:r>
                        <a:rPr lang="en-US" sz="1400" b="0" i="0" u="none" strike="noStrike" dirty="0" smtClean="0">
                          <a:solidFill>
                            <a:srgbClr val="000000"/>
                          </a:solidFill>
                          <a:effectLst/>
                          <a:latin typeface="Arial"/>
                        </a:rPr>
                        <a:t>Irbid</a:t>
                      </a:r>
                      <a:r>
                        <a:rPr lang="en-US" sz="1400" b="0" i="0" u="none" strike="noStrike" baseline="0" dirty="0" smtClean="0">
                          <a:solidFill>
                            <a:srgbClr val="000000"/>
                          </a:solidFill>
                          <a:effectLst/>
                          <a:latin typeface="Arial"/>
                        </a:rPr>
                        <a:t> town</a:t>
                      </a:r>
                      <a:endParaRPr lang="en-US" sz="1400" b="0" i="0" u="none" strike="noStrike" dirty="0">
                        <a:solidFill>
                          <a:srgbClr val="000000"/>
                        </a:solidFill>
                        <a:effectLst/>
                        <a:latin typeface="Arial"/>
                      </a:endParaRPr>
                    </a:p>
                  </a:txBody>
                  <a:tcPr marL="9525" marR="9525" marT="9525" marB="0" anchor="b"/>
                </a:tc>
              </a:tr>
              <a:tr h="139456">
                <a:tc>
                  <a:txBody>
                    <a:bodyPr/>
                    <a:lstStyle/>
                    <a:p>
                      <a:pPr algn="ctr" fontAlgn="b"/>
                      <a:endParaRPr lang="en-US" sz="1400" b="0" i="0" u="none" strike="noStrike" dirty="0">
                        <a:solidFill>
                          <a:srgbClr val="000000"/>
                        </a:solidFill>
                        <a:effectLst/>
                        <a:latin typeface="Arial"/>
                      </a:endParaRPr>
                    </a:p>
                  </a:txBody>
                  <a:tcPr marL="9525" marR="9525" marT="9525" marB="0" anchor="b"/>
                </a:tc>
              </a:tr>
              <a:tr h="549294">
                <a:tc>
                  <a:txBody>
                    <a:bodyPr/>
                    <a:lstStyle/>
                    <a:p>
                      <a:pPr algn="ctr" fontAlgn="b"/>
                      <a:endParaRPr lang="en-US" sz="1400" b="0" i="0" u="none" strike="noStrike" dirty="0">
                        <a:solidFill>
                          <a:srgbClr val="000000"/>
                        </a:solidFill>
                        <a:effectLst/>
                        <a:latin typeface="Arial"/>
                      </a:endParaRPr>
                    </a:p>
                  </a:txBody>
                  <a:tcPr marL="9525" marR="9525" marT="9525" marB="0" anchor="b"/>
                </a:tc>
              </a:tr>
            </a:tbl>
          </a:graphicData>
        </a:graphic>
      </p:graphicFrame>
      <p:pic>
        <p:nvPicPr>
          <p:cNvPr id="3074" name="Picture 2" descr="Irbid Location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767432"/>
            <a:ext cx="5715000" cy="3533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30813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a:t>
            </a:r>
            <a:endParaRPr lang="ar-IQ" dirty="0"/>
          </a:p>
        </p:txBody>
      </p:sp>
      <p:sp>
        <p:nvSpPr>
          <p:cNvPr id="3" name="Content Placeholder 2"/>
          <p:cNvSpPr>
            <a:spLocks noGrp="1"/>
          </p:cNvSpPr>
          <p:nvPr>
            <p:ph idx="1"/>
          </p:nvPr>
        </p:nvSpPr>
        <p:spPr/>
        <p:txBody>
          <a:bodyPr/>
          <a:lstStyle/>
          <a:p>
            <a:pPr marL="0" indent="0" algn="l" rtl="0">
              <a:buNone/>
            </a:pPr>
            <a:endParaRPr lang="en-GB" sz="1400" dirty="0" smtClean="0"/>
          </a:p>
          <a:p>
            <a:pPr marL="0" indent="0" algn="l" rtl="0">
              <a:buNone/>
            </a:pPr>
            <a:endParaRPr lang="en-GB" sz="1400" dirty="0"/>
          </a:p>
          <a:p>
            <a:pPr marL="0" indent="0" algn="l" rtl="0">
              <a:buNone/>
            </a:pPr>
            <a:endParaRPr lang="en-GB" sz="1400" dirty="0" smtClean="0"/>
          </a:p>
          <a:p>
            <a:pPr marL="0" indent="0" algn="l" rtl="0">
              <a:buNone/>
            </a:pPr>
            <a:endParaRPr lang="en-GB" sz="1400" dirty="0"/>
          </a:p>
          <a:p>
            <a:pPr marL="0" indent="0" algn="l" rtl="0">
              <a:buNone/>
            </a:pPr>
            <a:endParaRPr lang="en-GB" sz="1400" dirty="0" smtClean="0"/>
          </a:p>
          <a:p>
            <a:pPr marL="0" indent="0" algn="l" rtl="0">
              <a:buNone/>
            </a:pPr>
            <a:endParaRPr lang="en-GB" sz="1400" dirty="0"/>
          </a:p>
          <a:p>
            <a:pPr marL="0" indent="0" algn="l" rtl="0">
              <a:buNone/>
            </a:pPr>
            <a:endParaRPr lang="en-GB" sz="1400" dirty="0" smtClean="0"/>
          </a:p>
          <a:p>
            <a:pPr marL="0" indent="0" algn="l" rtl="0">
              <a:buNone/>
            </a:pPr>
            <a:endParaRPr lang="en-GB" sz="1400" dirty="0"/>
          </a:p>
          <a:p>
            <a:pPr marL="0" indent="0" algn="l" rtl="0">
              <a:buNone/>
            </a:pPr>
            <a:r>
              <a:rPr lang="en-GB" sz="1400" dirty="0" smtClean="0"/>
              <a:t>BEFORE</a:t>
            </a:r>
            <a:endParaRPr lang="en-US" sz="1400" dirty="0"/>
          </a:p>
          <a:p>
            <a:pPr lvl="0" algn="l" rtl="0"/>
            <a:r>
              <a:rPr lang="en-GB" sz="1400" dirty="0"/>
              <a:t>Participatory identification and prioritisation of appropriate </a:t>
            </a:r>
            <a:r>
              <a:rPr lang="en-GB" sz="1400" dirty="0" smtClean="0"/>
              <a:t>items </a:t>
            </a:r>
            <a:r>
              <a:rPr lang="en-GB" sz="1400" dirty="0"/>
              <a:t>should be done with the community if possible during the rapid assessment.</a:t>
            </a:r>
            <a:endParaRPr lang="en-US" sz="1400" dirty="0"/>
          </a:p>
          <a:p>
            <a:pPr lvl="0" algn="l" rtl="0"/>
            <a:r>
              <a:rPr lang="en-GB" sz="1400" dirty="0"/>
              <a:t>A clear, detailed description of the item is required when ordering, along with an indication of the item’s priority.</a:t>
            </a:r>
            <a:endParaRPr lang="en-US" sz="1400" dirty="0"/>
          </a:p>
          <a:p>
            <a:pPr lvl="0" algn="l" rtl="0"/>
            <a:r>
              <a:rPr lang="en-GB" sz="1400" dirty="0"/>
              <a:t>NFIs should be packaged for ease of handling and transportation by beneficiaries</a:t>
            </a:r>
            <a:endParaRPr lang="en-US" sz="1400" dirty="0"/>
          </a:p>
          <a:p>
            <a:pPr lvl="0" algn="l" rtl="0"/>
            <a:r>
              <a:rPr lang="en-GB" sz="1400" dirty="0"/>
              <a:t>A registration list of beneficiaries’ households is required (indicating male, female, anyone with a disability or special needs, children, elderly people, and any other vulnerable group (e.g. female or child headed household) and the total number of household population/occupants).</a:t>
            </a:r>
            <a:endParaRPr lang="en-US" sz="1400" dirty="0"/>
          </a:p>
          <a:p>
            <a:pPr marL="0" lvl="0" indent="0" algn="l" rtl="0">
              <a:buNone/>
            </a:pPr>
            <a:endParaRPr lang="en-US" sz="1400" dirty="0"/>
          </a:p>
          <a:p>
            <a:pPr lvl="0" algn="l" rtl="0"/>
            <a:r>
              <a:rPr lang="en-GB" sz="1400" dirty="0"/>
              <a:t>Where possible provide people with samples of items so that they can choose according to preference e.g. materials for women’s menstrual protection or items available on the local market</a:t>
            </a:r>
            <a:r>
              <a:rPr lang="en-GB" sz="1400" dirty="0" smtClean="0"/>
              <a:t>..</a:t>
            </a:r>
            <a:endParaRPr lang="en-US" sz="1400" dirty="0"/>
          </a:p>
          <a:p>
            <a:endParaRPr lang="ar-IQ" dirty="0"/>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70682" y="316879"/>
            <a:ext cx="5465614" cy="203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142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ar-IQ" dirty="0"/>
          </a:p>
        </p:txBody>
      </p:sp>
      <p:sp>
        <p:nvSpPr>
          <p:cNvPr id="3" name="Content Placeholder 2"/>
          <p:cNvSpPr>
            <a:spLocks noGrp="1"/>
          </p:cNvSpPr>
          <p:nvPr>
            <p:ph idx="1"/>
          </p:nvPr>
        </p:nvSpPr>
        <p:spPr/>
        <p:txBody>
          <a:bodyPr/>
          <a:lstStyle/>
          <a:p>
            <a:pPr marL="0" indent="0" algn="l" rtl="0">
              <a:buNone/>
            </a:pPr>
            <a:endParaRPr lang="en-GB" sz="1600" dirty="0" smtClean="0"/>
          </a:p>
          <a:p>
            <a:pPr marL="0" indent="0" algn="l" rtl="0">
              <a:buNone/>
            </a:pPr>
            <a:endParaRPr lang="en-GB" sz="1600" dirty="0"/>
          </a:p>
          <a:p>
            <a:pPr marL="0" indent="0" algn="l" rtl="0">
              <a:buNone/>
            </a:pPr>
            <a:endParaRPr lang="en-GB" sz="1600" dirty="0" smtClean="0"/>
          </a:p>
          <a:p>
            <a:pPr marL="0" indent="0" algn="l" rtl="0">
              <a:buNone/>
            </a:pPr>
            <a:endParaRPr lang="en-GB" sz="1600" dirty="0"/>
          </a:p>
          <a:p>
            <a:pPr marL="0" indent="0" algn="l" rtl="0">
              <a:buNone/>
            </a:pPr>
            <a:endParaRPr lang="en-GB" sz="1600" dirty="0" smtClean="0"/>
          </a:p>
          <a:p>
            <a:pPr marL="0" indent="0" algn="l" rtl="0">
              <a:buNone/>
            </a:pPr>
            <a:endParaRPr lang="en-GB" sz="1600" dirty="0"/>
          </a:p>
          <a:p>
            <a:pPr marL="0" indent="0" algn="l" rtl="0">
              <a:buNone/>
            </a:pPr>
            <a:endParaRPr lang="en-GB" sz="1600" dirty="0" smtClean="0"/>
          </a:p>
          <a:p>
            <a:pPr marL="0" indent="0" algn="l" rtl="0">
              <a:buNone/>
            </a:pPr>
            <a:endParaRPr lang="en-GB" sz="1600" dirty="0"/>
          </a:p>
          <a:p>
            <a:pPr marL="0" indent="0" algn="l" rtl="0">
              <a:buNone/>
            </a:pPr>
            <a:endParaRPr lang="en-GB" sz="1400" dirty="0" smtClean="0"/>
          </a:p>
          <a:p>
            <a:pPr marL="0" indent="0" algn="l" rtl="0">
              <a:buNone/>
            </a:pPr>
            <a:endParaRPr lang="en-GB" sz="1400" dirty="0" smtClean="0"/>
          </a:p>
          <a:p>
            <a:pPr marL="0" indent="0" algn="l" rtl="0">
              <a:buNone/>
            </a:pPr>
            <a:endParaRPr lang="en-GB" sz="1400" dirty="0"/>
          </a:p>
          <a:p>
            <a:pPr marL="0" indent="0" algn="l" rtl="0">
              <a:buNone/>
            </a:pPr>
            <a:endParaRPr lang="en-GB" sz="1400" dirty="0" smtClean="0"/>
          </a:p>
          <a:p>
            <a:pPr marL="0" indent="0" algn="l" rtl="0">
              <a:buNone/>
            </a:pPr>
            <a:endParaRPr lang="en-GB" sz="1400" dirty="0"/>
          </a:p>
          <a:p>
            <a:pPr marL="0" indent="0" algn="l" rtl="0">
              <a:buNone/>
            </a:pPr>
            <a:r>
              <a:rPr lang="en-GB" sz="1400" dirty="0" smtClean="0"/>
              <a:t>DURING</a:t>
            </a:r>
            <a:endParaRPr lang="en-US" sz="1400" dirty="0"/>
          </a:p>
          <a:p>
            <a:pPr lvl="0" algn="l" rtl="0"/>
            <a:r>
              <a:rPr lang="en-GB" sz="1400" dirty="0"/>
              <a:t>Ensure that beneficiaries understand the criteria for beneficiary selection, NFI content and use, in order to encourage transparency. They will also need to made aware of their rights in regard to distribution (specifically that the distribution is free) and the complaints procedure, should the need arise.</a:t>
            </a:r>
            <a:endParaRPr lang="en-US" sz="1400" dirty="0"/>
          </a:p>
          <a:p>
            <a:pPr lvl="0" algn="l" rtl="0"/>
            <a:r>
              <a:rPr lang="en-GB" sz="1400" dirty="0"/>
              <a:t>Try to address queries or complaints as they arise and ensure that disruptions to the distribution are dealt with quickly and effectively.</a:t>
            </a:r>
            <a:endParaRPr lang="en-US" sz="1400" dirty="0"/>
          </a:p>
          <a:p>
            <a:pPr lvl="0" algn="l" rtl="0"/>
            <a:r>
              <a:rPr lang="en-GB" sz="1400" dirty="0"/>
              <a:t>Where possible, ensure that the materials distributed are intact and functioning e.g. </a:t>
            </a:r>
            <a:r>
              <a:rPr lang="en-GB" sz="1400" dirty="0" smtClean="0"/>
              <a:t>standard sizes of blankets for individuals, Coats sizes fit with beneficiaries needs … </a:t>
            </a:r>
            <a:r>
              <a:rPr lang="en-GB" sz="1400" dirty="0" err="1" smtClean="0"/>
              <a:t>etc</a:t>
            </a:r>
            <a:r>
              <a:rPr lang="en-GB" sz="1400" dirty="0" smtClean="0"/>
              <a:t> .</a:t>
            </a:r>
            <a:endParaRPr lang="en-US" sz="1400" dirty="0"/>
          </a:p>
          <a:p>
            <a:pPr marL="0" indent="0">
              <a:buNone/>
            </a:pPr>
            <a:endParaRPr lang="ar-IQ" dirty="0"/>
          </a:p>
        </p:txBody>
      </p:sp>
      <p:pic>
        <p:nvPicPr>
          <p:cNvPr id="5124" name="Picture 4"/>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547664" y="332656"/>
            <a:ext cx="594453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840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a:t>
            </a:r>
            <a:endParaRPr lang="ar-IQ" dirty="0"/>
          </a:p>
        </p:txBody>
      </p:sp>
      <p:sp>
        <p:nvSpPr>
          <p:cNvPr id="3" name="Content Placeholder 2"/>
          <p:cNvSpPr>
            <a:spLocks noGrp="1"/>
          </p:cNvSpPr>
          <p:nvPr>
            <p:ph idx="1"/>
          </p:nvPr>
        </p:nvSpPr>
        <p:spPr/>
        <p:txBody>
          <a:bodyPr/>
          <a:lstStyle/>
          <a:p>
            <a:pPr marL="0" indent="0" algn="l" rtl="0">
              <a:buNone/>
            </a:pPr>
            <a:endParaRPr lang="en-GB" sz="1400" dirty="0" smtClean="0"/>
          </a:p>
          <a:p>
            <a:pPr marL="0" indent="0" algn="l" rtl="0">
              <a:buNone/>
            </a:pPr>
            <a:endParaRPr lang="en-GB" sz="1400" dirty="0"/>
          </a:p>
          <a:p>
            <a:pPr marL="0" indent="0" algn="l" rtl="0">
              <a:buNone/>
            </a:pPr>
            <a:endParaRPr lang="en-GB" sz="1400" dirty="0" smtClean="0"/>
          </a:p>
          <a:p>
            <a:pPr marL="0" indent="0" algn="l" rtl="0">
              <a:buNone/>
            </a:pPr>
            <a:endParaRPr lang="en-GB" sz="1400" dirty="0"/>
          </a:p>
          <a:p>
            <a:pPr marL="0" indent="0" algn="l" rtl="0">
              <a:buNone/>
            </a:pPr>
            <a:endParaRPr lang="en-GB" sz="1400" dirty="0" smtClean="0"/>
          </a:p>
          <a:p>
            <a:pPr marL="0" indent="0" algn="l" rtl="0">
              <a:buNone/>
            </a:pPr>
            <a:endParaRPr lang="en-GB" sz="1400" dirty="0"/>
          </a:p>
          <a:p>
            <a:pPr marL="0" indent="0" algn="l" rtl="0">
              <a:buNone/>
            </a:pPr>
            <a:endParaRPr lang="en-GB" sz="1400" dirty="0" smtClean="0"/>
          </a:p>
          <a:p>
            <a:pPr marL="0" indent="0" algn="l" rtl="0">
              <a:buNone/>
            </a:pPr>
            <a:endParaRPr lang="en-GB" sz="1400" dirty="0"/>
          </a:p>
          <a:p>
            <a:pPr marL="0" indent="0" algn="l" rtl="0">
              <a:buNone/>
            </a:pPr>
            <a:endParaRPr lang="en-GB" sz="1400" dirty="0" smtClean="0"/>
          </a:p>
          <a:p>
            <a:pPr marL="0" indent="0" algn="l" rtl="0">
              <a:buNone/>
            </a:pPr>
            <a:endParaRPr lang="en-GB" sz="1400" dirty="0"/>
          </a:p>
          <a:p>
            <a:pPr marL="0" indent="0" algn="l" rtl="0">
              <a:buNone/>
            </a:pPr>
            <a:endParaRPr lang="en-GB" sz="1400" dirty="0" smtClean="0"/>
          </a:p>
          <a:p>
            <a:pPr marL="0" indent="0" algn="l" rtl="0">
              <a:buNone/>
            </a:pPr>
            <a:endParaRPr lang="en-GB" sz="1400" dirty="0"/>
          </a:p>
          <a:p>
            <a:pPr marL="0" indent="0" algn="l" rtl="0">
              <a:buNone/>
            </a:pPr>
            <a:endParaRPr lang="en-GB" sz="1400" dirty="0" smtClean="0"/>
          </a:p>
          <a:p>
            <a:pPr marL="0" indent="0" algn="l" rtl="0">
              <a:buNone/>
            </a:pPr>
            <a:endParaRPr lang="en-GB" sz="1400" dirty="0"/>
          </a:p>
          <a:p>
            <a:pPr marL="0" indent="0" algn="l" rtl="0">
              <a:buNone/>
            </a:pPr>
            <a:r>
              <a:rPr lang="en-GB" sz="1400" dirty="0" smtClean="0"/>
              <a:t>AFTER</a:t>
            </a:r>
            <a:endParaRPr lang="en-US" sz="1400" dirty="0"/>
          </a:p>
          <a:p>
            <a:pPr lvl="0" algn="l" rtl="0"/>
            <a:r>
              <a:rPr lang="en-GB" sz="1400" dirty="0"/>
              <a:t>Monitor beneficiary satisfaction with the distribution process and the hygiene items.</a:t>
            </a:r>
            <a:endParaRPr lang="en-US" sz="1400" dirty="0"/>
          </a:p>
          <a:p>
            <a:pPr lvl="0" algn="l" rtl="0"/>
            <a:r>
              <a:rPr lang="en-GB" sz="1400" dirty="0"/>
              <a:t>Monitoring may also highlight where items have been sold in order to purchase items that are considered more important e.g. food or medicines, and may thus highlight other unmet needs.</a:t>
            </a:r>
            <a:endParaRPr lang="en-US" sz="1400" dirty="0"/>
          </a:p>
          <a:p>
            <a:pPr lvl="0" algn="l" rtl="0"/>
            <a:r>
              <a:rPr lang="en-GB" sz="1400" dirty="0"/>
              <a:t>Compile distribution reports of items distributed, the number of people receiving items and their level of satisfaction with the items received.  </a:t>
            </a:r>
            <a:endParaRPr lang="en-US" sz="1400" dirty="0"/>
          </a:p>
          <a:p>
            <a:pPr lvl="0" algn="l" rtl="0"/>
            <a:r>
              <a:rPr lang="en-GB" sz="1400" dirty="0"/>
              <a:t>Reconcile stock levels with broken or defective items etc. Document emerging issues and lessons learnt.</a:t>
            </a:r>
            <a:endParaRPr lang="en-US" sz="1400" dirty="0"/>
          </a:p>
          <a:p>
            <a:pPr lvl="0" algn="l" rtl="0"/>
            <a:r>
              <a:rPr lang="en-GB" sz="1400" dirty="0"/>
              <a:t>Ensure that lessons learnt feed into subsequent distributions.</a:t>
            </a:r>
            <a:endParaRPr lang="en-US" sz="1400" dirty="0"/>
          </a:p>
          <a:p>
            <a:pPr marL="0" indent="0">
              <a:buNone/>
            </a:pPr>
            <a:endParaRPr lang="ar-IQ"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923" y="254000"/>
            <a:ext cx="2837429" cy="382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480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ar-IQ" dirty="0"/>
          </a:p>
        </p:txBody>
      </p:sp>
      <p:sp>
        <p:nvSpPr>
          <p:cNvPr id="3" name="Content Placeholder 2"/>
          <p:cNvSpPr>
            <a:spLocks noGrp="1"/>
          </p:cNvSpPr>
          <p:nvPr>
            <p:ph idx="1"/>
          </p:nvPr>
        </p:nvSpPr>
        <p:spPr/>
        <p:txBody>
          <a:bodyPr/>
          <a:lstStyle/>
          <a:p>
            <a:pPr algn="l" rtl="0"/>
            <a:endParaRPr lang="en-GB" dirty="0" smtClean="0"/>
          </a:p>
          <a:p>
            <a:pPr marL="0" indent="0" algn="l" rtl="0">
              <a:buNone/>
            </a:pPr>
            <a:endParaRPr lang="en-GB" dirty="0"/>
          </a:p>
          <a:p>
            <a:pPr algn="l" rtl="0"/>
            <a:endParaRPr lang="en-GB" dirty="0" smtClean="0"/>
          </a:p>
          <a:p>
            <a:pPr algn="l" rtl="0"/>
            <a:r>
              <a:rPr lang="en-GB" dirty="0" smtClean="0"/>
              <a:t>LESSONS </a:t>
            </a:r>
            <a:r>
              <a:rPr lang="en-GB" sz="1400" dirty="0" smtClean="0"/>
              <a:t>LEARNT</a:t>
            </a:r>
            <a:endParaRPr lang="en-US" sz="1400" dirty="0" smtClean="0"/>
          </a:p>
          <a:p>
            <a:pPr lvl="0" algn="l" rtl="0"/>
            <a:r>
              <a:rPr lang="en-GB" sz="1400" dirty="0" smtClean="0"/>
              <a:t>It's important to considered items quality insuring the satisfaction and safety of beneficiaries. And longer period of usage.</a:t>
            </a:r>
            <a:endParaRPr lang="en-US" sz="1400" dirty="0" smtClean="0"/>
          </a:p>
          <a:p>
            <a:pPr lvl="0" algn="l" rtl="0"/>
            <a:r>
              <a:rPr lang="en-GB" sz="1400" dirty="0" smtClean="0"/>
              <a:t>It's important to ensure providing enough quantity regarding to Criteria fit with real basic needs. Consideration of enough quantity and next distribution date. </a:t>
            </a:r>
            <a:endParaRPr lang="en-US" sz="1400" dirty="0" smtClean="0"/>
          </a:p>
          <a:p>
            <a:pPr lvl="0" algn="l" rtl="0"/>
            <a:r>
              <a:rPr lang="en-GB" sz="1400" dirty="0" smtClean="0"/>
              <a:t>It's important to take into confederation to ensure affected population participation choosing items depends on priorities and real needs.</a:t>
            </a:r>
            <a:endParaRPr lang="en-US" sz="1400" dirty="0" smtClean="0"/>
          </a:p>
          <a:p>
            <a:pPr lvl="0" algn="l" rtl="0"/>
            <a:r>
              <a:rPr lang="en-GB" sz="1400" dirty="0" smtClean="0"/>
              <a:t> It's important to provide the affected population with item samples during assessments.</a:t>
            </a:r>
            <a:endParaRPr lang="en-US" sz="1400" dirty="0" smtClean="0"/>
          </a:p>
          <a:p>
            <a:pPr lvl="0" algn="l" rtl="0"/>
            <a:r>
              <a:rPr lang="en-GB" sz="1400" dirty="0" smtClean="0"/>
              <a:t>It's important to provide leaflet to accompany the materials distributed. This should clearly explain the contents of the kit, and related key massages</a:t>
            </a:r>
            <a:endParaRPr lang="en-US" sz="1400" dirty="0" smtClean="0"/>
          </a:p>
          <a:p>
            <a:pPr lvl="0" algn="l" rtl="0"/>
            <a:r>
              <a:rPr lang="en-GB" sz="1400" i="1" dirty="0" smtClean="0"/>
              <a:t>Ensure knowledge and </a:t>
            </a:r>
            <a:r>
              <a:rPr lang="en-GB" sz="1400" dirty="0" smtClean="0"/>
              <a:t>distribution mechanism </a:t>
            </a:r>
            <a:r>
              <a:rPr lang="en-GB" sz="1400" i="1" dirty="0" smtClean="0"/>
              <a:t>fit with existing cultural practices</a:t>
            </a:r>
            <a:r>
              <a:rPr lang="en-GB" sz="1400" dirty="0" smtClean="0"/>
              <a:t>. E.g. shame to wait at line, shame to be recognised by others at line.</a:t>
            </a:r>
            <a:endParaRPr lang="en-US" sz="1400" dirty="0" smtClean="0"/>
          </a:p>
          <a:p>
            <a:pPr lvl="0" algn="l" rtl="0"/>
            <a:r>
              <a:rPr lang="en-GB" sz="1400" i="1" dirty="0" smtClean="0"/>
              <a:t>Ensure making communication channels with beneficiaries, encase of location removal</a:t>
            </a:r>
            <a:r>
              <a:rPr lang="en-GB" sz="1400" dirty="0" smtClean="0"/>
              <a:t>.</a:t>
            </a:r>
            <a:endParaRPr lang="en-US" sz="1400" dirty="0" smtClean="0"/>
          </a:p>
          <a:p>
            <a:pPr lvl="0" algn="l" rtl="0"/>
            <a:r>
              <a:rPr lang="en-GB" sz="1400" i="1" dirty="0" smtClean="0"/>
              <a:t>Ensure that items fit with beneficiary's basic cultural and personal satisfaction</a:t>
            </a:r>
            <a:r>
              <a:rPr lang="en-GB" sz="1400" dirty="0" smtClean="0"/>
              <a:t>.</a:t>
            </a:r>
            <a:endParaRPr lang="en-US" sz="1400" dirty="0" smtClean="0"/>
          </a:p>
          <a:p>
            <a:pPr marL="0" indent="0">
              <a:buNone/>
            </a:pPr>
            <a:endParaRPr lang="ar-IQ" dirty="0"/>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79713" y="404666"/>
            <a:ext cx="5472608" cy="146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820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distribution</a:t>
            </a:r>
            <a:endParaRPr lang="ar-IQ" dirty="0"/>
          </a:p>
        </p:txBody>
      </p:sp>
      <p:sp>
        <p:nvSpPr>
          <p:cNvPr id="3" name="Content Placeholder 2"/>
          <p:cNvSpPr>
            <a:spLocks noGrp="1"/>
          </p:cNvSpPr>
          <p:nvPr>
            <p:ph idx="1"/>
          </p:nvPr>
        </p:nvSpPr>
        <p:spPr/>
        <p:txBody>
          <a:bodyPr/>
          <a:lstStyle/>
          <a:p>
            <a:pPr marL="0" lvl="0" indent="0" algn="l" rtl="0">
              <a:buNone/>
            </a:pPr>
            <a:endParaRPr lang="en-GB" sz="1400" dirty="0" smtClean="0"/>
          </a:p>
          <a:p>
            <a:pPr marL="0" lvl="0" indent="0" algn="l" rtl="0">
              <a:buNone/>
            </a:pPr>
            <a:endParaRPr lang="en-GB" sz="1400" dirty="0"/>
          </a:p>
          <a:p>
            <a:pPr marL="0" lvl="0" indent="0" algn="l" rtl="0">
              <a:buNone/>
            </a:pPr>
            <a:endParaRPr lang="en-GB" sz="1400" dirty="0" smtClean="0"/>
          </a:p>
          <a:p>
            <a:pPr marL="0" lvl="0" indent="0" algn="l" rtl="0">
              <a:buNone/>
            </a:pPr>
            <a:endParaRPr lang="en-GB" sz="1400" dirty="0"/>
          </a:p>
          <a:p>
            <a:pPr marL="0" lvl="0" indent="0" algn="l" rtl="0">
              <a:buNone/>
            </a:pPr>
            <a:endParaRPr lang="en-GB" sz="1400" dirty="0" smtClean="0"/>
          </a:p>
          <a:p>
            <a:pPr marL="0" lvl="0" indent="0" algn="l" rtl="0">
              <a:buNone/>
            </a:pPr>
            <a:endParaRPr lang="en-GB" sz="1400" dirty="0"/>
          </a:p>
          <a:p>
            <a:pPr marL="0" lvl="0" indent="0" algn="l" rtl="0">
              <a:buNone/>
            </a:pPr>
            <a:endParaRPr lang="en-GB" sz="1400" dirty="0" smtClean="0"/>
          </a:p>
          <a:p>
            <a:pPr marL="0" lvl="0" indent="0" algn="l" rtl="0">
              <a:buNone/>
            </a:pPr>
            <a:endParaRPr lang="en-GB" sz="1400" dirty="0"/>
          </a:p>
          <a:p>
            <a:pPr marL="0" lvl="0" indent="0" algn="l" rtl="0">
              <a:buNone/>
            </a:pPr>
            <a:endParaRPr lang="en-GB" sz="1400" dirty="0" smtClean="0"/>
          </a:p>
          <a:p>
            <a:pPr marL="0" lvl="0" indent="0" algn="l" rtl="0">
              <a:buNone/>
            </a:pPr>
            <a:r>
              <a:rPr lang="en-GB" sz="1400" dirty="0" smtClean="0"/>
              <a:t>Ensure </a:t>
            </a:r>
            <a:r>
              <a:rPr lang="en-GB" sz="1400" dirty="0"/>
              <a:t>at central point Distribution, </a:t>
            </a:r>
            <a:endParaRPr lang="en-US" sz="1400" dirty="0"/>
          </a:p>
          <a:p>
            <a:pPr algn="l" rtl="0"/>
            <a:r>
              <a:rPr lang="en-GB" sz="1400" dirty="0"/>
              <a:t>- Coordination with local Authorities, </a:t>
            </a:r>
            <a:endParaRPr lang="en-US" sz="1400" dirty="0"/>
          </a:p>
          <a:p>
            <a:pPr algn="l" rtl="0"/>
            <a:r>
              <a:rPr lang="en-GB" sz="1400" dirty="0"/>
              <a:t>Providing safe central distribution location, security,… </a:t>
            </a:r>
            <a:endParaRPr lang="en-US" sz="1400" dirty="0"/>
          </a:p>
          <a:p>
            <a:pPr algn="l" rtl="0"/>
            <a:r>
              <a:rPr lang="en-GB" sz="1400" dirty="0"/>
              <a:t>- Coordination with community </a:t>
            </a:r>
            <a:r>
              <a:rPr lang="en-GB" sz="1400" dirty="0" smtClean="0"/>
              <a:t>leaders,</a:t>
            </a:r>
            <a:endParaRPr lang="en-US" sz="1400" dirty="0" smtClean="0"/>
          </a:p>
          <a:p>
            <a:pPr marL="0" indent="0" algn="l" rtl="0">
              <a:buNone/>
            </a:pPr>
            <a:r>
              <a:rPr lang="en-GB" sz="1400" dirty="0" smtClean="0"/>
              <a:t>1</a:t>
            </a:r>
            <a:r>
              <a:rPr lang="en-GB" sz="1400" dirty="0"/>
              <a:t>. Closer distribution location to beneficiaries, avoiding transportation costs, and transportation obstacles. </a:t>
            </a:r>
            <a:endParaRPr lang="en-US" sz="1400" dirty="0"/>
          </a:p>
          <a:p>
            <a:pPr marL="0" indent="0" algn="l" rtl="0">
              <a:buNone/>
            </a:pPr>
            <a:r>
              <a:rPr lang="en-GB" sz="1400" dirty="0"/>
              <a:t>2.  Identify locations in order to conduct FGDs and community sessions.</a:t>
            </a:r>
            <a:endParaRPr lang="en-US" sz="1400" dirty="0"/>
          </a:p>
          <a:p>
            <a:pPr marL="0" indent="0" algn="l" rtl="0">
              <a:buNone/>
            </a:pPr>
            <a:r>
              <a:rPr lang="en-GB" sz="1400" dirty="0"/>
              <a:t>3. Identify mechanism with community and community leaders to be involved choosing items.  </a:t>
            </a:r>
            <a:endParaRPr lang="en-US" sz="1400" dirty="0"/>
          </a:p>
          <a:p>
            <a:pPr marL="0" indent="0" algn="l" rtl="0">
              <a:buNone/>
            </a:pPr>
            <a:r>
              <a:rPr lang="en-GB" sz="1400" dirty="0"/>
              <a:t>4. Follow-up with community leaders any removal HHs from location to another.</a:t>
            </a:r>
            <a:endParaRPr lang="en-US" sz="1400" dirty="0"/>
          </a:p>
          <a:p>
            <a:pPr algn="l" rtl="0"/>
            <a:r>
              <a:rPr lang="en-GB" sz="1400" dirty="0"/>
              <a:t>-  Coordination at INGOs level insuring NO overlap and duplications.</a:t>
            </a:r>
            <a:endParaRPr lang="en-US" sz="1400" dirty="0"/>
          </a:p>
          <a:p>
            <a:pPr algn="l" rtl="0"/>
            <a:r>
              <a:rPr lang="en-GB" sz="1400" dirty="0"/>
              <a:t>-  ensure to identify the criteria used to beneficiaries, why they are listed, and why others not.</a:t>
            </a:r>
            <a:endParaRPr lang="en-US" sz="1400" dirty="0"/>
          </a:p>
          <a:p>
            <a:pPr algn="l" rtl="0"/>
            <a:r>
              <a:rPr lang="en-GB" sz="1400" dirty="0"/>
              <a:t>- ensure possibility of distribution location with two gates avoiding crowded in 2 ways.</a:t>
            </a:r>
            <a:endParaRPr lang="en-US" sz="1400" dirty="0"/>
          </a:p>
          <a:p>
            <a:pPr marL="0" indent="0">
              <a:buNone/>
            </a:pPr>
            <a:endParaRPr lang="ar-IQ" dirty="0"/>
          </a:p>
        </p:txBody>
      </p:sp>
      <p:pic>
        <p:nvPicPr>
          <p:cNvPr id="9218" name="Picture 2" descr="C:\Users\Administrator\Desktop\WASH\Winterization\ITS\photos\distributions\20140205_1219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32656"/>
            <a:ext cx="2952328" cy="221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97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10336795">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Impac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E32180A-06F5-4A01-B6F5-41D40D8174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TS010336795</Template>
  <TotalTime>447</TotalTime>
  <Words>801</Words>
  <Application>Microsoft Office PowerPoint</Application>
  <PresentationFormat>On-screen Show (4:3)</PresentationFormat>
  <Paragraphs>164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Impact</vt:lpstr>
      <vt:lpstr>Verdana</vt:lpstr>
      <vt:lpstr>TS010336795</vt:lpstr>
      <vt:lpstr>Winterization </vt:lpstr>
      <vt:lpstr>North Jordan</vt:lpstr>
      <vt:lpstr>MAFRAQ                   المفرق  </vt:lpstr>
      <vt:lpstr>                                  IRBID      أربد</vt:lpstr>
      <vt:lpstr>Community </vt:lpstr>
      <vt:lpstr>Assessment</vt:lpstr>
      <vt:lpstr>Distribution</vt:lpstr>
      <vt:lpstr>Lessons learned</vt:lpstr>
      <vt:lpstr> distribution</vt:lpstr>
      <vt:lpstr>Lessons learned</vt:lpstr>
    </vt:vector>
  </TitlesOfParts>
  <Company>فراس الصعيو</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in hand in</dc:title>
  <dc:creator>Aladdin PC Center</dc:creator>
  <cp:lastModifiedBy>Angeliki Panagoulia</cp:lastModifiedBy>
  <cp:revision>41</cp:revision>
  <dcterms:created xsi:type="dcterms:W3CDTF">2014-03-11T23:28:31Z</dcterms:created>
  <dcterms:modified xsi:type="dcterms:W3CDTF">2014-06-15T12:48:16Z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TC103367959990</vt:lpwstr>
  </property>
</Properties>
</file>