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notesMasterIdLst>
    <p:notesMasterId r:id="rId11"/>
  </p:notesMasterIdLst>
  <p:sldIdLst>
    <p:sldId id="257" r:id="rId2"/>
    <p:sldId id="259" r:id="rId3"/>
    <p:sldId id="274" r:id="rId4"/>
    <p:sldId id="284" r:id="rId5"/>
    <p:sldId id="281" r:id="rId6"/>
    <p:sldId id="282" r:id="rId7"/>
    <p:sldId id="283" r:id="rId8"/>
    <p:sldId id="285" r:id="rId9"/>
    <p:sldId id="280" r:id="rId1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5CE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84229" autoAdjust="0"/>
  </p:normalViewPr>
  <p:slideViewPr>
    <p:cSldViewPr>
      <p:cViewPr varScale="1">
        <p:scale>
          <a:sx n="80" d="100"/>
          <a:sy n="80" d="100"/>
        </p:scale>
        <p:origin x="114" y="1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0DDBB9C-587D-4C87-889A-1C42A5AD79B3}" type="datetimeFigureOut">
              <a:rPr lang="en-GB" smtClean="0"/>
              <a:pPr/>
              <a:t>17/11/2016</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02C73E1-8066-4CBC-BFD6-368230FE50F3}" type="slidenum">
              <a:rPr lang="en-GB" smtClean="0"/>
              <a:pPr/>
              <a:t>‹#›</a:t>
            </a:fld>
            <a:endParaRPr lang="en-GB"/>
          </a:p>
        </p:txBody>
      </p:sp>
    </p:spTree>
    <p:extLst>
      <p:ext uri="{BB962C8B-B14F-4D97-AF65-F5344CB8AC3E}">
        <p14:creationId xmlns:p14="http://schemas.microsoft.com/office/powerpoint/2010/main" val="2958820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2C73E1-8066-4CBC-BFD6-368230FE50F3}" type="slidenum">
              <a:rPr lang="en-GB" smtClean="0"/>
              <a:pPr/>
              <a:t>1</a:t>
            </a:fld>
            <a:endParaRPr lang="en-GB"/>
          </a:p>
        </p:txBody>
      </p:sp>
    </p:spTree>
    <p:extLst>
      <p:ext uri="{BB962C8B-B14F-4D97-AF65-F5344CB8AC3E}">
        <p14:creationId xmlns:p14="http://schemas.microsoft.com/office/powerpoint/2010/main" val="1727664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902C73E1-8066-4CBC-BFD6-368230FE50F3}" type="slidenum">
              <a:rPr lang="en-GB" smtClean="0"/>
              <a:pPr/>
              <a:t>2</a:t>
            </a:fld>
            <a:endParaRPr lang="en-GB"/>
          </a:p>
        </p:txBody>
      </p:sp>
    </p:spTree>
    <p:extLst>
      <p:ext uri="{BB962C8B-B14F-4D97-AF65-F5344CB8AC3E}">
        <p14:creationId xmlns:p14="http://schemas.microsoft.com/office/powerpoint/2010/main" val="1330141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10"/>
          </p:nvPr>
        </p:nvSpPr>
        <p:spPr/>
        <p:txBody>
          <a:bodyPr/>
          <a:lstStyle/>
          <a:p>
            <a:fld id="{902C73E1-8066-4CBC-BFD6-368230FE50F3}" type="slidenum">
              <a:rPr lang="en-GB" smtClean="0"/>
              <a:pPr/>
              <a:t>3</a:t>
            </a:fld>
            <a:endParaRPr lang="en-GB"/>
          </a:p>
        </p:txBody>
      </p:sp>
    </p:spTree>
    <p:extLst>
      <p:ext uri="{BB962C8B-B14F-4D97-AF65-F5344CB8AC3E}">
        <p14:creationId xmlns:p14="http://schemas.microsoft.com/office/powerpoint/2010/main" val="184634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a:t>
            </a:r>
            <a:r>
              <a:rPr lang="en-US" baseline="0" dirty="0" smtClean="0"/>
              <a:t> of this slide: to give the background of the importance of the refugee protection principles in the framework of data protection and confidentially </a:t>
            </a:r>
          </a:p>
          <a:p>
            <a:r>
              <a:rPr lang="en-US" baseline="0" dirty="0" smtClean="0"/>
              <a:t>To highlight: negative implications if data is handled carelessly: risk of </a:t>
            </a:r>
            <a:r>
              <a:rPr lang="en-US" baseline="0" dirty="0" err="1" smtClean="0"/>
              <a:t>refoulement</a:t>
            </a:r>
            <a:r>
              <a:rPr lang="en-US" baseline="0" dirty="0" smtClean="0"/>
              <a:t>, risk of fraud, inadequate and even dangerous response to the specific needs of the refugee and his/ her family</a:t>
            </a:r>
          </a:p>
          <a:p>
            <a:r>
              <a:rPr lang="en-US" baseline="0" dirty="0" smtClean="0"/>
              <a:t>Importance of the consent. However, the consent needs to be an informed one. That is why, the purpose of the personal information (data) collection, use and sharing with partners  other than the ones who are collecting the data.</a:t>
            </a:r>
          </a:p>
          <a:p>
            <a:r>
              <a:rPr lang="en-US" baseline="0" dirty="0" smtClean="0"/>
              <a:t>Examples and making analogy to refugee situations will be more reflective and will help bring home the message. </a:t>
            </a:r>
            <a:endParaRPr lang="en-US" dirty="0"/>
          </a:p>
        </p:txBody>
      </p:sp>
      <p:sp>
        <p:nvSpPr>
          <p:cNvPr id="4" name="Slide Number Placeholder 3"/>
          <p:cNvSpPr>
            <a:spLocks noGrp="1"/>
          </p:cNvSpPr>
          <p:nvPr>
            <p:ph type="sldNum" sz="quarter" idx="10"/>
          </p:nvPr>
        </p:nvSpPr>
        <p:spPr/>
        <p:txBody>
          <a:bodyPr/>
          <a:lstStyle/>
          <a:p>
            <a:fld id="{902C73E1-8066-4CBC-BFD6-368230FE50F3}" type="slidenum">
              <a:rPr lang="en-GB" smtClean="0"/>
              <a:pPr/>
              <a:t>5</a:t>
            </a:fld>
            <a:endParaRPr lang="en-GB"/>
          </a:p>
        </p:txBody>
      </p:sp>
    </p:spTree>
    <p:extLst>
      <p:ext uri="{BB962C8B-B14F-4D97-AF65-F5344CB8AC3E}">
        <p14:creationId xmlns:p14="http://schemas.microsoft.com/office/powerpoint/2010/main" val="4069891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a:t>
            </a:r>
            <a:r>
              <a:rPr lang="en-US" baseline="0" dirty="0" smtClean="0"/>
              <a:t> of this slide: to explain the duties and obligations of an enumerator in the framework of the data protection policy</a:t>
            </a:r>
          </a:p>
          <a:p>
            <a:r>
              <a:rPr lang="en-US" baseline="0" dirty="0" smtClean="0"/>
              <a:t>To highlight: data protection of refugees depends of our understanding of the procedures and our implementation of the procedures. </a:t>
            </a:r>
          </a:p>
          <a:p>
            <a:r>
              <a:rPr lang="en-US" baseline="0" dirty="0" smtClean="0"/>
              <a:t>Main obligations: </a:t>
            </a:r>
          </a:p>
          <a:p>
            <a:pPr marL="228600" indent="-228600">
              <a:buAutoNum type="arabicPeriod"/>
            </a:pPr>
            <a:r>
              <a:rPr lang="en-US" baseline="0" dirty="0" smtClean="0"/>
              <a:t>Provide </a:t>
            </a:r>
            <a:r>
              <a:rPr lang="en-US" baseline="0" dirty="0" err="1" smtClean="0"/>
              <a:t>counselling</a:t>
            </a:r>
            <a:endParaRPr lang="en-US" baseline="0" dirty="0" smtClean="0"/>
          </a:p>
          <a:p>
            <a:pPr marL="228600" indent="-228600">
              <a:buAutoNum type="arabicPeriod"/>
            </a:pPr>
            <a:r>
              <a:rPr lang="en-US" baseline="0" dirty="0" smtClean="0"/>
              <a:t>Obtain consent</a:t>
            </a:r>
          </a:p>
          <a:p>
            <a:pPr marL="228600" indent="-228600">
              <a:buAutoNum type="arabicPeriod"/>
            </a:pPr>
            <a:r>
              <a:rPr lang="en-US" baseline="0" dirty="0" smtClean="0"/>
              <a:t>Do not share and disclose</a:t>
            </a:r>
          </a:p>
          <a:p>
            <a:endParaRPr lang="en-US" baseline="0" dirty="0" smtClean="0"/>
          </a:p>
        </p:txBody>
      </p:sp>
      <p:sp>
        <p:nvSpPr>
          <p:cNvPr id="4" name="Slide Number Placeholder 3"/>
          <p:cNvSpPr>
            <a:spLocks noGrp="1"/>
          </p:cNvSpPr>
          <p:nvPr>
            <p:ph type="sldNum" sz="quarter" idx="10"/>
          </p:nvPr>
        </p:nvSpPr>
        <p:spPr/>
        <p:txBody>
          <a:bodyPr/>
          <a:lstStyle/>
          <a:p>
            <a:fld id="{902C73E1-8066-4CBC-BFD6-368230FE50F3}" type="slidenum">
              <a:rPr lang="en-GB" smtClean="0"/>
              <a:pPr/>
              <a:t>6</a:t>
            </a:fld>
            <a:endParaRPr lang="en-GB"/>
          </a:p>
        </p:txBody>
      </p:sp>
    </p:spTree>
    <p:extLst>
      <p:ext uri="{BB962C8B-B14F-4D97-AF65-F5344CB8AC3E}">
        <p14:creationId xmlns:p14="http://schemas.microsoft.com/office/powerpoint/2010/main" val="3607406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902C73E1-8066-4CBC-BFD6-368230FE50F3}" type="slidenum">
              <a:rPr lang="en-GB" smtClean="0"/>
              <a:pPr/>
              <a:t>7</a:t>
            </a:fld>
            <a:endParaRPr lang="en-GB"/>
          </a:p>
        </p:txBody>
      </p:sp>
    </p:spTree>
    <p:extLst>
      <p:ext uri="{BB962C8B-B14F-4D97-AF65-F5344CB8AC3E}">
        <p14:creationId xmlns:p14="http://schemas.microsoft.com/office/powerpoint/2010/main" val="489502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018557-965A-420A-A5A9-CD2C15FBA98E}"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7332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63713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91553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2422783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018557-965A-420A-A5A9-CD2C15FBA98E}"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749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146658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1414989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58998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98079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29FDAA2-2104-4E4E-9C8E-1C00A0FEEFB0}" type="datetimeFigureOut">
              <a:rPr lang="en-GB" smtClean="0"/>
              <a:pPr/>
              <a:t>17/11/2016</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A018557-965A-420A-A5A9-CD2C15FBA98E}" type="slidenum">
              <a:rPr lang="en-GB" smtClean="0"/>
              <a:pPr/>
              <a:t>‹#›</a:t>
            </a:fld>
            <a:endParaRPr lang="en-GB"/>
          </a:p>
        </p:txBody>
      </p:sp>
    </p:spTree>
    <p:extLst>
      <p:ext uri="{BB962C8B-B14F-4D97-AF65-F5344CB8AC3E}">
        <p14:creationId xmlns:p14="http://schemas.microsoft.com/office/powerpoint/2010/main" val="178331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FDAA2-2104-4E4E-9C8E-1C00A0FEEFB0}" type="datetimeFigureOut">
              <a:rPr lang="en-GB" smtClean="0"/>
              <a:pPr/>
              <a:t>17/11/2016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018557-965A-420A-A5A9-CD2C15FBA98E}" type="slidenum">
              <a:rPr lang="en-GB" smtClean="0"/>
              <a:pPr/>
              <a:t>‹#›</a:t>
            </a:fld>
            <a:endParaRPr lang="en-GB"/>
          </a:p>
        </p:txBody>
      </p:sp>
    </p:spTree>
    <p:extLst>
      <p:ext uri="{BB962C8B-B14F-4D97-AF65-F5344CB8AC3E}">
        <p14:creationId xmlns:p14="http://schemas.microsoft.com/office/powerpoint/2010/main" val="67048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29FDAA2-2104-4E4E-9C8E-1C00A0FEEFB0}" type="datetimeFigureOut">
              <a:rPr lang="en-GB" smtClean="0"/>
              <a:pPr/>
              <a:t>17/11/2016</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A018557-965A-420A-A5A9-CD2C15FBA98E}" type="slidenum">
              <a:rPr lang="en-GB" smtClean="0"/>
              <a:pPr/>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299626"/>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unhcr.org/pages/52e11bc16.html" TargetMode="External"/><Relationship Id="rId2" Type="http://schemas.openxmlformats.org/officeDocument/2006/relationships/hyperlink" Target="mailto:Inspector@unhcr.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idx="4294967295"/>
          </p:nvPr>
        </p:nvSpPr>
        <p:spPr>
          <a:xfrm>
            <a:off x="1115616" y="2348880"/>
            <a:ext cx="6984776" cy="2303462"/>
          </a:xfrm>
        </p:spPr>
        <p:txBody>
          <a:bodyPr>
            <a:normAutofit fontScale="90000"/>
          </a:bodyPr>
          <a:lstStyle/>
          <a:p>
            <a:r>
              <a:rPr lang="de-DE" altLang="en-US" b="1" dirty="0" smtClean="0">
                <a:solidFill>
                  <a:srgbClr val="0070C0"/>
                </a:solidFill>
              </a:rPr>
              <a:t>UNHCR‘s </a:t>
            </a:r>
            <a:r>
              <a:rPr lang="en-GB" altLang="en-US" b="1" dirty="0" smtClean="0">
                <a:solidFill>
                  <a:srgbClr val="0070C0"/>
                </a:solidFill>
              </a:rPr>
              <a:t>Policy </a:t>
            </a:r>
            <a:r>
              <a:rPr lang="en-GB" altLang="en-US" b="1" dirty="0">
                <a:solidFill>
                  <a:srgbClr val="0070C0"/>
                </a:solidFill>
              </a:rPr>
              <a:t>on the Protection of Personal Data of Persons of </a:t>
            </a:r>
            <a:r>
              <a:rPr lang="en-GB" altLang="en-US" b="1" dirty="0" smtClean="0">
                <a:solidFill>
                  <a:srgbClr val="0070C0"/>
                </a:solidFill>
              </a:rPr>
              <a:t>Concern</a:t>
            </a:r>
            <a:br>
              <a:rPr lang="en-GB" altLang="en-US" b="1" dirty="0" smtClean="0">
                <a:solidFill>
                  <a:srgbClr val="0070C0"/>
                </a:solidFill>
              </a:rPr>
            </a:br>
            <a:r>
              <a:rPr lang="en-GB" altLang="en-US" b="1" dirty="0" smtClean="0">
                <a:solidFill>
                  <a:srgbClr val="0070C0"/>
                </a:solidFill>
              </a:rPr>
              <a:t>		</a:t>
            </a:r>
            <a:br>
              <a:rPr lang="en-GB" altLang="en-US" b="1" dirty="0" smtClean="0">
                <a:solidFill>
                  <a:srgbClr val="0070C0"/>
                </a:solidFill>
              </a:rPr>
            </a:br>
            <a:r>
              <a:rPr lang="en-GB" altLang="en-US" b="1" dirty="0" smtClean="0">
                <a:solidFill>
                  <a:srgbClr val="0070C0"/>
                </a:solidFill>
              </a:rPr>
              <a:t>- An introduction</a:t>
            </a:r>
            <a:endParaRPr lang="en-US" altLang="en-US" sz="3600" b="1" dirty="0" smtClean="0">
              <a:solidFill>
                <a:srgbClr val="0070C0"/>
              </a:solidFill>
            </a:endParaRPr>
          </a:p>
        </p:txBody>
      </p:sp>
      <p:sp>
        <p:nvSpPr>
          <p:cNvPr id="2051" name="Content Placeholder 2"/>
          <p:cNvSpPr>
            <a:spLocks noGrp="1"/>
          </p:cNvSpPr>
          <p:nvPr>
            <p:ph idx="4294967295"/>
          </p:nvPr>
        </p:nvSpPr>
        <p:spPr>
          <a:xfrm>
            <a:off x="3347864" y="4812020"/>
            <a:ext cx="5709320" cy="1545035"/>
          </a:xfrm>
        </p:spPr>
        <p:txBody>
          <a:bodyPr>
            <a:normAutofit lnSpcReduction="10000"/>
          </a:bodyPr>
          <a:lstStyle/>
          <a:p>
            <a:pPr algn="r" eaLnBrk="1" hangingPunct="1">
              <a:buFontTx/>
              <a:buNone/>
            </a:pPr>
            <a:endParaRPr lang="fr-CH" altLang="en-US" dirty="0" smtClean="0"/>
          </a:p>
          <a:p>
            <a:pPr algn="r">
              <a:buNone/>
            </a:pPr>
            <a:endParaRPr lang="en-US" altLang="en-US" sz="1600" dirty="0" smtClean="0"/>
          </a:p>
          <a:p>
            <a:pPr algn="r">
              <a:buNone/>
            </a:pPr>
            <a:endParaRPr lang="en-US" altLang="en-US" sz="1600" dirty="0"/>
          </a:p>
          <a:p>
            <a:pPr algn="r">
              <a:buNone/>
            </a:pPr>
            <a:r>
              <a:rPr lang="en-US" altLang="en-US" sz="1600" dirty="0" smtClean="0"/>
              <a:t>(October </a:t>
            </a:r>
            <a:r>
              <a:rPr lang="fr-CH" altLang="en-US" sz="1600" dirty="0" smtClean="0"/>
              <a:t>2016)</a:t>
            </a:r>
            <a:endParaRPr lang="en-US" altLang="en-US" sz="1600" dirty="0" smtClean="0"/>
          </a:p>
        </p:txBody>
      </p:sp>
      <p:pic>
        <p:nvPicPr>
          <p:cNvPr id="2052" name="Picture 5" descr="ANd9GcQniCYoEF1lE5tZkHEupVAwOvLbSrx1UBhh7fgZAa7MRThZGk_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5153363"/>
            <a:ext cx="736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29074"/>
            <a:ext cx="5335874" cy="43373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0C0"/>
              </a:solidFill>
            </a:endParaRPr>
          </a:p>
        </p:txBody>
      </p:sp>
      <p:pic>
        <p:nvPicPr>
          <p:cNvPr id="4" name="Picture 3"/>
          <p:cNvPicPr>
            <a:picLocks noChangeAspect="1"/>
          </p:cNvPicPr>
          <p:nvPr/>
        </p:nvPicPr>
        <p:blipFill>
          <a:blip r:embed="rId4"/>
          <a:stretch>
            <a:fillRect/>
          </a:stretch>
        </p:blipFill>
        <p:spPr>
          <a:xfrm>
            <a:off x="5327031" y="-29074"/>
            <a:ext cx="3808126" cy="1295400"/>
          </a:xfrm>
          <a:prstGeom prst="rect">
            <a:avLst/>
          </a:prstGeom>
        </p:spPr>
      </p:pic>
    </p:spTree>
    <p:extLst>
      <p:ext uri="{BB962C8B-B14F-4D97-AF65-F5344CB8AC3E}">
        <p14:creationId xmlns:p14="http://schemas.microsoft.com/office/powerpoint/2010/main" val="3179843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68300" y="332656"/>
            <a:ext cx="8229600" cy="1143000"/>
          </a:xfrm>
        </p:spPr>
        <p:txBody>
          <a:bodyPr/>
          <a:lstStyle/>
          <a:p>
            <a:pPr eaLnBrk="1" hangingPunct="1"/>
            <a:r>
              <a:rPr lang="de-DE" altLang="en-US" sz="3600" b="1" dirty="0" smtClean="0">
                <a:solidFill>
                  <a:srgbClr val="0070C0"/>
                </a:solidFill>
              </a:rPr>
              <a:t>UNHCR and Data protection</a:t>
            </a:r>
            <a:endParaRPr lang="en-US" altLang="en-US" sz="3600" b="1" dirty="0" smtClean="0">
              <a:solidFill>
                <a:srgbClr val="0070C0"/>
              </a:solidFill>
            </a:endParaRPr>
          </a:p>
        </p:txBody>
      </p:sp>
      <p:sp>
        <p:nvSpPr>
          <p:cNvPr id="4099" name="Content Placeholder 2"/>
          <p:cNvSpPr>
            <a:spLocks noGrp="1"/>
          </p:cNvSpPr>
          <p:nvPr>
            <p:ph idx="4294967295"/>
          </p:nvPr>
        </p:nvSpPr>
        <p:spPr>
          <a:xfrm>
            <a:off x="368300" y="1844824"/>
            <a:ext cx="7986340" cy="4525963"/>
          </a:xfrm>
        </p:spPr>
        <p:txBody>
          <a:bodyPr>
            <a:normAutofit/>
          </a:bodyPr>
          <a:lstStyle/>
          <a:p>
            <a:pPr>
              <a:buFont typeface="Wingdings" panose="05000000000000000000" pitchFamily="2" charset="2"/>
              <a:buChar char="q"/>
            </a:pPr>
            <a:r>
              <a:rPr lang="en-US" dirty="0"/>
              <a:t> </a:t>
            </a:r>
            <a:r>
              <a:rPr lang="en-GB" dirty="0" smtClean="0"/>
              <a:t>The </a:t>
            </a:r>
            <a:r>
              <a:rPr lang="en-GB" dirty="0"/>
              <a:t>right of every person under international human rights </a:t>
            </a:r>
            <a:r>
              <a:rPr lang="en-GB" dirty="0" smtClean="0"/>
              <a:t>law to </a:t>
            </a:r>
            <a:r>
              <a:rPr lang="en-GB" dirty="0"/>
              <a:t>be protected against the arbitrary or unlawful interference with his or her </a:t>
            </a:r>
            <a:r>
              <a:rPr lang="en-GB" u="sng" dirty="0" smtClean="0"/>
              <a:t>privacy</a:t>
            </a:r>
            <a:r>
              <a:rPr lang="en-GB" dirty="0" smtClean="0"/>
              <a:t> (Universal Declaration of Human Rights and </a:t>
            </a:r>
            <a:r>
              <a:rPr lang="en-GB" dirty="0"/>
              <a:t>ICCPR) </a:t>
            </a:r>
            <a:endParaRPr lang="en-GB" dirty="0" smtClean="0"/>
          </a:p>
          <a:p>
            <a:pPr>
              <a:buFont typeface="Wingdings" panose="05000000000000000000" pitchFamily="2" charset="2"/>
              <a:buChar char="q"/>
            </a:pPr>
            <a:r>
              <a:rPr lang="en-US" dirty="0" smtClean="0"/>
              <a:t>Awareness of the </a:t>
            </a:r>
            <a:r>
              <a:rPr lang="en-US" u="sng" dirty="0" smtClean="0"/>
              <a:t>particular sensitivities </a:t>
            </a:r>
            <a:r>
              <a:rPr lang="en-US" dirty="0" smtClean="0"/>
              <a:t>related to the personal data of refugees </a:t>
            </a:r>
            <a:r>
              <a:rPr lang="en-US" dirty="0"/>
              <a:t>and asylum </a:t>
            </a:r>
            <a:r>
              <a:rPr lang="en-US" dirty="0" smtClean="0"/>
              <a:t>seekers</a:t>
            </a:r>
          </a:p>
          <a:p>
            <a:pPr>
              <a:buFont typeface="Wingdings" panose="05000000000000000000" pitchFamily="2" charset="2"/>
              <a:buChar char="q"/>
            </a:pPr>
            <a:r>
              <a:rPr lang="en-US" dirty="0" smtClean="0"/>
              <a:t> Weighted against the need </a:t>
            </a:r>
            <a:r>
              <a:rPr lang="en-US" dirty="0"/>
              <a:t>to share information  </a:t>
            </a:r>
            <a:r>
              <a:rPr lang="en-US" dirty="0" smtClean="0"/>
              <a:t>                                           with </a:t>
            </a:r>
            <a:r>
              <a:rPr lang="en-US" dirty="0"/>
              <a:t>Governments and partners to </a:t>
            </a:r>
            <a:r>
              <a:rPr lang="en-US" u="sng" dirty="0"/>
              <a:t>effectively </a:t>
            </a:r>
            <a:r>
              <a:rPr lang="en-US" u="sng" dirty="0" smtClean="0"/>
              <a:t>provide                                protection, assistance and durable solutions</a:t>
            </a:r>
            <a:r>
              <a:rPr lang="en-US" dirty="0" smtClean="0"/>
              <a:t>                                                              to persons of concern</a:t>
            </a:r>
          </a:p>
          <a:p>
            <a:pPr>
              <a:buFont typeface="Wingdings" panose="05000000000000000000" pitchFamily="2" charset="2"/>
              <a:buChar char="q"/>
            </a:pPr>
            <a:r>
              <a:rPr lang="en-US" dirty="0" smtClean="0"/>
              <a:t>UNHCR developed the first UN policy                                                                                on data protection in May 2015</a:t>
            </a:r>
          </a:p>
          <a:p>
            <a:pPr marL="0" indent="0">
              <a:buNone/>
            </a:pPr>
            <a:endParaRPr lang="en-US" dirty="0" smtClean="0"/>
          </a:p>
          <a:p>
            <a:pPr>
              <a:buFont typeface="Wingdings" panose="05000000000000000000" pitchFamily="2" charset="2"/>
              <a:buChar char="q"/>
            </a:pPr>
            <a:endParaRPr lang="en-US" dirty="0"/>
          </a:p>
          <a:p>
            <a:pPr eaLnBrk="1" hangingPunct="1"/>
            <a:endParaRPr lang="en-US" altLang="en-US" dirty="0" smtClean="0"/>
          </a:p>
        </p:txBody>
      </p:sp>
      <p:pic>
        <p:nvPicPr>
          <p:cNvPr id="4100" name="Picture 5" descr="ANd9GcQniCYoEF1lE5tZkHEupVAwOvLbSrx1UBhh7fgZAa7MRThZGk_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9600" y="188640"/>
            <a:ext cx="736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4"/>
          <a:stretch>
            <a:fillRect/>
          </a:stretch>
        </p:blipFill>
        <p:spPr>
          <a:xfrm>
            <a:off x="6300192" y="3429000"/>
            <a:ext cx="2624497" cy="2664183"/>
          </a:xfrm>
          <a:prstGeom prst="rect">
            <a:avLst/>
          </a:prstGeom>
        </p:spPr>
      </p:pic>
    </p:spTree>
    <p:extLst>
      <p:ext uri="{BB962C8B-B14F-4D97-AF65-F5344CB8AC3E}">
        <p14:creationId xmlns:p14="http://schemas.microsoft.com/office/powerpoint/2010/main" val="1948051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292080" y="692696"/>
            <a:ext cx="3200677" cy="4608975"/>
          </a:xfrm>
          <a:prstGeom prst="rect">
            <a:avLst/>
          </a:prstGeom>
        </p:spPr>
      </p:pic>
      <p:sp>
        <p:nvSpPr>
          <p:cNvPr id="3" name="Rectangle 2"/>
          <p:cNvSpPr/>
          <p:nvPr/>
        </p:nvSpPr>
        <p:spPr>
          <a:xfrm>
            <a:off x="683568" y="2276872"/>
            <a:ext cx="4283968" cy="3200876"/>
          </a:xfrm>
          <a:prstGeom prst="rect">
            <a:avLst/>
          </a:prstGeom>
        </p:spPr>
        <p:txBody>
          <a:bodyPr wrap="square">
            <a:spAutoFit/>
          </a:bodyPr>
          <a:lstStyle/>
          <a:p>
            <a:r>
              <a:rPr lang="en-US" sz="2200" dirty="0" smtClean="0">
                <a:solidFill>
                  <a:srgbClr val="0070C0"/>
                </a:solidFill>
                <a:latin typeface="Calibri" panose="020F0502020204030204" pitchFamily="34" charset="0"/>
                <a:cs typeface="Times New Roman" panose="02020603050405020304" pitchFamily="18" charset="0"/>
              </a:rPr>
              <a:t>Basic principles:</a:t>
            </a: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Legitimate and fair processing</a:t>
            </a: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Purpose specification</a:t>
            </a: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Necessity and proportionality</a:t>
            </a: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Accuracy</a:t>
            </a:r>
            <a:endParaRPr lang="en-US" dirty="0">
              <a:latin typeface="Calibri" panose="020F0502020204030204" pitchFamily="34" charset="0"/>
              <a:cs typeface="Times New Roman" panose="02020603050405020304" pitchFamily="18" charset="0"/>
            </a:endParaRP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Respect for the rights of the data subject</a:t>
            </a: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Confidentiality</a:t>
            </a: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Security </a:t>
            </a:r>
            <a:endParaRPr lang="en-US" dirty="0">
              <a:latin typeface="Calibri" panose="020F0502020204030204" pitchFamily="34" charset="0"/>
              <a:cs typeface="Times New Roman" panose="02020603050405020304" pitchFamily="18" charset="0"/>
            </a:endParaRPr>
          </a:p>
          <a:p>
            <a:pPr marL="400050" indent="-400050">
              <a:buFont typeface="Wingdings" panose="05000000000000000000" pitchFamily="2" charset="2"/>
              <a:buChar char="ü"/>
            </a:pPr>
            <a:r>
              <a:rPr lang="en-US" dirty="0" smtClean="0">
                <a:latin typeface="Calibri" panose="020F0502020204030204" pitchFamily="34" charset="0"/>
                <a:cs typeface="Times New Roman" panose="02020603050405020304" pitchFamily="18" charset="0"/>
              </a:rPr>
              <a:t>Accountability</a:t>
            </a:r>
          </a:p>
          <a:p>
            <a:pPr marL="400050" indent="-400050">
              <a:buFont typeface="Wingdings" panose="05000000000000000000" pitchFamily="2" charset="2"/>
              <a:buChar char="ü"/>
            </a:pPr>
            <a:endParaRPr lang="en-US" u="sng" dirty="0">
              <a:solidFill>
                <a:srgbClr val="135CED"/>
              </a:solidFill>
              <a:latin typeface="Calibri" panose="020F0502020204030204" pitchFamily="34" charset="0"/>
              <a:cs typeface="Times New Roman" panose="02020603050405020304" pitchFamily="18" charset="0"/>
            </a:endParaRPr>
          </a:p>
        </p:txBody>
      </p:sp>
      <p:sp>
        <p:nvSpPr>
          <p:cNvPr id="6" name="Rectangle 5"/>
          <p:cNvSpPr/>
          <p:nvPr/>
        </p:nvSpPr>
        <p:spPr>
          <a:xfrm>
            <a:off x="539552" y="631721"/>
            <a:ext cx="4572000" cy="1200329"/>
          </a:xfrm>
          <a:prstGeom prst="rect">
            <a:avLst/>
          </a:prstGeom>
        </p:spPr>
        <p:txBody>
          <a:bodyPr>
            <a:spAutoFit/>
          </a:bodyPr>
          <a:lstStyle/>
          <a:p>
            <a:r>
              <a:rPr lang="de-DE" altLang="en-US" sz="3600" b="1" spc="-50" dirty="0" smtClean="0">
                <a:solidFill>
                  <a:srgbClr val="0070C0"/>
                </a:solidFill>
                <a:latin typeface="Calibri Light" panose="020F0302020204030204"/>
                <a:ea typeface="+mj-ea"/>
                <a:cs typeface="+mj-cs"/>
              </a:rPr>
              <a:t>UNHCR‘s new Data Protection Policy (2015):</a:t>
            </a:r>
            <a:endParaRPr lang="en-GB" dirty="0"/>
          </a:p>
        </p:txBody>
      </p:sp>
    </p:spTree>
    <p:extLst>
      <p:ext uri="{BB962C8B-B14F-4D97-AF65-F5344CB8AC3E}">
        <p14:creationId xmlns:p14="http://schemas.microsoft.com/office/powerpoint/2010/main" val="202966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b="1" dirty="0" smtClean="0">
                <a:solidFill>
                  <a:srgbClr val="0070C0"/>
                </a:solidFill>
                <a:latin typeface="Calibri Light" panose="020F0302020204030204"/>
              </a:rPr>
              <a:t>What is considered personal data?</a:t>
            </a:r>
            <a:endParaRPr lang="en-GB" altLang="en-US" sz="3600" b="1" dirty="0">
              <a:solidFill>
                <a:srgbClr val="0070C0"/>
              </a:solidFill>
              <a:latin typeface="Calibri Light" panose="020F0302020204030204"/>
            </a:endParaRPr>
          </a:p>
        </p:txBody>
      </p:sp>
      <p:sp>
        <p:nvSpPr>
          <p:cNvPr id="3" name="Content Placeholder 2"/>
          <p:cNvSpPr>
            <a:spLocks noGrp="1"/>
          </p:cNvSpPr>
          <p:nvPr>
            <p:ph idx="1"/>
          </p:nvPr>
        </p:nvSpPr>
        <p:spPr/>
        <p:txBody>
          <a:bodyPr/>
          <a:lstStyle/>
          <a:p>
            <a:r>
              <a:rPr lang="en-GB" dirty="0"/>
              <a:t>Any data related to an individual who can be identified from that data; from that data and other information; or by means reasonably likely to be used related to that data. </a:t>
            </a:r>
            <a:endParaRPr lang="en-GB" dirty="0" smtClean="0"/>
          </a:p>
          <a:p>
            <a:r>
              <a:rPr lang="en-GB" i="1" dirty="0" smtClean="0"/>
              <a:t>Personal </a:t>
            </a:r>
            <a:r>
              <a:rPr lang="en-GB" i="1" dirty="0"/>
              <a:t>data includes </a:t>
            </a:r>
            <a:r>
              <a:rPr lang="en-GB" i="1" dirty="0">
                <a:solidFill>
                  <a:schemeClr val="accent2">
                    <a:lumMod val="75000"/>
                  </a:schemeClr>
                </a:solidFill>
              </a:rPr>
              <a:t>biographical data (biodata) such as name, sex, marital status, date and place of birth, country of origin, country of asylum, individual registration number, occupation, religion and ethnicity, biometric </a:t>
            </a:r>
            <a:r>
              <a:rPr lang="en-GB" i="1" dirty="0" smtClean="0">
                <a:solidFill>
                  <a:schemeClr val="accent2">
                    <a:lumMod val="75000"/>
                  </a:schemeClr>
                </a:solidFill>
              </a:rPr>
              <a:t>data such </a:t>
            </a:r>
            <a:r>
              <a:rPr lang="en-GB" i="1" dirty="0">
                <a:solidFill>
                  <a:schemeClr val="accent2">
                    <a:lumMod val="75000"/>
                  </a:schemeClr>
                </a:solidFill>
              </a:rPr>
              <a:t>as a photograph, fingerprint, facial or iris image, as well as any expression of opinion about the individual, such as assessments of the status and/or specific needs.</a:t>
            </a:r>
          </a:p>
        </p:txBody>
      </p:sp>
    </p:spTree>
    <p:extLst>
      <p:ext uri="{BB962C8B-B14F-4D97-AF65-F5344CB8AC3E}">
        <p14:creationId xmlns:p14="http://schemas.microsoft.com/office/powerpoint/2010/main" val="84152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a:r>
              <a:rPr lang="de-DE" altLang="en-US" sz="3600" b="1" spc="-50" dirty="0" smtClean="0">
                <a:solidFill>
                  <a:srgbClr val="0070C0"/>
                </a:solidFill>
                <a:latin typeface="Calibri Light" panose="020F0302020204030204"/>
                <a:ea typeface="+mj-ea"/>
                <a:cs typeface="+mj-cs"/>
              </a:rPr>
              <a:t>Why is it important to protect personal data?</a:t>
            </a:r>
            <a:endParaRPr lang="en-GB" sz="2400" dirty="0" smtClean="0">
              <a:solidFill>
                <a:srgbClr val="0070C0"/>
              </a:solidFill>
            </a:endParaRPr>
          </a:p>
        </p:txBody>
      </p:sp>
      <p:sp>
        <p:nvSpPr>
          <p:cNvPr id="3" name="Text Placeholder 2"/>
          <p:cNvSpPr>
            <a:spLocks noGrp="1"/>
          </p:cNvSpPr>
          <p:nvPr>
            <p:ph type="body" idx="4294967295"/>
          </p:nvPr>
        </p:nvSpPr>
        <p:spPr>
          <a:xfrm>
            <a:off x="457201" y="1845734"/>
            <a:ext cx="7909560" cy="4326466"/>
          </a:xfrm>
        </p:spPr>
        <p:txBody>
          <a:bodyPr>
            <a:normAutofit/>
          </a:bodyPr>
          <a:lstStyle/>
          <a:p>
            <a:pPr>
              <a:buFont typeface="Wingdings" pitchFamily="2" charset="2"/>
              <a:buChar char="§"/>
            </a:pPr>
            <a:r>
              <a:rPr lang="en-US" dirty="0" smtClean="0"/>
              <a:t>    Refugees are fleeing persecution (violation of fundamental human rights)</a:t>
            </a:r>
          </a:p>
          <a:p>
            <a:pPr>
              <a:buFont typeface="Wingdings" pitchFamily="2" charset="2"/>
              <a:buChar char="§"/>
            </a:pPr>
            <a:r>
              <a:rPr lang="en-US" dirty="0" smtClean="0"/>
              <a:t>    Refugees lack the protection of their state for fear of being targeted</a:t>
            </a:r>
          </a:p>
          <a:p>
            <a:pPr>
              <a:buFont typeface="Wingdings" pitchFamily="2" charset="2"/>
              <a:buChar char="§"/>
            </a:pPr>
            <a:r>
              <a:rPr lang="en-US" dirty="0" smtClean="0"/>
              <a:t>    Refugees are in need of international protection </a:t>
            </a:r>
          </a:p>
          <a:p>
            <a:pPr>
              <a:buFont typeface="Wingdings" pitchFamily="2" charset="2"/>
              <a:buChar char="§"/>
            </a:pPr>
            <a:r>
              <a:rPr lang="en-US" dirty="0" smtClean="0"/>
              <a:t>    To ensure refugee assistance and protection, UNHCR and partners collect and record personal data of refugees</a:t>
            </a:r>
          </a:p>
          <a:p>
            <a:pPr>
              <a:buFont typeface="Wingdings" pitchFamily="2" charset="2"/>
              <a:buChar char="§"/>
            </a:pPr>
            <a:r>
              <a:rPr lang="en-US" dirty="0" smtClean="0"/>
              <a:t>    Refugee information is confidential and can be shared only following an explicit consent from the concerned individual</a:t>
            </a:r>
          </a:p>
          <a:p>
            <a:pPr>
              <a:buFont typeface="Wingdings" pitchFamily="2" charset="2"/>
              <a:buChar char="§"/>
            </a:pPr>
            <a:r>
              <a:rPr lang="en-US" dirty="0" smtClean="0"/>
              <a:t>    Personal data cannot be shared with the country of origin of the refugee</a:t>
            </a:r>
          </a:p>
          <a:p>
            <a:pPr>
              <a:buFont typeface="Wingdings" pitchFamily="2" charset="2"/>
              <a:buChar char="§"/>
            </a:pPr>
            <a:r>
              <a:rPr lang="en-US" dirty="0" smtClean="0"/>
              <a:t>    Personal data can be shared on a need-to know basis for a specific purpose to target assistance and/or protection, provided the consent of the refugee is given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a:bodyPr>
          <a:lstStyle/>
          <a:p>
            <a:pPr algn="ctr"/>
            <a:r>
              <a:rPr lang="de-DE" altLang="en-US" sz="3600" b="1" spc="-50" dirty="0" smtClean="0">
                <a:solidFill>
                  <a:srgbClr val="0070C0"/>
                </a:solidFill>
                <a:latin typeface="Calibri Light" panose="020F0302020204030204"/>
                <a:ea typeface="+mj-ea"/>
                <a:cs typeface="+mj-cs"/>
              </a:rPr>
              <a:t>What is my obligation as an enumerator  to ensure that personal data is protected?</a:t>
            </a:r>
            <a:endParaRPr lang="en-GB" sz="2400" dirty="0" smtClean="0">
              <a:solidFill>
                <a:srgbClr val="0070C0"/>
              </a:solidFill>
            </a:endParaRPr>
          </a:p>
        </p:txBody>
      </p:sp>
      <p:sp>
        <p:nvSpPr>
          <p:cNvPr id="3" name="Text Placeholder 2"/>
          <p:cNvSpPr>
            <a:spLocks noGrp="1"/>
          </p:cNvSpPr>
          <p:nvPr>
            <p:ph type="body" idx="4294967295"/>
          </p:nvPr>
        </p:nvSpPr>
        <p:spPr>
          <a:xfrm>
            <a:off x="457201" y="1845734"/>
            <a:ext cx="7909560" cy="4326466"/>
          </a:xfrm>
        </p:spPr>
        <p:txBody>
          <a:bodyPr>
            <a:normAutofit/>
          </a:bodyPr>
          <a:lstStyle/>
          <a:p>
            <a:pPr>
              <a:buFont typeface="Wingdings" pitchFamily="2" charset="2"/>
              <a:buChar char="§"/>
            </a:pPr>
            <a:r>
              <a:rPr lang="en-US" dirty="0" smtClean="0"/>
              <a:t>    Provide </a:t>
            </a:r>
            <a:r>
              <a:rPr lang="en-US" dirty="0" smtClean="0"/>
              <a:t>counseling </a:t>
            </a:r>
            <a:r>
              <a:rPr lang="en-US" dirty="0" smtClean="0"/>
              <a:t>to the refugee about the purpose of the personal data collection</a:t>
            </a:r>
          </a:p>
          <a:p>
            <a:pPr>
              <a:buFont typeface="Wingdings" pitchFamily="2" charset="2"/>
              <a:buChar char="§"/>
            </a:pPr>
            <a:r>
              <a:rPr lang="en-US" dirty="0" smtClean="0"/>
              <a:t>    Obtained informed consent from all the adults in the family/ household </a:t>
            </a:r>
          </a:p>
          <a:p>
            <a:pPr>
              <a:buFont typeface="Wingdings" pitchFamily="2" charset="2"/>
              <a:buChar char="§"/>
            </a:pPr>
            <a:r>
              <a:rPr lang="en-US" dirty="0" smtClean="0"/>
              <a:t>    If there are any concerns expressed by the refugee about the sharing of personal information with other parties, bring this situation to the attention of your supervisor and UNHCR focal point</a:t>
            </a:r>
          </a:p>
          <a:p>
            <a:pPr>
              <a:buFont typeface="Wingdings" pitchFamily="2" charset="2"/>
              <a:buChar char="§"/>
            </a:pPr>
            <a:r>
              <a:rPr lang="en-US" dirty="0" smtClean="0"/>
              <a:t>    Do not disclose information about the refugee to those who are not authorized to have access to such data</a:t>
            </a:r>
          </a:p>
          <a:p>
            <a:pPr>
              <a:buFont typeface="Wingdings" pitchFamily="2" charset="2"/>
              <a:buChar char="§"/>
            </a:pPr>
            <a:r>
              <a:rPr lang="en-US" dirty="0" smtClean="0"/>
              <a:t>    Do not share information electronically or otherwise collected other than through the means and procedures as detailed in the standard operation procedures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a:bodyPr>
          <a:lstStyle/>
          <a:p>
            <a:pPr algn="ctr"/>
            <a:r>
              <a:rPr lang="de-DE" altLang="en-US" sz="3600" b="1" spc="-50" dirty="0" smtClean="0">
                <a:solidFill>
                  <a:srgbClr val="0070C0"/>
                </a:solidFill>
                <a:latin typeface="Calibri Light" panose="020F0302020204030204"/>
                <a:ea typeface="+mj-ea"/>
                <a:cs typeface="+mj-cs"/>
              </a:rPr>
              <a:t>What should you do if you consider there was a personal data breach?</a:t>
            </a:r>
            <a:endParaRPr lang="en-GB" sz="2400" dirty="0" smtClean="0">
              <a:solidFill>
                <a:srgbClr val="0070C0"/>
              </a:solidFill>
            </a:endParaRPr>
          </a:p>
        </p:txBody>
      </p:sp>
      <p:sp>
        <p:nvSpPr>
          <p:cNvPr id="3" name="Text Placeholder 2"/>
          <p:cNvSpPr>
            <a:spLocks noGrp="1"/>
          </p:cNvSpPr>
          <p:nvPr>
            <p:ph type="body" idx="4294967295"/>
          </p:nvPr>
        </p:nvSpPr>
        <p:spPr>
          <a:xfrm>
            <a:off x="457201" y="1845734"/>
            <a:ext cx="7909560" cy="4326466"/>
          </a:xfrm>
        </p:spPr>
        <p:txBody>
          <a:bodyPr>
            <a:normAutofit/>
          </a:bodyPr>
          <a:lstStyle/>
          <a:p>
            <a:pPr>
              <a:buFont typeface="Wingdings" pitchFamily="2" charset="2"/>
              <a:buChar char="§"/>
            </a:pPr>
            <a:r>
              <a:rPr lang="en-US" i="1" dirty="0" smtClean="0"/>
              <a:t>    Steps as recommended in the SOPs</a:t>
            </a:r>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156848"/>
            <a:ext cx="6166104" cy="986152"/>
          </a:xfrm>
        </p:spPr>
        <p:txBody>
          <a:bodyPr>
            <a:normAutofit/>
          </a:bodyPr>
          <a:lstStyle/>
          <a:p>
            <a:r>
              <a:rPr lang="en-US" altLang="en-US" sz="3600" b="1" dirty="0" smtClean="0">
                <a:solidFill>
                  <a:srgbClr val="0070C0"/>
                </a:solidFill>
                <a:latin typeface="Calibri Light" panose="020F0302020204030204"/>
              </a:rPr>
              <a:t>Consent</a:t>
            </a:r>
            <a:endParaRPr lang="en-GB" altLang="en-US" sz="3600" b="1" dirty="0">
              <a:solidFill>
                <a:srgbClr val="0070C0"/>
              </a:solidFill>
              <a:latin typeface="Calibri Light" panose="020F0302020204030204"/>
            </a:endParaRPr>
          </a:p>
        </p:txBody>
      </p:sp>
      <p:sp>
        <p:nvSpPr>
          <p:cNvPr id="3" name="Content Placeholder 2"/>
          <p:cNvSpPr>
            <a:spLocks noGrp="1"/>
          </p:cNvSpPr>
          <p:nvPr>
            <p:ph idx="1"/>
          </p:nvPr>
        </p:nvSpPr>
        <p:spPr>
          <a:xfrm>
            <a:off x="768096" y="1252152"/>
            <a:ext cx="7290055" cy="5057209"/>
          </a:xfrm>
        </p:spPr>
        <p:txBody>
          <a:bodyPr>
            <a:normAutofit fontScale="40000" lnSpcReduction="20000"/>
          </a:bodyPr>
          <a:lstStyle/>
          <a:p>
            <a:pPr>
              <a:spcBef>
                <a:spcPts val="0"/>
              </a:spcBef>
              <a:spcAft>
                <a:spcPts val="0"/>
              </a:spcAft>
            </a:pPr>
            <a:r>
              <a:rPr lang="en-GB" sz="2700" b="1" i="1" dirty="0"/>
              <a:t>This form should be read to the principal applicant /primary caregiver (in the case of a PA under 18 years of age) in his/her first language. It should be clearly stated that the principal applicant is under no obligation to give his/her consent.</a:t>
            </a:r>
            <a:endParaRPr lang="en-GB" sz="2700" dirty="0"/>
          </a:p>
          <a:p>
            <a:pPr>
              <a:spcBef>
                <a:spcPts val="0"/>
              </a:spcBef>
              <a:spcAft>
                <a:spcPts val="0"/>
              </a:spcAft>
            </a:pPr>
            <a:r>
              <a:rPr lang="en-GB" sz="2700" dirty="0"/>
              <a:t> </a:t>
            </a:r>
          </a:p>
          <a:p>
            <a:pPr>
              <a:spcBef>
                <a:spcPts val="0"/>
              </a:spcBef>
              <a:spcAft>
                <a:spcPts val="0"/>
              </a:spcAft>
            </a:pPr>
            <a:r>
              <a:rPr lang="en-GB" sz="2700" dirty="0"/>
              <a:t>☐ I confirm that the volunteer _____________ [insert name] conducted the home visit on __________ [insert date] and that the volunteer introduced him/herself clearly, that he/she explained the purpose of the questions, and that the questions were asked in a way I was able to understand. </a:t>
            </a:r>
          </a:p>
          <a:p>
            <a:pPr>
              <a:spcBef>
                <a:spcPts val="0"/>
              </a:spcBef>
              <a:spcAft>
                <a:spcPts val="0"/>
              </a:spcAft>
            </a:pPr>
            <a:r>
              <a:rPr lang="en-GB" sz="2700" dirty="0"/>
              <a:t>☐ I give my consent for my name, contact details and UNHCR case number to be shared with UNHCR partner organizations providing assistance and responding to refugee needs in Jordan.  </a:t>
            </a:r>
          </a:p>
          <a:p>
            <a:pPr>
              <a:spcBef>
                <a:spcPts val="0"/>
              </a:spcBef>
              <a:spcAft>
                <a:spcPts val="0"/>
              </a:spcAft>
            </a:pPr>
            <a:r>
              <a:rPr lang="en-GB" sz="2700" dirty="0"/>
              <a:t>☐ I do not wish to share my information. I choose for my information to be hosted exclusively by UNHCR [and the partner agency conducting the Home Visit – </a:t>
            </a:r>
            <a:endParaRPr lang="en-GB" sz="2700" dirty="0" smtClean="0"/>
          </a:p>
          <a:p>
            <a:pPr>
              <a:spcBef>
                <a:spcPts val="0"/>
              </a:spcBef>
              <a:spcAft>
                <a:spcPts val="0"/>
              </a:spcAft>
            </a:pPr>
            <a:endParaRPr lang="en-GB" sz="2700" dirty="0"/>
          </a:p>
          <a:p>
            <a:pPr>
              <a:spcBef>
                <a:spcPts val="0"/>
              </a:spcBef>
              <a:spcAft>
                <a:spcPts val="0"/>
              </a:spcAft>
            </a:pPr>
            <a:r>
              <a:rPr lang="en-GB" sz="2700" dirty="0" smtClean="0"/>
              <a:t>INSERT </a:t>
            </a:r>
            <a:r>
              <a:rPr lang="en-GB" sz="2700" dirty="0"/>
              <a:t>NAME HERE].</a:t>
            </a:r>
          </a:p>
          <a:p>
            <a:pPr>
              <a:spcBef>
                <a:spcPts val="0"/>
              </a:spcBef>
              <a:spcAft>
                <a:spcPts val="0"/>
              </a:spcAft>
            </a:pPr>
            <a:r>
              <a:rPr lang="en-GB" sz="2700" dirty="0"/>
              <a:t>☒ I understand the importance of providing accurate and complete information and to keep UNHCR [and partner agency conducting Home Visit – </a:t>
            </a:r>
            <a:endParaRPr lang="en-GB" sz="2700" dirty="0" smtClean="0"/>
          </a:p>
          <a:p>
            <a:pPr>
              <a:spcBef>
                <a:spcPts val="0"/>
              </a:spcBef>
              <a:spcAft>
                <a:spcPts val="0"/>
              </a:spcAft>
            </a:pPr>
            <a:endParaRPr lang="en-GB" sz="2700" dirty="0"/>
          </a:p>
          <a:p>
            <a:pPr>
              <a:spcBef>
                <a:spcPts val="0"/>
              </a:spcBef>
              <a:spcAft>
                <a:spcPts val="0"/>
              </a:spcAft>
            </a:pPr>
            <a:r>
              <a:rPr lang="en-GB" sz="2700" dirty="0" smtClean="0"/>
              <a:t>INSERT </a:t>
            </a:r>
            <a:r>
              <a:rPr lang="en-GB" sz="2700" dirty="0"/>
              <a:t>NAME HERE] informed of any changes to my situation (births, deaths or marriages etc. in the family) by calling the UNHCR </a:t>
            </a:r>
            <a:r>
              <a:rPr lang="en-GB" sz="2700" dirty="0" err="1"/>
              <a:t>HelpLine</a:t>
            </a:r>
            <a:r>
              <a:rPr lang="en-GB" sz="2700" dirty="0"/>
              <a:t> at + 962 640 08000 from Sunday to Thursday [or INSERT PARTNER AGENCY METHOD FOR CHANGING DATA HERE]. </a:t>
            </a:r>
          </a:p>
          <a:p>
            <a:pPr>
              <a:spcBef>
                <a:spcPts val="0"/>
              </a:spcBef>
              <a:spcAft>
                <a:spcPts val="0"/>
              </a:spcAft>
            </a:pPr>
            <a:r>
              <a:rPr lang="en-GB" sz="2700" dirty="0"/>
              <a:t> </a:t>
            </a:r>
          </a:p>
          <a:p>
            <a:pPr>
              <a:spcBef>
                <a:spcPts val="0"/>
              </a:spcBef>
              <a:spcAft>
                <a:spcPts val="0"/>
              </a:spcAft>
            </a:pPr>
            <a:r>
              <a:rPr lang="en-GB" sz="2700" dirty="0"/>
              <a:t>It has been explained to me that opting not to share my information may impact on my ability to access certain services. I will, however, continue to access services relating to health, education and protection regardless of whether I consent to share the information provided by me in this Home Visit. </a:t>
            </a:r>
          </a:p>
          <a:p>
            <a:pPr>
              <a:spcBef>
                <a:spcPts val="0"/>
              </a:spcBef>
              <a:spcAft>
                <a:spcPts val="0"/>
              </a:spcAft>
            </a:pPr>
            <a:r>
              <a:rPr lang="en-GB" sz="2700" dirty="0"/>
              <a:t>It has been explained to me that shared information will be strictly limited to what is necessary for extension of services and will not be shared further. </a:t>
            </a:r>
          </a:p>
          <a:p>
            <a:pPr>
              <a:spcBef>
                <a:spcPts val="0"/>
              </a:spcBef>
              <a:spcAft>
                <a:spcPts val="0"/>
              </a:spcAft>
            </a:pPr>
            <a:r>
              <a:rPr lang="en-GB" sz="2700" dirty="0"/>
              <a:t> </a:t>
            </a:r>
          </a:p>
          <a:p>
            <a:pPr>
              <a:spcBef>
                <a:spcPts val="0"/>
              </a:spcBef>
              <a:spcAft>
                <a:spcPts val="0"/>
              </a:spcAft>
            </a:pPr>
            <a:r>
              <a:rPr lang="en-GB" sz="2700" dirty="0"/>
              <a:t>It has been explained to me that I can change my mind about sharing my information by calling the UNHCR Help Line at + 962 640 08000 from Sunday to Thursday. </a:t>
            </a:r>
          </a:p>
          <a:p>
            <a:pPr>
              <a:spcBef>
                <a:spcPts val="0"/>
              </a:spcBef>
              <a:spcAft>
                <a:spcPts val="0"/>
              </a:spcAft>
            </a:pPr>
            <a:r>
              <a:rPr lang="en-GB" sz="2700" dirty="0"/>
              <a:t> </a:t>
            </a:r>
          </a:p>
          <a:p>
            <a:pPr>
              <a:spcBef>
                <a:spcPts val="0"/>
              </a:spcBef>
              <a:spcAft>
                <a:spcPts val="0"/>
              </a:spcAft>
            </a:pPr>
            <a:r>
              <a:rPr lang="en-GB" sz="2700" dirty="0"/>
              <a:t>It has also been explained to me that if I have concerns about the way my personal information is being used, I can file a complaint with (</a:t>
            </a:r>
            <a:r>
              <a:rPr lang="en-GB" sz="2700" dirty="0" err="1"/>
              <a:t>i</a:t>
            </a:r>
            <a:r>
              <a:rPr lang="en-GB" sz="2700" dirty="0"/>
              <a:t>) UNHCR Jordan by contacting the </a:t>
            </a:r>
            <a:r>
              <a:rPr lang="en-GB" sz="2700" dirty="0" err="1"/>
              <a:t>HelpLine</a:t>
            </a:r>
            <a:r>
              <a:rPr lang="en-GB" sz="2700" dirty="0"/>
              <a:t> at +962 640 08000, or (ii) The Inspector General’s Office of UNHCR in Geneva either by phone (</a:t>
            </a:r>
            <a:r>
              <a:rPr lang="en-GB" sz="2700" b="1" dirty="0"/>
              <a:t>+41 22 739 88 44 – </a:t>
            </a:r>
            <a:r>
              <a:rPr lang="en-GB" sz="2700" dirty="0"/>
              <a:t>not toll-free, telephone charges apply)</a:t>
            </a:r>
            <a:r>
              <a:rPr lang="en-GB" sz="2700" b="1" dirty="0"/>
              <a:t>, fax (</a:t>
            </a:r>
            <a:r>
              <a:rPr lang="en-GB" sz="2700" dirty="0"/>
              <a:t>+41 22 739 73 80 – not toll-free, telephone charges apply), by confidential email (</a:t>
            </a:r>
            <a:r>
              <a:rPr lang="en-GB" sz="2700" u="sng" dirty="0">
                <a:hlinkClick r:id="rId2"/>
              </a:rPr>
              <a:t>Inspector@unhcr.org</a:t>
            </a:r>
            <a:r>
              <a:rPr lang="en-GB" sz="2700" dirty="0"/>
              <a:t>) or by using the online complaint form (</a:t>
            </a:r>
            <a:r>
              <a:rPr lang="en-GB" sz="2700" u="sng" dirty="0">
                <a:hlinkClick r:id="rId3"/>
              </a:rPr>
              <a:t>http://www.unhcr.org/pages/52e11bc16.html</a:t>
            </a:r>
            <a:r>
              <a:rPr lang="en-GB" sz="2700" dirty="0"/>
              <a:t>).</a:t>
            </a:r>
          </a:p>
          <a:p>
            <a:pPr>
              <a:spcBef>
                <a:spcPts val="0"/>
              </a:spcBef>
              <a:spcAft>
                <a:spcPts val="0"/>
              </a:spcAft>
            </a:pPr>
            <a:r>
              <a:rPr lang="en-GB" sz="2700" dirty="0"/>
              <a:t> </a:t>
            </a:r>
          </a:p>
          <a:p>
            <a:pPr>
              <a:spcBef>
                <a:spcPts val="0"/>
              </a:spcBef>
              <a:spcAft>
                <a:spcPts val="0"/>
              </a:spcAft>
            </a:pPr>
            <a:endParaRPr lang="en-GB" sz="2700" dirty="0" smtClean="0"/>
          </a:p>
          <a:p>
            <a:pPr>
              <a:spcBef>
                <a:spcPts val="0"/>
              </a:spcBef>
              <a:spcAft>
                <a:spcPts val="0"/>
              </a:spcAft>
            </a:pPr>
            <a:endParaRPr lang="en-GB" sz="2700" dirty="0"/>
          </a:p>
          <a:p>
            <a:pPr>
              <a:spcBef>
                <a:spcPts val="0"/>
              </a:spcBef>
              <a:spcAft>
                <a:spcPts val="0"/>
              </a:spcAft>
            </a:pPr>
            <a:r>
              <a:rPr lang="en-GB" sz="2700" dirty="0" smtClean="0"/>
              <a:t>Principal </a:t>
            </a:r>
            <a:r>
              <a:rPr lang="en-GB" sz="2700" dirty="0"/>
              <a:t>applicant’s signature:						Date (</a:t>
            </a:r>
            <a:r>
              <a:rPr lang="en-GB" sz="2700" dirty="0" err="1"/>
              <a:t>dd</a:t>
            </a:r>
            <a:r>
              <a:rPr lang="en-GB" sz="2700" dirty="0"/>
              <a:t>/mm/</a:t>
            </a:r>
            <a:r>
              <a:rPr lang="en-GB" sz="2700" dirty="0" err="1"/>
              <a:t>yyyy</a:t>
            </a:r>
            <a:r>
              <a:rPr lang="en-GB" sz="2700" dirty="0"/>
              <a:t>)</a:t>
            </a:r>
          </a:p>
          <a:p>
            <a:endParaRPr lang="en-GB" dirty="0"/>
          </a:p>
        </p:txBody>
      </p:sp>
    </p:spTree>
    <p:extLst>
      <p:ext uri="{BB962C8B-B14F-4D97-AF65-F5344CB8AC3E}">
        <p14:creationId xmlns:p14="http://schemas.microsoft.com/office/powerpoint/2010/main" val="1639042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a:r>
              <a:rPr lang="de-DE" altLang="en-US" sz="3600" b="1" spc="-50" dirty="0" smtClean="0">
                <a:solidFill>
                  <a:srgbClr val="0070C0"/>
                </a:solidFill>
                <a:latin typeface="Calibri Light" panose="020F0302020204030204"/>
                <a:ea typeface="+mj-ea"/>
                <a:cs typeface="+mj-cs"/>
              </a:rPr>
              <a:t>Thank you</a:t>
            </a:r>
            <a:endParaRPr lang="en-GB" sz="2400" dirty="0" smtClean="0">
              <a:solidFill>
                <a:srgbClr val="0070C0"/>
              </a:solidFill>
            </a:endParaRPr>
          </a:p>
        </p:txBody>
      </p:sp>
      <p:sp>
        <p:nvSpPr>
          <p:cNvPr id="3" name="Text Placeholder 2"/>
          <p:cNvSpPr>
            <a:spLocks noGrp="1"/>
          </p:cNvSpPr>
          <p:nvPr>
            <p:ph type="body" idx="4294967295"/>
          </p:nvPr>
        </p:nvSpPr>
        <p:spPr/>
        <p:txBody>
          <a:bodyPr/>
          <a:lstStyle/>
          <a:p>
            <a:endParaRPr lang="en-US"/>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2416</TotalTime>
  <Words>752</Words>
  <Application>Microsoft Office PowerPoint</Application>
  <PresentationFormat>On-screen Show (4:3)</PresentationFormat>
  <Paragraphs>79</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Times New Roman</vt:lpstr>
      <vt:lpstr>Wingdings</vt:lpstr>
      <vt:lpstr>Retrospect</vt:lpstr>
      <vt:lpstr>UNHCR‘s Policy on the Protection of Personal Data of Persons of Concern    - An introduction</vt:lpstr>
      <vt:lpstr>UNHCR and Data protection</vt:lpstr>
      <vt:lpstr>PowerPoint Presentation</vt:lpstr>
      <vt:lpstr>What is considered personal data?</vt:lpstr>
      <vt:lpstr>Why is it important to protect personal data?</vt:lpstr>
      <vt:lpstr>What is my obligation as an enumerator  to ensure that personal data is protected?</vt:lpstr>
      <vt:lpstr>What should you do if you consider there was a personal data breach?</vt:lpstr>
      <vt:lpstr>Consent</vt:lpstr>
      <vt:lpstr>Thank you</vt:lpstr>
    </vt:vector>
  </TitlesOfParts>
  <Company>UNHCR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dataUNHCR‘s  and Data protection</dc:title>
  <dc:creator>Alexander Beck</dc:creator>
  <cp:lastModifiedBy>Olivia Cribb</cp:lastModifiedBy>
  <cp:revision>58</cp:revision>
  <cp:lastPrinted>2016-02-02T11:28:04Z</cp:lastPrinted>
  <dcterms:created xsi:type="dcterms:W3CDTF">2014-02-13T13:10:56Z</dcterms:created>
  <dcterms:modified xsi:type="dcterms:W3CDTF">2016-11-17T14:22:29Z</dcterms:modified>
</cp:coreProperties>
</file>