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5.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9.xml" ContentType="application/vnd.openxmlformats-officedocument.presentationml.notesSl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5.xml" ContentType="application/vnd.openxmlformats-officedocument.themeOverride+xml"/>
  <Override PartName="/ppt/notesSlides/notesSlide20.xml" ContentType="application/vnd.openxmlformats-officedocument.presentationml.notesSlid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6.xml" ContentType="application/vnd.openxmlformats-officedocument.themeOverrid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7.xml" ContentType="application/vnd.openxmlformats-officedocument.themeOverride+xml"/>
  <Override PartName="/ppt/notesSlides/notesSlide24.xml" ContentType="application/vnd.openxmlformats-officedocument.presentationml.notesSlid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5.xml" ContentType="application/vnd.openxmlformats-officedocument.presentationml.notesSlide+xml"/>
  <Override PartName="/ppt/charts/chart19.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6.xml" ContentType="application/vnd.openxmlformats-officedocument.presentationml.notesSlide+xml"/>
  <Override PartName="/ppt/charts/chart20.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1.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7.xml" ContentType="application/vnd.openxmlformats-officedocument.presentationml.notesSlide+xml"/>
  <Override PartName="/ppt/charts/chart22.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8.xml" ContentType="application/vnd.openxmlformats-officedocument.themeOverride+xml"/>
  <Override PartName="/ppt/notesSlides/notesSlide28.xml" ContentType="application/vnd.openxmlformats-officedocument.presentationml.notesSlide+xml"/>
  <Override PartName="/ppt/charts/chart23.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327" r:id="rId3"/>
    <p:sldId id="260" r:id="rId4"/>
    <p:sldId id="262" r:id="rId5"/>
    <p:sldId id="316" r:id="rId6"/>
    <p:sldId id="263" r:id="rId7"/>
    <p:sldId id="266" r:id="rId8"/>
    <p:sldId id="278" r:id="rId9"/>
    <p:sldId id="279" r:id="rId10"/>
    <p:sldId id="271" r:id="rId11"/>
    <p:sldId id="289" r:id="rId12"/>
    <p:sldId id="300" r:id="rId13"/>
    <p:sldId id="304" r:id="rId14"/>
    <p:sldId id="323" r:id="rId15"/>
    <p:sldId id="272" r:id="rId16"/>
    <p:sldId id="275" r:id="rId17"/>
    <p:sldId id="277" r:id="rId18"/>
    <p:sldId id="322" r:id="rId19"/>
    <p:sldId id="287" r:id="rId20"/>
    <p:sldId id="302" r:id="rId21"/>
    <p:sldId id="348" r:id="rId22"/>
    <p:sldId id="340" r:id="rId23"/>
    <p:sldId id="330" r:id="rId24"/>
    <p:sldId id="283" r:id="rId25"/>
    <p:sldId id="338" r:id="rId26"/>
    <p:sldId id="324" r:id="rId27"/>
    <p:sldId id="345" r:id="rId28"/>
    <p:sldId id="346" r:id="rId29"/>
    <p:sldId id="335" r:id="rId30"/>
    <p:sldId id="344" r:id="rId31"/>
    <p:sldId id="339" r:id="rId32"/>
    <p:sldId id="343" r:id="rId33"/>
    <p:sldId id="347" r:id="rId34"/>
    <p:sldId id="349"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AYAKKARA Laksiri" initials="NL" lastIdx="1" clrIdx="0">
    <p:extLst>
      <p:ext uri="{19B8F6BF-5375-455C-9EA6-DF929625EA0E}">
        <p15:presenceInfo xmlns:p15="http://schemas.microsoft.com/office/powerpoint/2012/main" userId="S-1-5-21-185866794-2674911608-285463921-117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2936"/>
    <a:srgbClr val="002D58"/>
    <a:srgbClr val="8A2529"/>
    <a:srgbClr val="676B0F"/>
    <a:srgbClr val="0088E1"/>
    <a:srgbClr val="43460A"/>
    <a:srgbClr val="93D3FF"/>
    <a:srgbClr val="CA3A41"/>
    <a:srgbClr val="9FA617"/>
    <a:srgbClr val="DC7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45134" autoAdjust="0"/>
  </p:normalViewPr>
  <p:slideViewPr>
    <p:cSldViewPr snapToGrid="0">
      <p:cViewPr varScale="1">
        <p:scale>
          <a:sx n="35" d="100"/>
          <a:sy n="35" d="100"/>
        </p:scale>
        <p:origin x="262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Administrator\Documents\REACH\WFP%20CFSME%202015\Data%20Analysis\CFSME%20SPSS%20Analysis\Final%20Analysis\21.6.2015\Excel_Final%20Analysis.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C:\Users\Administrator\Documents\REACH\WFP%20CFSME%202015\Data%20Analysis\CFSME%20SPSS%20Analysis\Final%20Analysis\21.6.2015\Excel_Final%20Analysis.xlsx" TargetMode="External"/></Relationships>
</file>

<file path=ppt/charts/_rels/chart15.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C:\Users\Administrator\Documents\REACH\WFP%20CFSME%202015\Data%20Analysis\CFSME%20SPSS%20Analysis\Final%20Analysis\21.6.2015\Excel_Final%20Analysis.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C:\Users\Administrator\Documents\REACH\WFP%20CFSME%202015\Data%20Analysis\CFSME%20SPSS%20Analysis\Final%20Analysis\21.6.2015\Excel_Final%20Analysis.xlsx" TargetMode="External"/></Relationships>
</file>

<file path=ppt/charts/_rels/chart18.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17.xml"/><Relationship Id="rId1" Type="http://schemas.microsoft.com/office/2011/relationships/chartStyle" Target="style17.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Administrator\Documents\REACH\WFP%20CFSME%202015\Data%20Analysis\CFSME%20SPSS%20Analysis\Final%20Analysis\21.6.2015\Excel_Final%20Analysis.xlsx" TargetMode="External"/></Relationships>
</file>

<file path=ppt/charts/_rels/chart20.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19.xml"/><Relationship Id="rId1" Type="http://schemas.microsoft.com/office/2011/relationships/chartStyle" Target="style19.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20.xml"/><Relationship Id="rId1" Type="http://schemas.microsoft.com/office/2011/relationships/chartStyle" Target="style20.xm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oleObject" Target="file:///C:\Users\Administrator\Documents\REACH\WFP%20CFSME%202015\Data%20Analysis\CFSME%20SPSS%20Analysis\Final%20Analysis\21.6.2015\Excel_Final%20Analysis.xlsx" TargetMode="External"/></Relationships>
</file>

<file path=ppt/charts/_rels/chart23.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Administrator\Documents\REACH\WFP%20CFSME%202015\Data%20Analysis\CFSME%20SPSS%20Analysis\Final%20Analysis\21.6.2015\Excel_Final%20Analysis.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Administrator\Documents\REACH\WFP%20CFSME%202015\Data%20Analysis\CFSME%20SPSS%20Analysis\Final%20Analysis\21.6.2015\Excel_Final%20Analysi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dministrator\Documents\REACH\WFP%20CFSME%202015\Data%20Analysis\CFSME%20SPSS%20Analysis\Final%20Analysis\21.6.2015\Excel_Final%20Analysis.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dministrator\Documents\REACH\WFP%20CFSME%202015\Data%20Analysis\CFSME%20SPSS%20Analysis\Final%20Analysis\21.6.2015\Excel_Final%20Analysis.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b="1" dirty="0"/>
              <a:t>Food Security Index CFSME</a:t>
            </a:r>
          </a:p>
        </c:rich>
      </c:tx>
      <c:layout>
        <c:manualLayout>
          <c:xMode val="edge"/>
          <c:yMode val="edge"/>
          <c:x val="0.16687778431945161"/>
          <c:y val="0.9267957316737816"/>
        </c:manualLayout>
      </c:layout>
      <c:overlay val="0"/>
      <c:spPr>
        <a:noFill/>
        <a:ln>
          <a:noFill/>
        </a:ln>
        <a:effectLst/>
      </c:spPr>
      <c:txPr>
        <a:bodyPr rot="0" spcFirstLastPara="1" vertOverflow="ellipsis" vert="horz" wrap="square" anchor="ctr" anchorCtr="1"/>
        <a:lstStyle/>
        <a:p>
          <a:pPr>
            <a:defRPr sz="1100" b="1"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manualLayout>
          <c:layoutTarget val="inner"/>
          <c:xMode val="edge"/>
          <c:yMode val="edge"/>
          <c:x val="2.3006659674274749E-2"/>
          <c:y val="8.7051088259409284E-2"/>
          <c:w val="0.95398692431573651"/>
          <c:h val="0.79458333333333331"/>
        </c:manualLayout>
      </c:layout>
      <c:barChart>
        <c:barDir val="col"/>
        <c:grouping val="percentStacked"/>
        <c:varyColors val="0"/>
        <c:ser>
          <c:idx val="0"/>
          <c:order val="0"/>
          <c:tx>
            <c:strRef>
              <c:f>HH_Food_Security_Host_Community!$D$6</c:f>
              <c:strCache>
                <c:ptCount val="1"/>
                <c:pt idx="0">
                  <c:v>Food insecure</c:v>
                </c:pt>
              </c:strCache>
            </c:strRef>
          </c:tx>
          <c:spPr>
            <a:solidFill>
              <a:srgbClr val="8A2529"/>
            </a:solidFill>
            <a:ln>
              <a:noFill/>
            </a:ln>
            <a:effectLst/>
          </c:spPr>
          <c:invertIfNegative val="0"/>
          <c:dLbls>
            <c:dLbl>
              <c:idx val="1"/>
              <c:layout>
                <c:manualLayout>
                  <c:x val="0"/>
                  <c:y val="2.3148148148148064E-2"/>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HH_Food_Security_Host_Community!$C$7:$C$8</c:f>
              <c:numCache>
                <c:formatCode>General</c:formatCode>
                <c:ptCount val="2"/>
                <c:pt idx="0">
                  <c:v>2014</c:v>
                </c:pt>
                <c:pt idx="1">
                  <c:v>2015</c:v>
                </c:pt>
              </c:numCache>
            </c:numRef>
          </c:cat>
          <c:val>
            <c:numRef>
              <c:f>HH_Food_Security_Host_Community!$D$7:$D$8</c:f>
              <c:numCache>
                <c:formatCode>0%</c:formatCode>
                <c:ptCount val="2"/>
                <c:pt idx="0">
                  <c:v>5.7000000000000044E-2</c:v>
                </c:pt>
                <c:pt idx="1">
                  <c:v>0.21400000000000011</c:v>
                </c:pt>
              </c:numCache>
            </c:numRef>
          </c:val>
        </c:ser>
        <c:ser>
          <c:idx val="1"/>
          <c:order val="1"/>
          <c:tx>
            <c:strRef>
              <c:f>HH_Food_Security_Host_Community!$E$6</c:f>
              <c:strCache>
                <c:ptCount val="1"/>
                <c:pt idx="0">
                  <c:v>Vulnerability to Food insecurity</c:v>
                </c:pt>
              </c:strCache>
            </c:strRef>
          </c:tx>
          <c:spPr>
            <a:solidFill>
              <a:srgbClr val="ED8E2F"/>
            </a:solidFill>
            <a:ln>
              <a:noFill/>
            </a:ln>
            <a:effectLst/>
          </c:spPr>
          <c:invertIfNegative val="0"/>
          <c:dLbls>
            <c:dLbl>
              <c:idx val="0"/>
              <c:layout>
                <c:manualLayout>
                  <c:x val="-5.5555555555555558E-3"/>
                  <c:y val="3.2407407407407413E-2"/>
                </c:manualLayout>
              </c:layout>
              <c:tx>
                <c:rich>
                  <a:bodyPr/>
                  <a:lstStyle/>
                  <a:p>
                    <a:r>
                      <a:rPr lang="en-US" dirty="0" smtClean="0"/>
                      <a:t>42%</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2.7777777777777835E-3"/>
                  <c:y val="4.1666666666666623E-2"/>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HH_Food_Security_Host_Community!$C$7:$C$8</c:f>
              <c:numCache>
                <c:formatCode>General</c:formatCode>
                <c:ptCount val="2"/>
                <c:pt idx="0">
                  <c:v>2014</c:v>
                </c:pt>
                <c:pt idx="1">
                  <c:v>2015</c:v>
                </c:pt>
              </c:numCache>
            </c:numRef>
          </c:cat>
          <c:val>
            <c:numRef>
              <c:f>HH_Food_Security_Host_Community!$E$7:$E$8</c:f>
              <c:numCache>
                <c:formatCode>0%</c:formatCode>
                <c:ptCount val="2"/>
                <c:pt idx="0">
                  <c:v>0.42500000000000027</c:v>
                </c:pt>
                <c:pt idx="1">
                  <c:v>0.63700000000000045</c:v>
                </c:pt>
              </c:numCache>
            </c:numRef>
          </c:val>
        </c:ser>
        <c:ser>
          <c:idx val="2"/>
          <c:order val="2"/>
          <c:tx>
            <c:strRef>
              <c:f>HH_Food_Security_Host_Community!$F$6</c:f>
              <c:strCache>
                <c:ptCount val="1"/>
                <c:pt idx="0">
                  <c:v>Food Secure</c:v>
                </c:pt>
              </c:strCache>
            </c:strRef>
          </c:tx>
          <c:spPr>
            <a:solidFill>
              <a:srgbClr val="9FA6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HH_Food_Security_Host_Community!$C$7:$C$8</c:f>
              <c:numCache>
                <c:formatCode>General</c:formatCode>
                <c:ptCount val="2"/>
                <c:pt idx="0">
                  <c:v>2014</c:v>
                </c:pt>
                <c:pt idx="1">
                  <c:v>2015</c:v>
                </c:pt>
              </c:numCache>
            </c:numRef>
          </c:cat>
          <c:val>
            <c:numRef>
              <c:f>HH_Food_Security_Host_Community!$F$7:$F$8</c:f>
              <c:numCache>
                <c:formatCode>0%</c:formatCode>
                <c:ptCount val="2"/>
                <c:pt idx="0">
                  <c:v>0.51800000000000002</c:v>
                </c:pt>
                <c:pt idx="1">
                  <c:v>0.15000000000000011</c:v>
                </c:pt>
              </c:numCache>
            </c:numRef>
          </c:val>
        </c:ser>
        <c:dLbls>
          <c:showLegendKey val="0"/>
          <c:showVal val="0"/>
          <c:showCatName val="0"/>
          <c:showSerName val="0"/>
          <c:showPercent val="0"/>
          <c:showBubbleSize val="0"/>
        </c:dLbls>
        <c:gapWidth val="70"/>
        <c:overlap val="100"/>
        <c:axId val="124795720"/>
        <c:axId val="124796112"/>
      </c:barChart>
      <c:catAx>
        <c:axId val="124795720"/>
        <c:scaling>
          <c:orientation val="minMax"/>
        </c:scaling>
        <c:delete val="1"/>
        <c:axPos val="b"/>
        <c:numFmt formatCode="General" sourceLinked="1"/>
        <c:majorTickMark val="none"/>
        <c:minorTickMark val="none"/>
        <c:tickLblPos val="none"/>
        <c:crossAx val="124796112"/>
        <c:crosses val="autoZero"/>
        <c:auto val="1"/>
        <c:lblAlgn val="ctr"/>
        <c:lblOffset val="100"/>
        <c:noMultiLvlLbl val="0"/>
      </c:catAx>
      <c:valAx>
        <c:axId val="124796112"/>
        <c:scaling>
          <c:orientation val="minMax"/>
        </c:scaling>
        <c:delete val="1"/>
        <c:axPos val="l"/>
        <c:numFmt formatCode="0%" sourceLinked="1"/>
        <c:majorTickMark val="none"/>
        <c:minorTickMark val="none"/>
        <c:tickLblPos val="none"/>
        <c:crossAx val="12479572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sz="1100" b="0" i="0" baseline="0" dirty="0" smtClean="0">
                <a:effectLst/>
              </a:rPr>
              <a:t>% Households reduced essential non food expenditure</a:t>
            </a:r>
            <a:endParaRPr lang="en-US" sz="1100" dirty="0">
              <a:effectLst/>
            </a:endParaRPr>
          </a:p>
        </c:rich>
      </c:tx>
      <c:layout>
        <c:manualLayout>
          <c:xMode val="edge"/>
          <c:yMode val="edge"/>
          <c:x val="0.10225981124083558"/>
          <c:y val="2.5540923464153684E-2"/>
        </c:manualLayout>
      </c:layout>
      <c:overlay val="0"/>
      <c:spPr>
        <a:noFill/>
        <a:ln>
          <a:noFill/>
        </a:ln>
        <a:effectLst/>
      </c:spPr>
      <c:txPr>
        <a:bodyPr rot="0" spcFirstLastPara="1" vertOverflow="ellipsis" vert="horz" wrap="square" anchor="ctr" anchorCtr="1"/>
        <a:lstStyle/>
        <a:p>
          <a:pPr>
            <a:defRPr sz="11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manualLayout>
          <c:layoutTarget val="inner"/>
          <c:xMode val="edge"/>
          <c:yMode val="edge"/>
          <c:x val="3.0555555555555572E-2"/>
          <c:y val="0.19170793618183113"/>
          <c:w val="0.93888888888888933"/>
          <c:h val="0.68670626017095271"/>
        </c:manualLayout>
      </c:layout>
      <c:barChart>
        <c:barDir val="col"/>
        <c:grouping val="stacked"/>
        <c:varyColors val="0"/>
        <c:ser>
          <c:idx val="0"/>
          <c:order val="0"/>
          <c:tx>
            <c:strRef>
              <c:f>Economic_Vulnerability_Host_com!$G$226</c:f>
              <c:strCache>
                <c:ptCount val="1"/>
                <c:pt idx="0">
                  <c:v>Reduced Essential Non Food expenditure</c:v>
                </c:pt>
              </c:strCache>
            </c:strRef>
          </c:tx>
          <c:spPr>
            <a:solidFill>
              <a:schemeClr val="accent1"/>
            </a:solidFill>
            <a:ln>
              <a:noFill/>
            </a:ln>
            <a:effectLst/>
          </c:spPr>
          <c:invertIfNegative val="0"/>
          <c:dPt>
            <c:idx val="0"/>
            <c:invertIfNegative val="0"/>
            <c:bubble3D val="0"/>
            <c:spPr>
              <a:solidFill>
                <a:srgbClr val="8A2529"/>
              </a:solidFill>
              <a:ln>
                <a:noFill/>
              </a:ln>
              <a:effectLst/>
            </c:spPr>
          </c:dPt>
          <c:dPt>
            <c:idx val="1"/>
            <c:invertIfNegative val="0"/>
            <c:bubble3D val="0"/>
            <c:spPr>
              <a:solidFill>
                <a:srgbClr val="DF2936"/>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Economic_Vulnerability_Host_com!$H$225:$I$225</c:f>
              <c:numCache>
                <c:formatCode>General</c:formatCode>
                <c:ptCount val="2"/>
                <c:pt idx="0">
                  <c:v>2014</c:v>
                </c:pt>
                <c:pt idx="1">
                  <c:v>2015</c:v>
                </c:pt>
              </c:numCache>
            </c:numRef>
          </c:cat>
          <c:val>
            <c:numRef>
              <c:f>Economic_Vulnerability_Host_com!$H$226:$I$226</c:f>
              <c:numCache>
                <c:formatCode>0%</c:formatCode>
                <c:ptCount val="2"/>
                <c:pt idx="0">
                  <c:v>0.2880000000000002</c:v>
                </c:pt>
                <c:pt idx="1">
                  <c:v>0.51900000000000002</c:v>
                </c:pt>
              </c:numCache>
            </c:numRef>
          </c:val>
        </c:ser>
        <c:dLbls>
          <c:showLegendKey val="0"/>
          <c:showVal val="1"/>
          <c:showCatName val="0"/>
          <c:showSerName val="0"/>
          <c:showPercent val="0"/>
          <c:showBubbleSize val="0"/>
        </c:dLbls>
        <c:gapWidth val="70"/>
        <c:overlap val="100"/>
        <c:axId val="162589120"/>
        <c:axId val="162589512"/>
      </c:barChart>
      <c:catAx>
        <c:axId val="162589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2589512"/>
        <c:crosses val="autoZero"/>
        <c:auto val="1"/>
        <c:lblAlgn val="ctr"/>
        <c:lblOffset val="100"/>
        <c:noMultiLvlLbl val="0"/>
      </c:catAx>
      <c:valAx>
        <c:axId val="162589512"/>
        <c:scaling>
          <c:orientation val="minMax"/>
        </c:scaling>
        <c:delete val="1"/>
        <c:axPos val="l"/>
        <c:numFmt formatCode="0%" sourceLinked="1"/>
        <c:majorTickMark val="none"/>
        <c:minorTickMark val="none"/>
        <c:tickLblPos val="none"/>
        <c:crossAx val="162589120"/>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3829219468350334"/>
          <c:y val="7.1922361603988239E-2"/>
        </c:manualLayout>
      </c:layout>
      <c:overlay val="0"/>
      <c:spPr>
        <a:noFill/>
        <a:ln>
          <a:noFill/>
        </a:ln>
        <a:effectLst/>
      </c:spPr>
      <c:txPr>
        <a:bodyPr rot="0" spcFirstLastPara="1" vertOverflow="ellipsis" vert="horz" wrap="square" anchor="ctr" anchorCtr="1"/>
        <a:lstStyle/>
        <a:p>
          <a:pPr>
            <a:defRPr sz="11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manualLayout>
          <c:layoutTarget val="inner"/>
          <c:xMode val="edge"/>
          <c:yMode val="edge"/>
          <c:x val="5.9172900929230637E-2"/>
          <c:y val="0.17386636298238917"/>
          <c:w val="0.88165419814153889"/>
          <c:h val="0.71405387777959972"/>
        </c:manualLayout>
      </c:layout>
      <c:barChart>
        <c:barDir val="col"/>
        <c:grouping val="clustered"/>
        <c:varyColors val="0"/>
        <c:ser>
          <c:idx val="0"/>
          <c:order val="0"/>
          <c:tx>
            <c:strRef>
              <c:f>Economic_Vulnerability_Host_com!$H$465</c:f>
              <c:strCache>
                <c:ptCount val="1"/>
                <c:pt idx="0">
                  <c:v>Average education expenditure per school age child</c:v>
                </c:pt>
              </c:strCache>
            </c:strRef>
          </c:tx>
          <c:spPr>
            <a:solidFill>
              <a:srgbClr val="8A2529"/>
            </a:solidFill>
            <a:ln>
              <a:noFill/>
            </a:ln>
            <a:effectLst/>
          </c:spPr>
          <c:invertIfNegative val="0"/>
          <c:dPt>
            <c:idx val="0"/>
            <c:invertIfNegative val="0"/>
            <c:bubble3D val="0"/>
            <c:spPr>
              <a:solidFill>
                <a:srgbClr val="676B0F"/>
              </a:solidFill>
              <a:ln>
                <a:noFill/>
              </a:ln>
              <a:effectLst/>
            </c:spPr>
          </c:dPt>
          <c:dPt>
            <c:idx val="1"/>
            <c:invertIfNegative val="0"/>
            <c:bubble3D val="0"/>
            <c:spPr>
              <a:solidFill>
                <a:srgbClr val="9FA617"/>
              </a:solidFill>
              <a:ln>
                <a:noFill/>
              </a:ln>
              <a:effectLst/>
            </c:spPr>
          </c:dPt>
          <c:dLbls>
            <c:dLbl>
              <c:idx val="0"/>
              <c:tx>
                <c:rich>
                  <a:bodyPr rot="0" spcFirstLastPara="1" vertOverflow="ellipsis" vert="horz" wrap="square" anchor="ctr" anchorCtr="1"/>
                  <a:lstStyle/>
                  <a:p>
                    <a:pPr>
                      <a:defRPr sz="9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r>
                      <a:rPr lang="en-US" sz="900">
                        <a:solidFill>
                          <a:schemeClr val="bg1"/>
                        </a:solidFill>
                      </a:rPr>
                      <a:t>6.1JD</a:t>
                    </a:r>
                  </a:p>
                </c:rich>
              </c:tx>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a:t>2.5JD</a:t>
                    </a:r>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Economic_Vulnerability_Host_com!$I$464:$J$464</c:f>
              <c:numCache>
                <c:formatCode>General</c:formatCode>
                <c:ptCount val="2"/>
                <c:pt idx="0">
                  <c:v>2014</c:v>
                </c:pt>
                <c:pt idx="1">
                  <c:v>2015</c:v>
                </c:pt>
              </c:numCache>
            </c:numRef>
          </c:cat>
          <c:val>
            <c:numRef>
              <c:f>Economic_Vulnerability_Host_com!$I$465:$J$465</c:f>
              <c:numCache>
                <c:formatCode>0.0</c:formatCode>
                <c:ptCount val="2"/>
                <c:pt idx="0">
                  <c:v>6.1234999999999964</c:v>
                </c:pt>
                <c:pt idx="1">
                  <c:v>2.4885000000000002</c:v>
                </c:pt>
              </c:numCache>
            </c:numRef>
          </c:val>
        </c:ser>
        <c:dLbls>
          <c:showLegendKey val="0"/>
          <c:showVal val="1"/>
          <c:showCatName val="0"/>
          <c:showSerName val="0"/>
          <c:showPercent val="0"/>
          <c:showBubbleSize val="0"/>
        </c:dLbls>
        <c:gapWidth val="70"/>
        <c:overlap val="-27"/>
        <c:axId val="162590296"/>
        <c:axId val="162590688"/>
      </c:barChart>
      <c:catAx>
        <c:axId val="162590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2590688"/>
        <c:crosses val="autoZero"/>
        <c:auto val="1"/>
        <c:lblAlgn val="ctr"/>
        <c:lblOffset val="100"/>
        <c:noMultiLvlLbl val="0"/>
      </c:catAx>
      <c:valAx>
        <c:axId val="162590688"/>
        <c:scaling>
          <c:orientation val="minMax"/>
        </c:scaling>
        <c:delete val="1"/>
        <c:axPos val="l"/>
        <c:numFmt formatCode="0.0" sourceLinked="1"/>
        <c:majorTickMark val="none"/>
        <c:minorTickMark val="none"/>
        <c:tickLblPos val="none"/>
        <c:crossAx val="162590296"/>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Economic_Vulnerability_Host_com!$H$125</c:f>
              <c:strCache>
                <c:ptCount val="1"/>
                <c:pt idx="0">
                  <c:v>Living below abject poverty line (less than 28 JD)</c:v>
                </c:pt>
              </c:strCache>
            </c:strRef>
          </c:tx>
          <c:spPr>
            <a:solidFill>
              <a:srgbClr val="CA3A4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Economic_Vulnerability_Host_com!$I$124:$J$124</c:f>
              <c:numCache>
                <c:formatCode>General</c:formatCode>
                <c:ptCount val="2"/>
                <c:pt idx="0">
                  <c:v>2014</c:v>
                </c:pt>
                <c:pt idx="1">
                  <c:v>2015</c:v>
                </c:pt>
              </c:numCache>
            </c:numRef>
          </c:cat>
          <c:val>
            <c:numRef>
              <c:f>Economic_Vulnerability_Host_com!$I$125:$J$125</c:f>
              <c:numCache>
                <c:formatCode>0%</c:formatCode>
                <c:ptCount val="2"/>
                <c:pt idx="0">
                  <c:v>3.2000000000000028E-2</c:v>
                </c:pt>
                <c:pt idx="1">
                  <c:v>7.5999999999999998E-2</c:v>
                </c:pt>
              </c:numCache>
            </c:numRef>
          </c:val>
        </c:ser>
        <c:ser>
          <c:idx val="1"/>
          <c:order val="1"/>
          <c:tx>
            <c:strRef>
              <c:f>Economic_Vulnerability_Host_com!$H$126</c:f>
              <c:strCache>
                <c:ptCount val="1"/>
                <c:pt idx="0">
                  <c:v>Living below absolute poverty line (28-68JD)</c:v>
                </c:pt>
              </c:strCache>
            </c:strRef>
          </c:tx>
          <c:spPr>
            <a:solidFill>
              <a:srgbClr val="ED8E2F"/>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Economic_Vulnerability_Host_com!$I$124:$J$124</c:f>
              <c:numCache>
                <c:formatCode>General</c:formatCode>
                <c:ptCount val="2"/>
                <c:pt idx="0">
                  <c:v>2014</c:v>
                </c:pt>
                <c:pt idx="1">
                  <c:v>2015</c:v>
                </c:pt>
              </c:numCache>
            </c:numRef>
          </c:cat>
          <c:val>
            <c:numRef>
              <c:f>Economic_Vulnerability_Host_com!$I$126:$J$126</c:f>
              <c:numCache>
                <c:formatCode>0%</c:formatCode>
                <c:ptCount val="2"/>
                <c:pt idx="0">
                  <c:v>0.40400000000000008</c:v>
                </c:pt>
                <c:pt idx="1">
                  <c:v>0.61000000000000043</c:v>
                </c:pt>
              </c:numCache>
            </c:numRef>
          </c:val>
        </c:ser>
        <c:ser>
          <c:idx val="2"/>
          <c:order val="2"/>
          <c:tx>
            <c:strRef>
              <c:f>Economic_Vulnerability_Host_com!$H$127</c:f>
              <c:strCache>
                <c:ptCount val="1"/>
                <c:pt idx="0">
                  <c:v>Living above absolute (68 JD or more)</c:v>
                </c:pt>
              </c:strCache>
            </c:strRef>
          </c:tx>
          <c:spPr>
            <a:solidFill>
              <a:srgbClr val="9FA617"/>
            </a:solidFill>
            <a:ln>
              <a:noFill/>
            </a:ln>
            <a:effectLst/>
          </c:spPr>
          <c:invertIfNegative val="0"/>
          <c:dLbls>
            <c:dLbl>
              <c:idx val="0"/>
              <c:tx>
                <c:rich>
                  <a:bodyPr/>
                  <a:lstStyle/>
                  <a:p>
                    <a:r>
                      <a:rPr lang="en-US" smtClean="0"/>
                      <a:t>57%</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31%</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Economic_Vulnerability_Host_com!$I$124:$J$124</c:f>
              <c:numCache>
                <c:formatCode>General</c:formatCode>
                <c:ptCount val="2"/>
                <c:pt idx="0">
                  <c:v>2014</c:v>
                </c:pt>
                <c:pt idx="1">
                  <c:v>2015</c:v>
                </c:pt>
              </c:numCache>
            </c:numRef>
          </c:cat>
          <c:val>
            <c:numRef>
              <c:f>Economic_Vulnerability_Host_com!$I$127:$J$127</c:f>
              <c:numCache>
                <c:formatCode>0%</c:formatCode>
                <c:ptCount val="2"/>
                <c:pt idx="0">
                  <c:v>0.56399999999999995</c:v>
                </c:pt>
                <c:pt idx="1">
                  <c:v>0.31400000000000022</c:v>
                </c:pt>
              </c:numCache>
            </c:numRef>
          </c:val>
        </c:ser>
        <c:dLbls>
          <c:showLegendKey val="0"/>
          <c:showVal val="0"/>
          <c:showCatName val="0"/>
          <c:showSerName val="0"/>
          <c:showPercent val="0"/>
          <c:showBubbleSize val="0"/>
        </c:dLbls>
        <c:gapWidth val="70"/>
        <c:overlap val="100"/>
        <c:axId val="163329976"/>
        <c:axId val="163330368"/>
      </c:barChart>
      <c:catAx>
        <c:axId val="163329976"/>
        <c:scaling>
          <c:orientation val="minMax"/>
        </c:scaling>
        <c:delete val="1"/>
        <c:axPos val="b"/>
        <c:numFmt formatCode="General" sourceLinked="1"/>
        <c:majorTickMark val="none"/>
        <c:minorTickMark val="none"/>
        <c:tickLblPos val="none"/>
        <c:crossAx val="163330368"/>
        <c:crosses val="autoZero"/>
        <c:auto val="1"/>
        <c:lblAlgn val="ctr"/>
        <c:lblOffset val="100"/>
        <c:noMultiLvlLbl val="0"/>
      </c:catAx>
      <c:valAx>
        <c:axId val="163330368"/>
        <c:scaling>
          <c:orientation val="minMax"/>
        </c:scaling>
        <c:delete val="1"/>
        <c:axPos val="l"/>
        <c:numFmt formatCode="0%" sourceLinked="1"/>
        <c:majorTickMark val="none"/>
        <c:minorTickMark val="none"/>
        <c:tickLblPos val="none"/>
        <c:crossAx val="163329976"/>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dirty="0"/>
              <a:t>Asset depletion, exhausted strategy</a:t>
            </a:r>
          </a:p>
        </c:rich>
      </c:tx>
      <c:layout>
        <c:manualLayout>
          <c:xMode val="edge"/>
          <c:yMode val="edge"/>
          <c:x val="0.17052439600566963"/>
          <c:y val="4.322493271050650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manualLayout>
          <c:layoutTarget val="inner"/>
          <c:xMode val="edge"/>
          <c:yMode val="edge"/>
          <c:x val="2.0651884037231928E-2"/>
          <c:y val="0.14545205327712757"/>
          <c:w val="0.9350940787401284"/>
          <c:h val="0.59578994724825496"/>
        </c:manualLayout>
      </c:layout>
      <c:barChart>
        <c:barDir val="col"/>
        <c:grouping val="stacked"/>
        <c:varyColors val="0"/>
        <c:ser>
          <c:idx val="0"/>
          <c:order val="0"/>
          <c:tx>
            <c:strRef>
              <c:f>Economic_Vulnerability_Host_com!$P$250</c:f>
              <c:strCache>
                <c:ptCount val="1"/>
                <c:pt idx="0">
                  <c:v>Exhausted strategy</c:v>
                </c:pt>
              </c:strCache>
            </c:strRef>
          </c:tx>
          <c:spPr>
            <a:solidFill>
              <a:srgbClr val="8A2529"/>
            </a:solidFill>
            <a:ln>
              <a:noFill/>
            </a:ln>
            <a:effectLst/>
          </c:spPr>
          <c:invertIfNegative val="0"/>
          <c:dLbls>
            <c:dLbl>
              <c:idx val="0"/>
              <c:layout>
                <c:manualLayout>
                  <c:x val="0"/>
                  <c:y val="-9.2592592592592692E-3"/>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18%</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Economic_Vulnerability_Host_com!$Q$249:$S$249</c:f>
              <c:strCache>
                <c:ptCount val="3"/>
                <c:pt idx="0">
                  <c:v>Productive assets</c:v>
                </c:pt>
                <c:pt idx="1">
                  <c:v>Savings</c:v>
                </c:pt>
                <c:pt idx="2">
                  <c:v>Sold household goods</c:v>
                </c:pt>
              </c:strCache>
            </c:strRef>
          </c:cat>
          <c:val>
            <c:numRef>
              <c:f>Economic_Vulnerability_Host_com!$Q$250:$S$250</c:f>
              <c:numCache>
                <c:formatCode>0%</c:formatCode>
                <c:ptCount val="3"/>
                <c:pt idx="0">
                  <c:v>2.3E-2</c:v>
                </c:pt>
                <c:pt idx="1">
                  <c:v>0.18800000000000006</c:v>
                </c:pt>
                <c:pt idx="2">
                  <c:v>0.13900000000000001</c:v>
                </c:pt>
              </c:numCache>
            </c:numRef>
          </c:val>
        </c:ser>
        <c:ser>
          <c:idx val="1"/>
          <c:order val="1"/>
          <c:tx>
            <c:strRef>
              <c:f>Economic_Vulnerability_Host_com!$P$251</c:f>
              <c:strCache>
                <c:ptCount val="1"/>
                <c:pt idx="0">
                  <c:v>Used strategy</c:v>
                </c:pt>
              </c:strCache>
            </c:strRef>
          </c:tx>
          <c:spPr>
            <a:solidFill>
              <a:srgbClr val="D56167"/>
            </a:solidFill>
            <a:ln>
              <a:noFill/>
            </a:ln>
            <a:effectLst/>
          </c:spPr>
          <c:invertIfNegative val="0"/>
          <c:dLbls>
            <c:dLbl>
              <c:idx val="0"/>
              <c:layout>
                <c:manualLayout>
                  <c:x val="0"/>
                  <c:y val="-4.6296296296296412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Economic_Vulnerability_Host_com!$Q$249:$S$249</c:f>
              <c:strCache>
                <c:ptCount val="3"/>
                <c:pt idx="0">
                  <c:v>Productive assets</c:v>
                </c:pt>
                <c:pt idx="1">
                  <c:v>Savings</c:v>
                </c:pt>
                <c:pt idx="2">
                  <c:v>Sold household goods</c:v>
                </c:pt>
              </c:strCache>
            </c:strRef>
          </c:cat>
          <c:val>
            <c:numRef>
              <c:f>Economic_Vulnerability_Host_com!$Q$251:$S$251</c:f>
              <c:numCache>
                <c:formatCode>0%</c:formatCode>
                <c:ptCount val="3"/>
                <c:pt idx="0">
                  <c:v>2.3000000000000031E-2</c:v>
                </c:pt>
                <c:pt idx="1">
                  <c:v>0.10199999999999998</c:v>
                </c:pt>
                <c:pt idx="2">
                  <c:v>0.24400000000000008</c:v>
                </c:pt>
              </c:numCache>
            </c:numRef>
          </c:val>
        </c:ser>
        <c:dLbls>
          <c:showLegendKey val="0"/>
          <c:showVal val="0"/>
          <c:showCatName val="0"/>
          <c:showSerName val="0"/>
          <c:showPercent val="0"/>
          <c:showBubbleSize val="0"/>
        </c:dLbls>
        <c:gapWidth val="150"/>
        <c:overlap val="100"/>
        <c:axId val="163331544"/>
        <c:axId val="163331936"/>
      </c:barChart>
      <c:catAx>
        <c:axId val="163331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3331936"/>
        <c:crosses val="autoZero"/>
        <c:auto val="1"/>
        <c:lblAlgn val="ctr"/>
        <c:lblOffset val="100"/>
        <c:noMultiLvlLbl val="0"/>
      </c:catAx>
      <c:valAx>
        <c:axId val="163331936"/>
        <c:scaling>
          <c:orientation val="minMax"/>
        </c:scaling>
        <c:delete val="1"/>
        <c:axPos val="l"/>
        <c:numFmt formatCode="0%" sourceLinked="1"/>
        <c:majorTickMark val="none"/>
        <c:minorTickMark val="none"/>
        <c:tickLblPos val="none"/>
        <c:crossAx val="163331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56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a:t>Debt level, by year</a:t>
            </a:r>
          </a:p>
        </c:rich>
      </c:tx>
      <c:overlay val="0"/>
      <c:spPr>
        <a:noFill/>
        <a:ln>
          <a:noFill/>
        </a:ln>
        <a:effectLst/>
      </c:spPr>
      <c:txPr>
        <a:bodyPr rot="0" spcFirstLastPara="1" vertOverflow="ellipsis" vert="horz" wrap="square" anchor="ctr" anchorCtr="1"/>
        <a:lstStyle/>
        <a:p>
          <a:pPr>
            <a:defRPr sz="156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barChart>
        <c:barDir val="bar"/>
        <c:grouping val="percentStacked"/>
        <c:varyColors val="0"/>
        <c:ser>
          <c:idx val="0"/>
          <c:order val="0"/>
          <c:tx>
            <c:strRef>
              <c:f>Economic_Vulnerability_Host_com!$C$372</c:f>
              <c:strCache>
                <c:ptCount val="1"/>
                <c:pt idx="0">
                  <c:v>No debt</c:v>
                </c:pt>
              </c:strCache>
            </c:strRef>
          </c:tx>
          <c:spPr>
            <a:solidFill>
              <a:srgbClr val="74791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3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Economic_Vulnerability_Host_com!$B$373:$B$374</c:f>
              <c:numCache>
                <c:formatCode>General</c:formatCode>
                <c:ptCount val="2"/>
                <c:pt idx="0">
                  <c:v>2015</c:v>
                </c:pt>
                <c:pt idx="1">
                  <c:v>2014</c:v>
                </c:pt>
              </c:numCache>
            </c:numRef>
          </c:cat>
          <c:val>
            <c:numRef>
              <c:f>Economic_Vulnerability_Host_com!$C$373:$C$374</c:f>
              <c:numCache>
                <c:formatCode>0%</c:formatCode>
                <c:ptCount val="2"/>
                <c:pt idx="0">
                  <c:v>0.13</c:v>
                </c:pt>
                <c:pt idx="1">
                  <c:v>0.23100000000000001</c:v>
                </c:pt>
              </c:numCache>
            </c:numRef>
          </c:val>
        </c:ser>
        <c:ser>
          <c:idx val="1"/>
          <c:order val="1"/>
          <c:tx>
            <c:strRef>
              <c:f>Economic_Vulnerability_Host_com!$D$372</c:f>
              <c:strCache>
                <c:ptCount val="1"/>
                <c:pt idx="0">
                  <c:v>In debt (less than 200JD)</c:v>
                </c:pt>
              </c:strCache>
            </c:strRef>
          </c:tx>
          <c:spPr>
            <a:solidFill>
              <a:srgbClr val="ED8E2F"/>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3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Economic_Vulnerability_Host_com!$B$373:$B$374</c:f>
              <c:numCache>
                <c:formatCode>General</c:formatCode>
                <c:ptCount val="2"/>
                <c:pt idx="0">
                  <c:v>2015</c:v>
                </c:pt>
                <c:pt idx="1">
                  <c:v>2014</c:v>
                </c:pt>
              </c:numCache>
            </c:numRef>
          </c:cat>
          <c:val>
            <c:numRef>
              <c:f>Economic_Vulnerability_Host_com!$D$373:$D$374</c:f>
              <c:numCache>
                <c:formatCode>0%</c:formatCode>
                <c:ptCount val="2"/>
                <c:pt idx="0">
                  <c:v>0.15100000000000008</c:v>
                </c:pt>
                <c:pt idx="1">
                  <c:v>0.20800000000000007</c:v>
                </c:pt>
              </c:numCache>
            </c:numRef>
          </c:val>
        </c:ser>
        <c:ser>
          <c:idx val="2"/>
          <c:order val="2"/>
          <c:tx>
            <c:strRef>
              <c:f>Economic_Vulnerability_Host_com!$E$372</c:f>
              <c:strCache>
                <c:ptCount val="1"/>
                <c:pt idx="0">
                  <c:v>In debt (between 200 and 500 JD)</c:v>
                </c:pt>
              </c:strCache>
            </c:strRef>
          </c:tx>
          <c:spPr>
            <a:solidFill>
              <a:srgbClr val="CA3A41"/>
            </a:solidFill>
            <a:ln>
              <a:noFill/>
            </a:ln>
            <a:effectLst/>
          </c:spPr>
          <c:invertIfNegative val="0"/>
          <c:dLbls>
            <c:dLbl>
              <c:idx val="0"/>
              <c:tx>
                <c:rich>
                  <a:bodyPr/>
                  <a:lstStyle/>
                  <a:p>
                    <a:r>
                      <a:rPr lang="en-US" smtClean="0"/>
                      <a:t>22%</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rot="0" spcFirstLastPara="1" vertOverflow="ellipsis" vert="horz" wrap="square" anchor="ctr" anchorCtr="1"/>
              <a:lstStyle/>
              <a:p>
                <a:pPr>
                  <a:defRPr sz="13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Economic_Vulnerability_Host_com!$B$373:$B$374</c:f>
              <c:numCache>
                <c:formatCode>General</c:formatCode>
                <c:ptCount val="2"/>
                <c:pt idx="0">
                  <c:v>2015</c:v>
                </c:pt>
                <c:pt idx="1">
                  <c:v>2014</c:v>
                </c:pt>
              </c:numCache>
            </c:numRef>
          </c:cat>
          <c:val>
            <c:numRef>
              <c:f>Economic_Vulnerability_Host_com!$E$373:$E$374</c:f>
              <c:numCache>
                <c:formatCode>0%</c:formatCode>
                <c:ptCount val="2"/>
                <c:pt idx="0">
                  <c:v>0.21400000000000008</c:v>
                </c:pt>
                <c:pt idx="1">
                  <c:v>0.31400000000000017</c:v>
                </c:pt>
              </c:numCache>
            </c:numRef>
          </c:val>
        </c:ser>
        <c:ser>
          <c:idx val="3"/>
          <c:order val="3"/>
          <c:tx>
            <c:strRef>
              <c:f>Economic_Vulnerability_Host_com!$F$372</c:f>
              <c:strCache>
                <c:ptCount val="1"/>
                <c:pt idx="0">
                  <c:v>In debt (more than 500JD)</c:v>
                </c:pt>
              </c:strCache>
            </c:strRef>
          </c:tx>
          <c:spPr>
            <a:solidFill>
              <a:srgbClr val="8A2529"/>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3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Economic_Vulnerability_Host_com!$B$373:$B$374</c:f>
              <c:numCache>
                <c:formatCode>General</c:formatCode>
                <c:ptCount val="2"/>
                <c:pt idx="0">
                  <c:v>2015</c:v>
                </c:pt>
                <c:pt idx="1">
                  <c:v>2014</c:v>
                </c:pt>
              </c:numCache>
            </c:numRef>
          </c:cat>
          <c:val>
            <c:numRef>
              <c:f>Economic_Vulnerability_Host_com!$F$373:$F$374</c:f>
              <c:numCache>
                <c:formatCode>0%</c:formatCode>
                <c:ptCount val="2"/>
                <c:pt idx="0">
                  <c:v>0.504</c:v>
                </c:pt>
                <c:pt idx="1">
                  <c:v>0.24700000000000008</c:v>
                </c:pt>
              </c:numCache>
            </c:numRef>
          </c:val>
        </c:ser>
        <c:dLbls>
          <c:showLegendKey val="0"/>
          <c:showVal val="1"/>
          <c:showCatName val="0"/>
          <c:showSerName val="0"/>
          <c:showPercent val="0"/>
          <c:showBubbleSize val="0"/>
        </c:dLbls>
        <c:gapWidth val="70"/>
        <c:overlap val="100"/>
        <c:axId val="163332720"/>
        <c:axId val="163333112"/>
      </c:barChart>
      <c:catAx>
        <c:axId val="1633327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3333112"/>
        <c:crosses val="autoZero"/>
        <c:auto val="1"/>
        <c:lblAlgn val="ctr"/>
        <c:lblOffset val="100"/>
        <c:noMultiLvlLbl val="0"/>
      </c:catAx>
      <c:valAx>
        <c:axId val="163333112"/>
        <c:scaling>
          <c:orientation val="minMax"/>
        </c:scaling>
        <c:delete val="1"/>
        <c:axPos val="b"/>
        <c:numFmt formatCode="0%" sourceLinked="1"/>
        <c:majorTickMark val="none"/>
        <c:minorTickMark val="none"/>
        <c:tickLblPos val="none"/>
        <c:crossAx val="163332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30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sz="1300">
                <a:solidFill>
                  <a:sysClr val="windowText" lastClr="000000"/>
                </a:solidFill>
              </a:rPr>
              <a:t>Average</a:t>
            </a:r>
            <a:r>
              <a:rPr lang="en-US" sz="1300" baseline="0">
                <a:solidFill>
                  <a:sysClr val="windowText" lastClr="000000"/>
                </a:solidFill>
              </a:rPr>
              <a:t> h</a:t>
            </a:r>
            <a:r>
              <a:rPr lang="en-US" sz="1300">
                <a:solidFill>
                  <a:sysClr val="windowText" lastClr="000000"/>
                </a:solidFill>
              </a:rPr>
              <a:t>ousehold size, 2014 and 2015</a:t>
            </a:r>
          </a:p>
        </c:rich>
      </c:tx>
      <c:overlay val="0"/>
      <c:spPr>
        <a:noFill/>
        <a:ln>
          <a:noFill/>
        </a:ln>
        <a:effectLst/>
      </c:spPr>
      <c:txPr>
        <a:bodyPr rot="0" spcFirstLastPara="1" vertOverflow="ellipsis" vert="horz" wrap="square" anchor="ctr" anchorCtr="1"/>
        <a:lstStyle/>
        <a:p>
          <a:pPr>
            <a:defRPr sz="13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manualLayout>
          <c:layoutTarget val="inner"/>
          <c:xMode val="edge"/>
          <c:yMode val="edge"/>
          <c:x val="4.6367164214771911E-2"/>
          <c:y val="0.1326513121112167"/>
          <c:w val="0.90726567157045623"/>
          <c:h val="0.74115404270589236"/>
        </c:manualLayout>
      </c:layout>
      <c:barChart>
        <c:barDir val="col"/>
        <c:grouping val="clustered"/>
        <c:varyColors val="0"/>
        <c:ser>
          <c:idx val="0"/>
          <c:order val="0"/>
          <c:tx>
            <c:strRef>
              <c:f>Shelter!$I$173</c:f>
              <c:strCache>
                <c:ptCount val="1"/>
                <c:pt idx="0">
                  <c:v>Household size</c:v>
                </c:pt>
              </c:strCache>
            </c:strRef>
          </c:tx>
          <c:spPr>
            <a:solidFill>
              <a:schemeClr val="accent1"/>
            </a:solidFill>
            <a:ln>
              <a:noFill/>
            </a:ln>
            <a:effectLst/>
          </c:spPr>
          <c:invertIfNegative val="0"/>
          <c:dPt>
            <c:idx val="0"/>
            <c:invertIfNegative val="0"/>
            <c:bubble3D val="0"/>
            <c:spPr>
              <a:solidFill>
                <a:srgbClr val="8A2529"/>
              </a:solidFill>
              <a:ln>
                <a:noFill/>
              </a:ln>
              <a:effectLst/>
            </c:spPr>
          </c:dPt>
          <c:dPt>
            <c:idx val="1"/>
            <c:invertIfNegative val="0"/>
            <c:bubble3D val="0"/>
            <c:spPr>
              <a:solidFill>
                <a:srgbClr val="CA3A4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Shelter!$H$174:$H$175</c:f>
              <c:numCache>
                <c:formatCode>General</c:formatCode>
                <c:ptCount val="2"/>
                <c:pt idx="0">
                  <c:v>2014</c:v>
                </c:pt>
                <c:pt idx="1">
                  <c:v>2015</c:v>
                </c:pt>
              </c:numCache>
            </c:numRef>
          </c:cat>
          <c:val>
            <c:numRef>
              <c:f>Shelter!$I$174:$I$175</c:f>
              <c:numCache>
                <c:formatCode>0.0</c:formatCode>
                <c:ptCount val="2"/>
                <c:pt idx="0">
                  <c:v>4.5199999999999996</c:v>
                </c:pt>
                <c:pt idx="1">
                  <c:v>6.6899999999999995</c:v>
                </c:pt>
              </c:numCache>
            </c:numRef>
          </c:val>
        </c:ser>
        <c:dLbls>
          <c:showLegendKey val="0"/>
          <c:showVal val="0"/>
          <c:showCatName val="0"/>
          <c:showSerName val="0"/>
          <c:showPercent val="0"/>
          <c:showBubbleSize val="0"/>
        </c:dLbls>
        <c:gapWidth val="70"/>
        <c:overlap val="-27"/>
        <c:axId val="163333896"/>
        <c:axId val="163334288"/>
      </c:barChart>
      <c:catAx>
        <c:axId val="163333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3334288"/>
        <c:crosses val="autoZero"/>
        <c:auto val="1"/>
        <c:lblAlgn val="ctr"/>
        <c:lblOffset val="100"/>
        <c:noMultiLvlLbl val="0"/>
      </c:catAx>
      <c:valAx>
        <c:axId val="163334288"/>
        <c:scaling>
          <c:orientation val="minMax"/>
        </c:scaling>
        <c:delete val="1"/>
        <c:axPos val="l"/>
        <c:numFmt formatCode="0.0" sourceLinked="1"/>
        <c:majorTickMark val="none"/>
        <c:minorTickMark val="none"/>
        <c:tickLblPos val="none"/>
        <c:crossAx val="163333896"/>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a:t>Food security, by refrigerators</a:t>
            </a:r>
          </a:p>
        </c:rich>
      </c:tx>
      <c:overlay val="0"/>
      <c:spPr>
        <a:noFill/>
        <a:ln>
          <a:noFill/>
        </a:ln>
        <a:effectLst/>
      </c:spPr>
      <c:txPr>
        <a:bodyPr rot="0" spcFirstLastPara="1" vertOverflow="ellipsis" vert="horz" wrap="square" anchor="ctr" anchorCtr="1"/>
        <a:lstStyle/>
        <a:p>
          <a:pPr>
            <a:defRPr sz="132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barChart>
        <c:barDir val="bar"/>
        <c:grouping val="percentStacked"/>
        <c:varyColors val="0"/>
        <c:ser>
          <c:idx val="0"/>
          <c:order val="0"/>
          <c:tx>
            <c:strRef>
              <c:f>HH_Food_Security_Host_Community!$C$657</c:f>
              <c:strCache>
                <c:ptCount val="1"/>
                <c:pt idx="0">
                  <c:v>Food insecure</c:v>
                </c:pt>
              </c:strCache>
            </c:strRef>
          </c:tx>
          <c:spPr>
            <a:solidFill>
              <a:srgbClr val="8A2529"/>
            </a:solidFill>
            <a:ln>
              <a:noFill/>
            </a:ln>
            <a:effectLst/>
          </c:spPr>
          <c:invertIfNegative val="0"/>
          <c:dLbls>
            <c:dLbl>
              <c:idx val="1"/>
              <c:layout>
                <c:manualLayout>
                  <c:x val="7.140110328759915E-3"/>
                  <c:y val="0"/>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HH_Food_Security_Host_Community!$B$658:$B$659</c:f>
              <c:strCache>
                <c:ptCount val="2"/>
                <c:pt idx="0">
                  <c:v>No refrigerator</c:v>
                </c:pt>
                <c:pt idx="1">
                  <c:v>Own refrigerator</c:v>
                </c:pt>
              </c:strCache>
            </c:strRef>
          </c:cat>
          <c:val>
            <c:numRef>
              <c:f>HH_Food_Security_Host_Community!$C$658:$C$659</c:f>
              <c:numCache>
                <c:formatCode>0%</c:formatCode>
                <c:ptCount val="2"/>
                <c:pt idx="0">
                  <c:v>0.32100000000000017</c:v>
                </c:pt>
                <c:pt idx="1">
                  <c:v>0.16500000000000001</c:v>
                </c:pt>
              </c:numCache>
            </c:numRef>
          </c:val>
        </c:ser>
        <c:ser>
          <c:idx val="1"/>
          <c:order val="1"/>
          <c:tx>
            <c:strRef>
              <c:f>HH_Food_Security_Host_Community!$D$657</c:f>
              <c:strCache>
                <c:ptCount val="1"/>
                <c:pt idx="0">
                  <c:v>Vulnerable to food insecurity</c:v>
                </c:pt>
              </c:strCache>
            </c:strRef>
          </c:tx>
          <c:spPr>
            <a:solidFill>
              <a:srgbClr val="E98827"/>
            </a:solidFill>
            <a:ln>
              <a:noFill/>
            </a:ln>
            <a:effectLst/>
          </c:spPr>
          <c:invertIfNegative val="0"/>
          <c:dLbls>
            <c:dLbl>
              <c:idx val="1"/>
              <c:tx>
                <c:rich>
                  <a:bodyPr/>
                  <a:lstStyle/>
                  <a:p>
                    <a:r>
                      <a:rPr lang="en-US" smtClean="0"/>
                      <a:t>68%</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HH_Food_Security_Host_Community!$B$658:$B$659</c:f>
              <c:strCache>
                <c:ptCount val="2"/>
                <c:pt idx="0">
                  <c:v>No refrigerator</c:v>
                </c:pt>
                <c:pt idx="1">
                  <c:v>Own refrigerator</c:v>
                </c:pt>
              </c:strCache>
            </c:strRef>
          </c:cat>
          <c:val>
            <c:numRef>
              <c:f>HH_Food_Security_Host_Community!$D$658:$D$659</c:f>
              <c:numCache>
                <c:formatCode>0%</c:formatCode>
                <c:ptCount val="2"/>
                <c:pt idx="0">
                  <c:v>0.53400000000000003</c:v>
                </c:pt>
                <c:pt idx="1">
                  <c:v>0.68799999999999994</c:v>
                </c:pt>
              </c:numCache>
            </c:numRef>
          </c:val>
        </c:ser>
        <c:ser>
          <c:idx val="2"/>
          <c:order val="2"/>
          <c:tx>
            <c:strRef>
              <c:f>HH_Food_Security_Host_Community!$E$657</c:f>
              <c:strCache>
                <c:ptCount val="1"/>
                <c:pt idx="0">
                  <c:v>Food secure</c:v>
                </c:pt>
              </c:strCache>
            </c:strRef>
          </c:tx>
          <c:spPr>
            <a:solidFill>
              <a:srgbClr val="9FA617"/>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HH_Food_Security_Host_Community!$B$658:$B$659</c:f>
              <c:strCache>
                <c:ptCount val="2"/>
                <c:pt idx="0">
                  <c:v>No refrigerator</c:v>
                </c:pt>
                <c:pt idx="1">
                  <c:v>Own refrigerator</c:v>
                </c:pt>
              </c:strCache>
            </c:strRef>
          </c:cat>
          <c:val>
            <c:numRef>
              <c:f>HH_Food_Security_Host_Community!$E$658:$E$659</c:f>
              <c:numCache>
                <c:formatCode>0%</c:formatCode>
                <c:ptCount val="2"/>
                <c:pt idx="0">
                  <c:v>0.14600000000000007</c:v>
                </c:pt>
                <c:pt idx="1">
                  <c:v>0.14700000000000008</c:v>
                </c:pt>
              </c:numCache>
            </c:numRef>
          </c:val>
        </c:ser>
        <c:dLbls>
          <c:showLegendKey val="0"/>
          <c:showVal val="1"/>
          <c:showCatName val="0"/>
          <c:showSerName val="0"/>
          <c:showPercent val="0"/>
          <c:showBubbleSize val="0"/>
        </c:dLbls>
        <c:gapWidth val="70"/>
        <c:overlap val="100"/>
        <c:axId val="163335072"/>
        <c:axId val="163335464"/>
      </c:barChart>
      <c:catAx>
        <c:axId val="1633350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3335464"/>
        <c:crosses val="autoZero"/>
        <c:auto val="1"/>
        <c:lblAlgn val="ctr"/>
        <c:lblOffset val="100"/>
        <c:noMultiLvlLbl val="0"/>
      </c:catAx>
      <c:valAx>
        <c:axId val="163335464"/>
        <c:scaling>
          <c:orientation val="minMax"/>
        </c:scaling>
        <c:delete val="1"/>
        <c:axPos val="b"/>
        <c:numFmt formatCode="0%" sourceLinked="1"/>
        <c:majorTickMark val="none"/>
        <c:minorTickMark val="none"/>
        <c:tickLblPos val="none"/>
        <c:crossAx val="163335072"/>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a:t>Food security, by sofas</a:t>
            </a:r>
          </a:p>
        </c:rich>
      </c:tx>
      <c:overlay val="0"/>
      <c:spPr>
        <a:noFill/>
        <a:ln>
          <a:noFill/>
        </a:ln>
        <a:effectLst/>
      </c:spPr>
      <c:txPr>
        <a:bodyPr rot="0" spcFirstLastPara="1" vertOverflow="ellipsis" vert="horz" wrap="square" anchor="ctr" anchorCtr="1"/>
        <a:lstStyle/>
        <a:p>
          <a:pPr>
            <a:defRPr sz="132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barChart>
        <c:barDir val="bar"/>
        <c:grouping val="percentStacked"/>
        <c:varyColors val="0"/>
        <c:ser>
          <c:idx val="0"/>
          <c:order val="0"/>
          <c:tx>
            <c:strRef>
              <c:f>HH_Food_Security_Host_Community!$C$666</c:f>
              <c:strCache>
                <c:ptCount val="1"/>
                <c:pt idx="0">
                  <c:v>Food insecure</c:v>
                </c:pt>
              </c:strCache>
            </c:strRef>
          </c:tx>
          <c:spPr>
            <a:solidFill>
              <a:srgbClr val="8A2529"/>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HH_Food_Security_Host_Community!$B$667:$B$668</c:f>
              <c:strCache>
                <c:ptCount val="2"/>
                <c:pt idx="0">
                  <c:v>No Sofa</c:v>
                </c:pt>
                <c:pt idx="1">
                  <c:v>Own sofa</c:v>
                </c:pt>
              </c:strCache>
            </c:strRef>
          </c:cat>
          <c:val>
            <c:numRef>
              <c:f>HH_Food_Security_Host_Community!$C$667:$C$668</c:f>
              <c:numCache>
                <c:formatCode>0%</c:formatCode>
                <c:ptCount val="2"/>
                <c:pt idx="0">
                  <c:v>0.23100000000000001</c:v>
                </c:pt>
                <c:pt idx="1">
                  <c:v>0.14400000000000004</c:v>
                </c:pt>
              </c:numCache>
            </c:numRef>
          </c:val>
        </c:ser>
        <c:ser>
          <c:idx val="1"/>
          <c:order val="1"/>
          <c:tx>
            <c:strRef>
              <c:f>HH_Food_Security_Host_Community!$D$666</c:f>
              <c:strCache>
                <c:ptCount val="1"/>
                <c:pt idx="0">
                  <c:v>Vulnerable to food insecurity</c:v>
                </c:pt>
              </c:strCache>
            </c:strRef>
          </c:tx>
          <c:spPr>
            <a:solidFill>
              <a:srgbClr val="E98827"/>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HH_Food_Security_Host_Community!$B$667:$B$668</c:f>
              <c:strCache>
                <c:ptCount val="2"/>
                <c:pt idx="0">
                  <c:v>No Sofa</c:v>
                </c:pt>
                <c:pt idx="1">
                  <c:v>Own sofa</c:v>
                </c:pt>
              </c:strCache>
            </c:strRef>
          </c:cat>
          <c:val>
            <c:numRef>
              <c:f>HH_Food_Security_Host_Community!$D$667:$D$668</c:f>
              <c:numCache>
                <c:formatCode>0%</c:formatCode>
                <c:ptCount val="2"/>
                <c:pt idx="0">
                  <c:v>0.62300000000000033</c:v>
                </c:pt>
                <c:pt idx="1">
                  <c:v>0.7080000000000003</c:v>
                </c:pt>
              </c:numCache>
            </c:numRef>
          </c:val>
        </c:ser>
        <c:ser>
          <c:idx val="2"/>
          <c:order val="2"/>
          <c:tx>
            <c:strRef>
              <c:f>HH_Food_Security_Host_Community!$E$666</c:f>
              <c:strCache>
                <c:ptCount val="1"/>
                <c:pt idx="0">
                  <c:v>Food secure</c:v>
                </c:pt>
              </c:strCache>
            </c:strRef>
          </c:tx>
          <c:spPr>
            <a:solidFill>
              <a:srgbClr val="9FA617"/>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HH_Food_Security_Host_Community!$B$667:$B$668</c:f>
              <c:strCache>
                <c:ptCount val="2"/>
                <c:pt idx="0">
                  <c:v>No Sofa</c:v>
                </c:pt>
                <c:pt idx="1">
                  <c:v>Own sofa</c:v>
                </c:pt>
              </c:strCache>
            </c:strRef>
          </c:cat>
          <c:val>
            <c:numRef>
              <c:f>HH_Food_Security_Host_Community!$E$667:$E$668</c:f>
              <c:numCache>
                <c:formatCode>0%</c:formatCode>
                <c:ptCount val="2"/>
                <c:pt idx="0">
                  <c:v>0.14600000000000007</c:v>
                </c:pt>
                <c:pt idx="1">
                  <c:v>0.14800000000000008</c:v>
                </c:pt>
              </c:numCache>
            </c:numRef>
          </c:val>
        </c:ser>
        <c:dLbls>
          <c:showLegendKey val="0"/>
          <c:showVal val="1"/>
          <c:showCatName val="0"/>
          <c:showSerName val="0"/>
          <c:showPercent val="0"/>
          <c:showBubbleSize val="0"/>
        </c:dLbls>
        <c:gapWidth val="70"/>
        <c:overlap val="100"/>
        <c:axId val="163336248"/>
        <c:axId val="163336640"/>
      </c:barChart>
      <c:catAx>
        <c:axId val="1633362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3336640"/>
        <c:crosses val="autoZero"/>
        <c:auto val="1"/>
        <c:lblAlgn val="ctr"/>
        <c:lblOffset val="100"/>
        <c:noMultiLvlLbl val="0"/>
      </c:catAx>
      <c:valAx>
        <c:axId val="163336640"/>
        <c:scaling>
          <c:orientation val="minMax"/>
        </c:scaling>
        <c:delete val="1"/>
        <c:axPos val="b"/>
        <c:numFmt formatCode="0%" sourceLinked="1"/>
        <c:majorTickMark val="none"/>
        <c:minorTickMark val="none"/>
        <c:tickLblPos val="none"/>
        <c:crossAx val="163336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10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dirty="0" smtClean="0"/>
              <a:t>Food security, by debt levels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manualLayout>
          <c:layoutTarget val="inner"/>
          <c:xMode val="edge"/>
          <c:yMode val="edge"/>
          <c:x val="3.0170466374507703E-2"/>
          <c:y val="0.14054190128284441"/>
          <c:w val="0.93965906725098503"/>
          <c:h val="0.50947819254857574"/>
        </c:manualLayout>
      </c:layout>
      <c:barChart>
        <c:barDir val="col"/>
        <c:grouping val="percentStacked"/>
        <c:varyColors val="0"/>
        <c:ser>
          <c:idx val="0"/>
          <c:order val="0"/>
          <c:tx>
            <c:strRef>
              <c:f>Economic_Vulnerability_Host_com!$H$339</c:f>
              <c:strCache>
                <c:ptCount val="1"/>
                <c:pt idx="0">
                  <c:v>No debt</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Economic_Vulnerability_Host_com!$G$340:$G$342</c:f>
              <c:strCache>
                <c:ptCount val="3"/>
                <c:pt idx="0">
                  <c:v>Food secure</c:v>
                </c:pt>
                <c:pt idx="1">
                  <c:v>Vulnerable to food insecurity</c:v>
                </c:pt>
                <c:pt idx="2">
                  <c:v>Food insecure</c:v>
                </c:pt>
              </c:strCache>
            </c:strRef>
          </c:cat>
          <c:val>
            <c:numRef>
              <c:f>Economic_Vulnerability_Host_com!$H$340:$H$342</c:f>
              <c:numCache>
                <c:formatCode>0%</c:formatCode>
                <c:ptCount val="3"/>
                <c:pt idx="0">
                  <c:v>0.28000000000000008</c:v>
                </c:pt>
                <c:pt idx="1">
                  <c:v>0.12000000000000002</c:v>
                </c:pt>
                <c:pt idx="2">
                  <c:v>5.6000000000000001E-2</c:v>
                </c:pt>
              </c:numCache>
            </c:numRef>
          </c:val>
        </c:ser>
        <c:ser>
          <c:idx val="1"/>
          <c:order val="1"/>
          <c:tx>
            <c:strRef>
              <c:f>Economic_Vulnerability_Host_com!$I$339</c:f>
              <c:strCache>
                <c:ptCount val="1"/>
                <c:pt idx="0">
                  <c:v>In debt (less than 200JD)</c:v>
                </c:pt>
              </c:strCache>
            </c:strRef>
          </c:tx>
          <c:spPr>
            <a:solidFill>
              <a:srgbClr val="ED8E2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Economic_Vulnerability_Host_com!$G$340:$G$342</c:f>
              <c:strCache>
                <c:ptCount val="3"/>
                <c:pt idx="0">
                  <c:v>Food secure</c:v>
                </c:pt>
                <c:pt idx="1">
                  <c:v>Vulnerable to food insecurity</c:v>
                </c:pt>
                <c:pt idx="2">
                  <c:v>Food insecure</c:v>
                </c:pt>
              </c:strCache>
            </c:strRef>
          </c:cat>
          <c:val>
            <c:numRef>
              <c:f>Economic_Vulnerability_Host_com!$I$340:$I$342</c:f>
              <c:numCache>
                <c:formatCode>0%</c:formatCode>
                <c:ptCount val="3"/>
                <c:pt idx="0">
                  <c:v>8.9000000000000065E-2</c:v>
                </c:pt>
                <c:pt idx="1">
                  <c:v>0.17</c:v>
                </c:pt>
                <c:pt idx="2">
                  <c:v>0.13700000000000001</c:v>
                </c:pt>
              </c:numCache>
            </c:numRef>
          </c:val>
        </c:ser>
        <c:ser>
          <c:idx val="2"/>
          <c:order val="2"/>
          <c:tx>
            <c:strRef>
              <c:f>Economic_Vulnerability_Host_com!$J$339</c:f>
              <c:strCache>
                <c:ptCount val="1"/>
                <c:pt idx="0">
                  <c:v>In debt (between 200 and 500 JD)</c:v>
                </c:pt>
              </c:strCache>
            </c:strRef>
          </c:tx>
          <c:spPr>
            <a:solidFill>
              <a:srgbClr val="CA3A41"/>
            </a:solidFill>
            <a:ln>
              <a:noFill/>
            </a:ln>
            <a:effectLst/>
          </c:spPr>
          <c:invertIfNegative val="0"/>
          <c:dLbls>
            <c:dLbl>
              <c:idx val="1"/>
              <c:tx>
                <c:rich>
                  <a:bodyPr/>
                  <a:lstStyle/>
                  <a:p>
                    <a:r>
                      <a:rPr lang="en-US" smtClean="0"/>
                      <a:t>22%</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smtClean="0"/>
                      <a:t>20%</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Economic_Vulnerability_Host_com!$G$340:$G$342</c:f>
              <c:strCache>
                <c:ptCount val="3"/>
                <c:pt idx="0">
                  <c:v>Food secure</c:v>
                </c:pt>
                <c:pt idx="1">
                  <c:v>Vulnerable to food insecurity</c:v>
                </c:pt>
                <c:pt idx="2">
                  <c:v>Food insecure</c:v>
                </c:pt>
              </c:strCache>
            </c:strRef>
          </c:cat>
          <c:val>
            <c:numRef>
              <c:f>Economic_Vulnerability_Host_com!$J$340:$J$342</c:f>
              <c:numCache>
                <c:formatCode>0%</c:formatCode>
                <c:ptCount val="3"/>
                <c:pt idx="0">
                  <c:v>0.16900000000000001</c:v>
                </c:pt>
                <c:pt idx="1">
                  <c:v>0.22500000000000001</c:v>
                </c:pt>
                <c:pt idx="2">
                  <c:v>0.21200000000000011</c:v>
                </c:pt>
              </c:numCache>
            </c:numRef>
          </c:val>
        </c:ser>
        <c:ser>
          <c:idx val="3"/>
          <c:order val="3"/>
          <c:tx>
            <c:strRef>
              <c:f>Economic_Vulnerability_Host_com!$K$339</c:f>
              <c:strCache>
                <c:ptCount val="1"/>
                <c:pt idx="0">
                  <c:v>In debt (more than 500JD)</c:v>
                </c:pt>
              </c:strCache>
            </c:strRef>
          </c:tx>
          <c:spPr>
            <a:solidFill>
              <a:srgbClr val="8A252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Economic_Vulnerability_Host_com!$G$340:$G$342</c:f>
              <c:strCache>
                <c:ptCount val="3"/>
                <c:pt idx="0">
                  <c:v>Food secure</c:v>
                </c:pt>
                <c:pt idx="1">
                  <c:v>Vulnerable to food insecurity</c:v>
                </c:pt>
                <c:pt idx="2">
                  <c:v>Food insecure</c:v>
                </c:pt>
              </c:strCache>
            </c:strRef>
          </c:cat>
          <c:val>
            <c:numRef>
              <c:f>Economic_Vulnerability_Host_com!$K$340:$K$342</c:f>
              <c:numCache>
                <c:formatCode>0%</c:formatCode>
                <c:ptCount val="3"/>
                <c:pt idx="0">
                  <c:v>0.46200000000000002</c:v>
                </c:pt>
                <c:pt idx="1">
                  <c:v>0.48500000000000026</c:v>
                </c:pt>
                <c:pt idx="2">
                  <c:v>0.59499999999999997</c:v>
                </c:pt>
              </c:numCache>
            </c:numRef>
          </c:val>
        </c:ser>
        <c:dLbls>
          <c:showLegendKey val="0"/>
          <c:showVal val="0"/>
          <c:showCatName val="0"/>
          <c:showSerName val="0"/>
          <c:showPercent val="0"/>
          <c:showBubbleSize val="0"/>
        </c:dLbls>
        <c:gapWidth val="70"/>
        <c:overlap val="100"/>
        <c:axId val="164209816"/>
        <c:axId val="164210208"/>
      </c:barChart>
      <c:catAx>
        <c:axId val="1642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4210208"/>
        <c:crosses val="autoZero"/>
        <c:auto val="1"/>
        <c:lblAlgn val="ctr"/>
        <c:lblOffset val="100"/>
        <c:noMultiLvlLbl val="0"/>
      </c:catAx>
      <c:valAx>
        <c:axId val="164210208"/>
        <c:scaling>
          <c:orientation val="minMax"/>
        </c:scaling>
        <c:delete val="1"/>
        <c:axPos val="l"/>
        <c:numFmt formatCode="0%" sourceLinked="1"/>
        <c:majorTickMark val="none"/>
        <c:minorTickMark val="none"/>
        <c:tickLblPos val="none"/>
        <c:crossAx val="164209816"/>
        <c:crosses val="autoZero"/>
        <c:crossBetween val="between"/>
      </c:valAx>
      <c:spPr>
        <a:noFill/>
        <a:ln>
          <a:noFill/>
        </a:ln>
        <a:effectLst/>
      </c:spPr>
    </c:plotArea>
    <c:legend>
      <c:legendPos val="b"/>
      <c:layout>
        <c:manualLayout>
          <c:xMode val="edge"/>
          <c:yMode val="edge"/>
          <c:x val="0.11315415056639276"/>
          <c:y val="0.80087916156795058"/>
          <c:w val="0.78466256158273739"/>
          <c:h val="0.18191690636274571"/>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a:t>Accessing formal education services, by food security</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manualLayout>
          <c:layoutTarget val="inner"/>
          <c:xMode val="edge"/>
          <c:yMode val="edge"/>
          <c:x val="3.4475031883851995E-2"/>
          <c:y val="0.16033949915601944"/>
          <c:w val="0.93104993623229648"/>
          <c:h val="0.57809600287476215"/>
        </c:manualLayout>
      </c:layout>
      <c:barChart>
        <c:barDir val="col"/>
        <c:grouping val="percentStacked"/>
        <c:varyColors val="0"/>
        <c:ser>
          <c:idx val="0"/>
          <c:order val="0"/>
          <c:tx>
            <c:strRef>
              <c:f>HH_Food_Security_Host_Community!$C$737</c:f>
              <c:strCache>
                <c:ptCount val="1"/>
                <c:pt idx="0">
                  <c:v>Food insecure</c:v>
                </c:pt>
              </c:strCache>
            </c:strRef>
          </c:tx>
          <c:spPr>
            <a:solidFill>
              <a:srgbClr val="8A252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HH_Food_Security_Host_Community!$B$738:$B$739</c:f>
              <c:strCache>
                <c:ptCount val="2"/>
                <c:pt idx="0">
                  <c:v>Not accessing formal education services</c:v>
                </c:pt>
                <c:pt idx="1">
                  <c:v>Accessing formal education services</c:v>
                </c:pt>
              </c:strCache>
            </c:strRef>
          </c:cat>
          <c:val>
            <c:numRef>
              <c:f>HH_Food_Security_Host_Community!$C$738:$C$739</c:f>
              <c:numCache>
                <c:formatCode>0%</c:formatCode>
                <c:ptCount val="2"/>
                <c:pt idx="0">
                  <c:v>0.224</c:v>
                </c:pt>
                <c:pt idx="1">
                  <c:v>0.20900000000000007</c:v>
                </c:pt>
              </c:numCache>
            </c:numRef>
          </c:val>
        </c:ser>
        <c:ser>
          <c:idx val="1"/>
          <c:order val="1"/>
          <c:tx>
            <c:strRef>
              <c:f>HH_Food_Security_Host_Community!$D$737</c:f>
              <c:strCache>
                <c:ptCount val="1"/>
                <c:pt idx="0">
                  <c:v>Vulnerable to food insecurity</c:v>
                </c:pt>
              </c:strCache>
            </c:strRef>
          </c:tx>
          <c:spPr>
            <a:solidFill>
              <a:srgbClr val="ED8E2F"/>
            </a:solidFill>
            <a:ln>
              <a:noFill/>
            </a:ln>
            <a:effectLst/>
          </c:spPr>
          <c:invertIfNegative val="0"/>
          <c:dLbls>
            <c:dLbl>
              <c:idx val="0"/>
              <c:tx>
                <c:rich>
                  <a:bodyPr/>
                  <a:lstStyle/>
                  <a:p>
                    <a:r>
                      <a:rPr lang="en-US" smtClean="0"/>
                      <a:t>69%</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63%</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HH_Food_Security_Host_Community!$B$738:$B$739</c:f>
              <c:strCache>
                <c:ptCount val="2"/>
                <c:pt idx="0">
                  <c:v>Not accessing formal education services</c:v>
                </c:pt>
                <c:pt idx="1">
                  <c:v>Accessing formal education services</c:v>
                </c:pt>
              </c:strCache>
            </c:strRef>
          </c:cat>
          <c:val>
            <c:numRef>
              <c:f>HH_Food_Security_Host_Community!$D$738:$D$739</c:f>
              <c:numCache>
                <c:formatCode>0%</c:formatCode>
                <c:ptCount val="2"/>
                <c:pt idx="0">
                  <c:v>0.68200000000000005</c:v>
                </c:pt>
                <c:pt idx="1">
                  <c:v>0.63600000000000034</c:v>
                </c:pt>
              </c:numCache>
            </c:numRef>
          </c:val>
        </c:ser>
        <c:ser>
          <c:idx val="2"/>
          <c:order val="2"/>
          <c:tx>
            <c:strRef>
              <c:f>HH_Food_Security_Host_Community!$E$737</c:f>
              <c:strCache>
                <c:ptCount val="1"/>
                <c:pt idx="0">
                  <c:v>Food secure</c:v>
                </c:pt>
              </c:strCache>
            </c:strRef>
          </c:tx>
          <c:spPr>
            <a:solidFill>
              <a:srgbClr val="74791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HH_Food_Security_Host_Community!$B$738:$B$739</c:f>
              <c:strCache>
                <c:ptCount val="2"/>
                <c:pt idx="0">
                  <c:v>Not accessing formal education services</c:v>
                </c:pt>
                <c:pt idx="1">
                  <c:v>Accessing formal education services</c:v>
                </c:pt>
              </c:strCache>
            </c:strRef>
          </c:cat>
          <c:val>
            <c:numRef>
              <c:f>HH_Food_Security_Host_Community!$E$738:$E$739</c:f>
              <c:numCache>
                <c:formatCode>0%</c:formatCode>
                <c:ptCount val="2"/>
                <c:pt idx="0">
                  <c:v>9.4000000000000028E-2</c:v>
                </c:pt>
                <c:pt idx="1">
                  <c:v>0.15500000000000008</c:v>
                </c:pt>
              </c:numCache>
            </c:numRef>
          </c:val>
        </c:ser>
        <c:dLbls>
          <c:showLegendKey val="0"/>
          <c:showVal val="0"/>
          <c:showCatName val="0"/>
          <c:showSerName val="0"/>
          <c:showPercent val="0"/>
          <c:showBubbleSize val="0"/>
        </c:dLbls>
        <c:gapWidth val="150"/>
        <c:overlap val="100"/>
        <c:axId val="164210992"/>
        <c:axId val="164211384"/>
      </c:barChart>
      <c:catAx>
        <c:axId val="164210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4211384"/>
        <c:crosses val="autoZero"/>
        <c:auto val="1"/>
        <c:lblAlgn val="ctr"/>
        <c:lblOffset val="100"/>
        <c:noMultiLvlLbl val="0"/>
      </c:catAx>
      <c:valAx>
        <c:axId val="164211384"/>
        <c:scaling>
          <c:orientation val="minMax"/>
        </c:scaling>
        <c:delete val="1"/>
        <c:axPos val="l"/>
        <c:numFmt formatCode="0%" sourceLinked="1"/>
        <c:majorTickMark val="none"/>
        <c:minorTickMark val="none"/>
        <c:tickLblPos val="none"/>
        <c:crossAx val="164210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56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a:t>Food security by location type</a:t>
            </a:r>
          </a:p>
        </c:rich>
      </c:tx>
      <c:overlay val="0"/>
      <c:spPr>
        <a:noFill/>
        <a:ln>
          <a:noFill/>
        </a:ln>
        <a:effectLst/>
      </c:spPr>
      <c:txPr>
        <a:bodyPr rot="0" spcFirstLastPara="1" vertOverflow="ellipsis" vert="horz" wrap="square" anchor="ctr" anchorCtr="1"/>
        <a:lstStyle/>
        <a:p>
          <a:pPr>
            <a:defRPr sz="156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barChart>
        <c:barDir val="bar"/>
        <c:grouping val="percentStacked"/>
        <c:varyColors val="0"/>
        <c:ser>
          <c:idx val="0"/>
          <c:order val="0"/>
          <c:tx>
            <c:strRef>
              <c:f>HH_Food_Security_Host_Community!$C$392</c:f>
              <c:strCache>
                <c:ptCount val="1"/>
                <c:pt idx="0">
                  <c:v>Food insecure</c:v>
                </c:pt>
              </c:strCache>
            </c:strRef>
          </c:tx>
          <c:spPr>
            <a:solidFill>
              <a:srgbClr val="8A2529"/>
            </a:solidFill>
            <a:ln>
              <a:noFill/>
            </a:ln>
            <a:effectLst/>
          </c:spPr>
          <c:invertIfNegative val="0"/>
          <c:dLbls>
            <c:dLbl>
              <c:idx val="0"/>
              <c:tx>
                <c:rich>
                  <a:bodyPr rot="0" spcFirstLastPara="1" vertOverflow="ellipsis" vert="horz" wrap="square" anchor="ctr" anchorCtr="1"/>
                  <a:lstStyle/>
                  <a:p>
                    <a:pPr>
                      <a:defRPr sz="13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r>
                      <a:rPr lang="en-US" dirty="0" smtClean="0"/>
                      <a:t>21%</a:t>
                    </a:r>
                    <a:endParaRPr lang="en-US" dirty="0"/>
                  </a:p>
                </c:rich>
              </c:tx>
              <c:spPr>
                <a:noFill/>
                <a:ln>
                  <a:noFill/>
                </a:ln>
                <a:effectLst/>
              </c:spPr>
              <c:txPr>
                <a:bodyPr rot="0" spcFirstLastPara="1" vertOverflow="ellipsis" vert="horz" wrap="square" anchor="ctr" anchorCtr="1"/>
                <a:lstStyle/>
                <a:p>
                  <a:pPr>
                    <a:defRPr sz="13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dLbl>
              <c:idx val="1"/>
              <c:spPr>
                <a:noFill/>
                <a:ln>
                  <a:noFill/>
                </a:ln>
                <a:effectLst/>
              </c:spPr>
              <c:txPr>
                <a:bodyPr rot="0" spcFirstLastPara="1" vertOverflow="ellipsis" vert="horz" wrap="square" anchor="ctr" anchorCtr="1"/>
                <a:lstStyle/>
                <a:p>
                  <a:pPr>
                    <a:defRPr sz="13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dLbl>
            <c:dLbl>
              <c:idx val="2"/>
              <c:layout>
                <c:manualLayout>
                  <c:x val="3.2050262604414828E-3"/>
                  <c:y val="4.629629629629632E-3"/>
                </c:manualLayout>
              </c:layout>
              <c:spPr>
                <a:noFill/>
                <a:ln>
                  <a:noFill/>
                </a:ln>
                <a:effectLst/>
              </c:spPr>
              <c:txPr>
                <a:bodyPr rot="0" spcFirstLastPara="1" vertOverflow="ellipsis" vert="horz" wrap="square" anchor="ctr" anchorCtr="1"/>
                <a:lstStyle/>
                <a:p>
                  <a:pPr>
                    <a:defRPr sz="13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HH_Food_Security_Host_Community!$B$393:$B$395</c:f>
              <c:strCache>
                <c:ptCount val="3"/>
                <c:pt idx="0">
                  <c:v>Host community</c:v>
                </c:pt>
                <c:pt idx="1">
                  <c:v>Azraq refugee camp</c:v>
                </c:pt>
                <c:pt idx="2">
                  <c:v>Zaatari refugee camp</c:v>
                </c:pt>
              </c:strCache>
            </c:strRef>
          </c:cat>
          <c:val>
            <c:numRef>
              <c:f>HH_Food_Security_Host_Community!$C$393:$C$395</c:f>
              <c:numCache>
                <c:formatCode>0%</c:formatCode>
                <c:ptCount val="3"/>
                <c:pt idx="0">
                  <c:v>0.22</c:v>
                </c:pt>
                <c:pt idx="1">
                  <c:v>0.22</c:v>
                </c:pt>
                <c:pt idx="2">
                  <c:v>9.0000000000000024E-2</c:v>
                </c:pt>
              </c:numCache>
            </c:numRef>
          </c:val>
        </c:ser>
        <c:ser>
          <c:idx val="1"/>
          <c:order val="1"/>
          <c:tx>
            <c:strRef>
              <c:f>HH_Food_Security_Host_Community!$D$392</c:f>
              <c:strCache>
                <c:ptCount val="1"/>
                <c:pt idx="0">
                  <c:v>Vulnerable to food insecurity </c:v>
                </c:pt>
              </c:strCache>
            </c:strRef>
          </c:tx>
          <c:spPr>
            <a:solidFill>
              <a:srgbClr val="E98827"/>
            </a:solidFill>
            <a:ln>
              <a:noFill/>
            </a:ln>
            <a:effectLst/>
          </c:spPr>
          <c:invertIfNegative val="0"/>
          <c:dLbls>
            <c:spPr>
              <a:noFill/>
              <a:ln>
                <a:noFill/>
              </a:ln>
              <a:effectLst/>
            </c:spPr>
            <c:txPr>
              <a:bodyPr rot="0" spcFirstLastPara="1" vertOverflow="ellipsis" vert="horz" wrap="square" anchor="ctr" anchorCtr="1"/>
              <a:lstStyle/>
              <a:p>
                <a:pPr>
                  <a:defRPr sz="13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HH_Food_Security_Host_Community!$B$393:$B$395</c:f>
              <c:strCache>
                <c:ptCount val="3"/>
                <c:pt idx="0">
                  <c:v>Host community</c:v>
                </c:pt>
                <c:pt idx="1">
                  <c:v>Azraq refugee camp</c:v>
                </c:pt>
                <c:pt idx="2">
                  <c:v>Zaatari refugee camp</c:v>
                </c:pt>
              </c:strCache>
            </c:strRef>
          </c:cat>
          <c:val>
            <c:numRef>
              <c:f>HH_Food_Security_Host_Community!$D$393:$D$395</c:f>
              <c:numCache>
                <c:formatCode>0%</c:formatCode>
                <c:ptCount val="3"/>
                <c:pt idx="0">
                  <c:v>0.63800000000000034</c:v>
                </c:pt>
                <c:pt idx="1">
                  <c:v>0.66100000000000037</c:v>
                </c:pt>
                <c:pt idx="2">
                  <c:v>0.7130000000000003</c:v>
                </c:pt>
              </c:numCache>
            </c:numRef>
          </c:val>
        </c:ser>
        <c:ser>
          <c:idx val="2"/>
          <c:order val="2"/>
          <c:tx>
            <c:strRef>
              <c:f>HH_Food_Security_Host_Community!$E$392</c:f>
              <c:strCache>
                <c:ptCount val="1"/>
                <c:pt idx="0">
                  <c:v>Food secure</c:v>
                </c:pt>
              </c:strCache>
            </c:strRef>
          </c:tx>
          <c:spPr>
            <a:solidFill>
              <a:srgbClr val="9FA617"/>
            </a:solidFill>
            <a:ln>
              <a:noFill/>
            </a:ln>
            <a:effectLst/>
          </c:spPr>
          <c:invertIfNegative val="0"/>
          <c:dLbls>
            <c:dLbl>
              <c:idx val="0"/>
              <c:tx>
                <c:rich>
                  <a:bodyPr/>
                  <a:lstStyle/>
                  <a:p>
                    <a:r>
                      <a:rPr lang="en-US" smtClean="0"/>
                      <a:t>15%</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3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HH_Food_Security_Host_Community!$B$393:$B$395</c:f>
              <c:strCache>
                <c:ptCount val="3"/>
                <c:pt idx="0">
                  <c:v>Host community</c:v>
                </c:pt>
                <c:pt idx="1">
                  <c:v>Azraq refugee camp</c:v>
                </c:pt>
                <c:pt idx="2">
                  <c:v>Zaatari refugee camp</c:v>
                </c:pt>
              </c:strCache>
            </c:strRef>
          </c:cat>
          <c:val>
            <c:numRef>
              <c:f>HH_Food_Security_Host_Community!$E$393:$E$395</c:f>
              <c:numCache>
                <c:formatCode>0%</c:formatCode>
                <c:ptCount val="3"/>
                <c:pt idx="0">
                  <c:v>0.14200000000000004</c:v>
                </c:pt>
                <c:pt idx="1">
                  <c:v>0.11899999999999998</c:v>
                </c:pt>
                <c:pt idx="2">
                  <c:v>0.19800000000000001</c:v>
                </c:pt>
              </c:numCache>
            </c:numRef>
          </c:val>
        </c:ser>
        <c:dLbls>
          <c:showLegendKey val="0"/>
          <c:showVal val="1"/>
          <c:showCatName val="0"/>
          <c:showSerName val="0"/>
          <c:showPercent val="0"/>
          <c:showBubbleSize val="0"/>
        </c:dLbls>
        <c:gapWidth val="70"/>
        <c:overlap val="100"/>
        <c:axId val="124797288"/>
        <c:axId val="124797680"/>
      </c:barChart>
      <c:catAx>
        <c:axId val="1247972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24797680"/>
        <c:crosses val="autoZero"/>
        <c:auto val="1"/>
        <c:lblAlgn val="ctr"/>
        <c:lblOffset val="100"/>
        <c:noMultiLvlLbl val="0"/>
      </c:catAx>
      <c:valAx>
        <c:axId val="124797680"/>
        <c:scaling>
          <c:orientation val="minMax"/>
        </c:scaling>
        <c:delete val="1"/>
        <c:axPos val="b"/>
        <c:numFmt formatCode="0%" sourceLinked="1"/>
        <c:majorTickMark val="none"/>
        <c:minorTickMark val="none"/>
        <c:tickLblPos val="none"/>
        <c:crossAx val="124797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30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sz="1100"/>
              <a:t>Average dependency ratio for food secure and food insecure households</a:t>
            </a:r>
          </a:p>
        </c:rich>
      </c:tx>
      <c:overlay val="0"/>
      <c:spPr>
        <a:noFill/>
        <a:ln>
          <a:noFill/>
        </a:ln>
        <a:effectLst/>
      </c:spPr>
      <c:txPr>
        <a:bodyPr rot="0" spcFirstLastPara="1" vertOverflow="ellipsis" vert="horz" wrap="square" anchor="ctr" anchorCtr="1"/>
        <a:lstStyle/>
        <a:p>
          <a:pPr>
            <a:defRPr sz="11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manualLayout>
          <c:layoutTarget val="inner"/>
          <c:xMode val="edge"/>
          <c:yMode val="edge"/>
          <c:x val="5.1855764508756653E-2"/>
          <c:y val="0.28528289543325763"/>
          <c:w val="0.89628847098248676"/>
          <c:h val="0.5497409410425107"/>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676B0F"/>
              </a:solidFill>
              <a:ln>
                <a:noFill/>
              </a:ln>
              <a:effectLst/>
            </c:spPr>
          </c:dPt>
          <c:dPt>
            <c:idx val="1"/>
            <c:invertIfNegative val="0"/>
            <c:bubble3D val="0"/>
            <c:spPr>
              <a:solidFill>
                <a:srgbClr val="8A2529"/>
              </a:solidFill>
              <a:ln>
                <a:noFill/>
              </a:ln>
              <a:effectLst/>
            </c:spPr>
          </c:dPt>
          <c:dLbls>
            <c:dLbl>
              <c:idx val="0"/>
              <c:dLblPos val="ctr"/>
              <c:showLegendKey val="0"/>
              <c:showVal val="1"/>
              <c:showCatName val="0"/>
              <c:showSerName val="0"/>
              <c:showPercent val="0"/>
              <c:showBubbleSize val="0"/>
              <c:extLst>
                <c:ext xmlns:c15="http://schemas.microsoft.com/office/drawing/2012/chart" uri="{CE6537A1-D6FC-4f65-9D91-7224C49458BB}"/>
              </c:extLst>
            </c:dLbl>
            <c:dLbl>
              <c:idx val="1"/>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Demographics!$C$225:$D$225</c:f>
              <c:strCache>
                <c:ptCount val="2"/>
                <c:pt idx="0">
                  <c:v>Food secure</c:v>
                </c:pt>
                <c:pt idx="1">
                  <c:v>Food Insecure</c:v>
                </c:pt>
              </c:strCache>
            </c:strRef>
          </c:cat>
          <c:val>
            <c:numRef>
              <c:f>Demographics!$C$226:$D$226</c:f>
              <c:numCache>
                <c:formatCode>0.00</c:formatCode>
                <c:ptCount val="2"/>
                <c:pt idx="0">
                  <c:v>1.3288254570367999</c:v>
                </c:pt>
                <c:pt idx="1">
                  <c:v>1.73595616862083</c:v>
                </c:pt>
              </c:numCache>
            </c:numRef>
          </c:val>
        </c:ser>
        <c:dLbls>
          <c:showLegendKey val="0"/>
          <c:showVal val="0"/>
          <c:showCatName val="0"/>
          <c:showSerName val="0"/>
          <c:showPercent val="0"/>
          <c:showBubbleSize val="0"/>
        </c:dLbls>
        <c:gapWidth val="110"/>
        <c:overlap val="-27"/>
        <c:axId val="164212168"/>
        <c:axId val="164212560"/>
      </c:barChart>
      <c:catAx>
        <c:axId val="164212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4212560"/>
        <c:crosses val="autoZero"/>
        <c:auto val="1"/>
        <c:lblAlgn val="ctr"/>
        <c:lblOffset val="100"/>
        <c:noMultiLvlLbl val="0"/>
      </c:catAx>
      <c:valAx>
        <c:axId val="164212560"/>
        <c:scaling>
          <c:orientation val="minMax"/>
        </c:scaling>
        <c:delete val="1"/>
        <c:axPos val="l"/>
        <c:numFmt formatCode="0.00" sourceLinked="1"/>
        <c:majorTickMark val="none"/>
        <c:minorTickMark val="none"/>
        <c:tickLblPos val="none"/>
        <c:crossAx val="16421216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sz="1100"/>
              <a:t>Average</a:t>
            </a:r>
            <a:r>
              <a:rPr lang="en-US" sz="1100" baseline="0"/>
              <a:t> depency ratio, by food consumption score</a:t>
            </a:r>
            <a:endParaRPr lang="en-US" sz="1100"/>
          </a:p>
        </c:rich>
      </c:tx>
      <c:overlay val="0"/>
      <c:spPr>
        <a:noFill/>
        <a:ln>
          <a:noFill/>
        </a:ln>
        <a:effectLst/>
      </c:spPr>
      <c:txPr>
        <a:bodyPr rot="0" spcFirstLastPara="1" vertOverflow="ellipsis" vert="horz" wrap="square" anchor="ctr" anchorCtr="1"/>
        <a:lstStyle/>
        <a:p>
          <a:pPr>
            <a:defRPr sz="11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manualLayout>
          <c:layoutTarget val="inner"/>
          <c:xMode val="edge"/>
          <c:yMode val="edge"/>
          <c:x val="5.3140096618357453E-2"/>
          <c:y val="0.23313304721030045"/>
          <c:w val="0.89371980676328544"/>
          <c:h val="0.53445935137936051"/>
        </c:manualLayout>
      </c:layout>
      <c:barChart>
        <c:barDir val="col"/>
        <c:grouping val="clustered"/>
        <c:varyColors val="0"/>
        <c:ser>
          <c:idx val="0"/>
          <c:order val="0"/>
          <c:tx>
            <c:strRef>
              <c:f>Demographics!$B$247</c:f>
              <c:strCache>
                <c:ptCount val="1"/>
                <c:pt idx="0">
                  <c:v>Dependency ratio</c:v>
                </c:pt>
              </c:strCache>
            </c:strRef>
          </c:tx>
          <c:spPr>
            <a:solidFill>
              <a:schemeClr val="accent1"/>
            </a:solidFill>
            <a:ln>
              <a:noFill/>
            </a:ln>
            <a:effectLst/>
          </c:spPr>
          <c:invertIfNegative val="0"/>
          <c:dPt>
            <c:idx val="0"/>
            <c:invertIfNegative val="0"/>
            <c:bubble3D val="0"/>
            <c:spPr>
              <a:solidFill>
                <a:srgbClr val="747911"/>
              </a:solidFill>
              <a:ln>
                <a:noFill/>
              </a:ln>
              <a:effectLst/>
            </c:spPr>
          </c:dPt>
          <c:dPt>
            <c:idx val="1"/>
            <c:invertIfNegative val="0"/>
            <c:bubble3D val="0"/>
            <c:spPr>
              <a:solidFill>
                <a:srgbClr val="ED8E2F"/>
              </a:solidFill>
              <a:ln>
                <a:noFill/>
              </a:ln>
              <a:effectLst/>
            </c:spPr>
          </c:dPt>
          <c:dPt>
            <c:idx val="2"/>
            <c:invertIfNegative val="0"/>
            <c:bubble3D val="0"/>
            <c:spPr>
              <a:solidFill>
                <a:srgbClr val="8A2529"/>
              </a:solidFill>
              <a:ln>
                <a:noFill/>
              </a:ln>
              <a:effectLst/>
            </c:spPr>
          </c:dPt>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Demographics!$C$246:$E$246</c:f>
              <c:strCache>
                <c:ptCount val="3"/>
                <c:pt idx="0">
                  <c:v>Acceptable FCS</c:v>
                </c:pt>
                <c:pt idx="1">
                  <c:v>Borderline FCS</c:v>
                </c:pt>
                <c:pt idx="2">
                  <c:v>Poor FCS</c:v>
                </c:pt>
              </c:strCache>
            </c:strRef>
          </c:cat>
          <c:val>
            <c:numRef>
              <c:f>Demographics!$C$247:$E$247</c:f>
              <c:numCache>
                <c:formatCode>0.00</c:formatCode>
                <c:ptCount val="3"/>
                <c:pt idx="0">
                  <c:v>1.31482112257579</c:v>
                </c:pt>
                <c:pt idx="1">
                  <c:v>1.6782513008802209</c:v>
                </c:pt>
                <c:pt idx="2">
                  <c:v>1.7611576617880409</c:v>
                </c:pt>
              </c:numCache>
            </c:numRef>
          </c:val>
        </c:ser>
        <c:dLbls>
          <c:showLegendKey val="0"/>
          <c:showVal val="1"/>
          <c:showCatName val="0"/>
          <c:showSerName val="0"/>
          <c:showPercent val="0"/>
          <c:showBubbleSize val="0"/>
        </c:dLbls>
        <c:gapWidth val="110"/>
        <c:overlap val="-27"/>
        <c:axId val="164213344"/>
        <c:axId val="164213736"/>
      </c:barChart>
      <c:catAx>
        <c:axId val="164213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4213736"/>
        <c:crosses val="autoZero"/>
        <c:auto val="1"/>
        <c:lblAlgn val="ctr"/>
        <c:lblOffset val="100"/>
        <c:noMultiLvlLbl val="0"/>
      </c:catAx>
      <c:valAx>
        <c:axId val="164213736"/>
        <c:scaling>
          <c:orientation val="minMax"/>
        </c:scaling>
        <c:delete val="1"/>
        <c:axPos val="l"/>
        <c:numFmt formatCode="0.00" sourceLinked="1"/>
        <c:majorTickMark val="none"/>
        <c:minorTickMark val="none"/>
        <c:tickLblPos val="none"/>
        <c:crossAx val="16421334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a:t>Gender and marital status, food security</a:t>
            </a:r>
          </a:p>
        </c:rich>
      </c:tx>
      <c:overlay val="0"/>
      <c:spPr>
        <a:noFill/>
        <a:ln>
          <a:noFill/>
        </a:ln>
        <a:effectLst/>
      </c:spPr>
      <c:txPr>
        <a:bodyPr rot="0" spcFirstLastPara="1" vertOverflow="ellipsis" vert="horz" wrap="square" anchor="ctr" anchorCtr="1"/>
        <a:lstStyle/>
        <a:p>
          <a:pPr>
            <a:defRPr sz="132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barChart>
        <c:barDir val="bar"/>
        <c:grouping val="percentStacked"/>
        <c:varyColors val="0"/>
        <c:ser>
          <c:idx val="0"/>
          <c:order val="0"/>
          <c:tx>
            <c:strRef>
              <c:f>HH_Food_Security_Host_Community!$B$643</c:f>
              <c:strCache>
                <c:ptCount val="1"/>
                <c:pt idx="0">
                  <c:v>Food insecure</c:v>
                </c:pt>
              </c:strCache>
            </c:strRef>
          </c:tx>
          <c:spPr>
            <a:solidFill>
              <a:srgbClr val="8A2529"/>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HH_Food_Security_Host_Community!$A$644:$A$649</c:f>
              <c:strCache>
                <c:ptCount val="6"/>
                <c:pt idx="0">
                  <c:v>Married Female</c:v>
                </c:pt>
                <c:pt idx="1">
                  <c:v>Married Male</c:v>
                </c:pt>
                <c:pt idx="2">
                  <c:v>Divorced or separated Female</c:v>
                </c:pt>
                <c:pt idx="3">
                  <c:v>Single Female</c:v>
                </c:pt>
                <c:pt idx="4">
                  <c:v>Single Male</c:v>
                </c:pt>
                <c:pt idx="5">
                  <c:v>Widow Female</c:v>
                </c:pt>
              </c:strCache>
            </c:strRef>
          </c:cat>
          <c:val>
            <c:numRef>
              <c:f>HH_Food_Security_Host_Community!$B$644:$B$649</c:f>
              <c:numCache>
                <c:formatCode>0%</c:formatCode>
                <c:ptCount val="6"/>
                <c:pt idx="0">
                  <c:v>0.15800000000000006</c:v>
                </c:pt>
                <c:pt idx="1">
                  <c:v>0.18300000000000005</c:v>
                </c:pt>
                <c:pt idx="2">
                  <c:v>0.21000000000000005</c:v>
                </c:pt>
                <c:pt idx="3">
                  <c:v>0.21600000000000005</c:v>
                </c:pt>
                <c:pt idx="4">
                  <c:v>0.22900000000000001</c:v>
                </c:pt>
                <c:pt idx="5">
                  <c:v>0.23200000000000001</c:v>
                </c:pt>
              </c:numCache>
            </c:numRef>
          </c:val>
        </c:ser>
        <c:ser>
          <c:idx val="1"/>
          <c:order val="1"/>
          <c:tx>
            <c:strRef>
              <c:f>HH_Food_Security_Host_Community!$C$643</c:f>
              <c:strCache>
                <c:ptCount val="1"/>
                <c:pt idx="0">
                  <c:v>Vulnerable to food insecurity</c:v>
                </c:pt>
              </c:strCache>
            </c:strRef>
          </c:tx>
          <c:spPr>
            <a:solidFill>
              <a:srgbClr val="E98827"/>
            </a:solidFill>
            <a:ln>
              <a:noFill/>
            </a:ln>
            <a:effectLst/>
          </c:spPr>
          <c:invertIfNegative val="0"/>
          <c:dLbls>
            <c:dLbl>
              <c:idx val="3"/>
              <c:tx>
                <c:rich>
                  <a:bodyPr/>
                  <a:lstStyle/>
                  <a:p>
                    <a:r>
                      <a:rPr lang="en-US" smtClean="0"/>
                      <a:t>64%</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HH_Food_Security_Host_Community!$A$644:$A$649</c:f>
              <c:strCache>
                <c:ptCount val="6"/>
                <c:pt idx="0">
                  <c:v>Married Female</c:v>
                </c:pt>
                <c:pt idx="1">
                  <c:v>Married Male</c:v>
                </c:pt>
                <c:pt idx="2">
                  <c:v>Divorced or separated Female</c:v>
                </c:pt>
                <c:pt idx="3">
                  <c:v>Single Female</c:v>
                </c:pt>
                <c:pt idx="4">
                  <c:v>Single Male</c:v>
                </c:pt>
                <c:pt idx="5">
                  <c:v>Widow Female</c:v>
                </c:pt>
              </c:strCache>
            </c:strRef>
          </c:cat>
          <c:val>
            <c:numRef>
              <c:f>HH_Food_Security_Host_Community!$C$644:$C$649</c:f>
              <c:numCache>
                <c:formatCode>0%</c:formatCode>
                <c:ptCount val="6"/>
                <c:pt idx="0">
                  <c:v>0.67400000000000027</c:v>
                </c:pt>
                <c:pt idx="1">
                  <c:v>0.69299999999999995</c:v>
                </c:pt>
                <c:pt idx="2">
                  <c:v>0.70600000000000018</c:v>
                </c:pt>
                <c:pt idx="3">
                  <c:v>0.65000000000000024</c:v>
                </c:pt>
                <c:pt idx="4">
                  <c:v>0.59099999999999997</c:v>
                </c:pt>
                <c:pt idx="5">
                  <c:v>0.63400000000000023</c:v>
                </c:pt>
              </c:numCache>
            </c:numRef>
          </c:val>
        </c:ser>
        <c:ser>
          <c:idx val="2"/>
          <c:order val="2"/>
          <c:tx>
            <c:strRef>
              <c:f>HH_Food_Security_Host_Community!$D$643</c:f>
              <c:strCache>
                <c:ptCount val="1"/>
                <c:pt idx="0">
                  <c:v>Food secure</c:v>
                </c:pt>
              </c:strCache>
            </c:strRef>
          </c:tx>
          <c:spPr>
            <a:solidFill>
              <a:srgbClr val="9FA617"/>
            </a:solidFill>
            <a:ln>
              <a:noFill/>
            </a:ln>
            <a:effectLst/>
          </c:spPr>
          <c:invertIfNegative val="0"/>
          <c:dLbls>
            <c:dLbl>
              <c:idx val="1"/>
              <c:tx>
                <c:rich>
                  <a:bodyPr/>
                  <a:lstStyle/>
                  <a:p>
                    <a:r>
                      <a:rPr lang="en-US" smtClean="0"/>
                      <a:t>13%</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HH_Food_Security_Host_Community!$A$644:$A$649</c:f>
              <c:strCache>
                <c:ptCount val="6"/>
                <c:pt idx="0">
                  <c:v>Married Female</c:v>
                </c:pt>
                <c:pt idx="1">
                  <c:v>Married Male</c:v>
                </c:pt>
                <c:pt idx="2">
                  <c:v>Divorced or separated Female</c:v>
                </c:pt>
                <c:pt idx="3">
                  <c:v>Single Female</c:v>
                </c:pt>
                <c:pt idx="4">
                  <c:v>Single Male</c:v>
                </c:pt>
                <c:pt idx="5">
                  <c:v>Widow Female</c:v>
                </c:pt>
              </c:strCache>
            </c:strRef>
          </c:cat>
          <c:val>
            <c:numRef>
              <c:f>HH_Food_Security_Host_Community!$D$644:$D$649</c:f>
              <c:numCache>
                <c:formatCode>0%</c:formatCode>
                <c:ptCount val="6"/>
                <c:pt idx="0">
                  <c:v>0.16800000000000001</c:v>
                </c:pt>
                <c:pt idx="1">
                  <c:v>0.12400000000000003</c:v>
                </c:pt>
                <c:pt idx="2">
                  <c:v>8.4000000000000047E-2</c:v>
                </c:pt>
                <c:pt idx="3">
                  <c:v>0.13500000000000001</c:v>
                </c:pt>
                <c:pt idx="4">
                  <c:v>0.18000000000000005</c:v>
                </c:pt>
                <c:pt idx="5">
                  <c:v>0.13500000000000001</c:v>
                </c:pt>
              </c:numCache>
            </c:numRef>
          </c:val>
        </c:ser>
        <c:dLbls>
          <c:showLegendKey val="0"/>
          <c:showVal val="1"/>
          <c:showCatName val="0"/>
          <c:showSerName val="0"/>
          <c:showPercent val="0"/>
          <c:showBubbleSize val="0"/>
        </c:dLbls>
        <c:gapWidth val="70"/>
        <c:overlap val="100"/>
        <c:axId val="164214520"/>
        <c:axId val="164214912"/>
      </c:barChart>
      <c:catAx>
        <c:axId val="1642145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4214912"/>
        <c:crosses val="autoZero"/>
        <c:auto val="1"/>
        <c:lblAlgn val="ctr"/>
        <c:lblOffset val="100"/>
        <c:noMultiLvlLbl val="0"/>
      </c:catAx>
      <c:valAx>
        <c:axId val="164214912"/>
        <c:scaling>
          <c:orientation val="minMax"/>
        </c:scaling>
        <c:delete val="1"/>
        <c:axPos val="b"/>
        <c:numFmt formatCode="0%" sourceLinked="1"/>
        <c:majorTickMark val="none"/>
        <c:minorTickMark val="none"/>
        <c:tickLblPos val="none"/>
        <c:crossAx val="164214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10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4">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a:t>Food security, by gender and sharing resources</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barChart>
        <c:barDir val="bar"/>
        <c:grouping val="percentStacked"/>
        <c:varyColors val="0"/>
        <c:ser>
          <c:idx val="0"/>
          <c:order val="0"/>
          <c:tx>
            <c:strRef>
              <c:f>HH_Food_Security_Host_Community!$C$623</c:f>
              <c:strCache>
                <c:ptCount val="1"/>
                <c:pt idx="0">
                  <c:v>Food insecure</c:v>
                </c:pt>
              </c:strCache>
            </c:strRef>
          </c:tx>
          <c:spPr>
            <a:solidFill>
              <a:srgbClr val="8A2529"/>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HH_Food_Security_Host_Community!$B$624:$B$631</c:f>
              <c:strCache>
                <c:ptCount val="8"/>
                <c:pt idx="0">
                  <c:v>Female sharing resources</c:v>
                </c:pt>
                <c:pt idx="1">
                  <c:v>Male supporting another family</c:v>
                </c:pt>
                <c:pt idx="2">
                  <c:v>Female supported by another family</c:v>
                </c:pt>
                <c:pt idx="3">
                  <c:v>Male sharing resources</c:v>
                </c:pt>
                <c:pt idx="4">
                  <c:v>Male supported by another family</c:v>
                </c:pt>
                <c:pt idx="5">
                  <c:v>Male not sharing resources</c:v>
                </c:pt>
                <c:pt idx="6">
                  <c:v>Female supporting another family</c:v>
                </c:pt>
                <c:pt idx="7">
                  <c:v>Female not sharing resources</c:v>
                </c:pt>
              </c:strCache>
            </c:strRef>
          </c:cat>
          <c:val>
            <c:numRef>
              <c:f>HH_Food_Security_Host_Community!$C$624:$C$631</c:f>
              <c:numCache>
                <c:formatCode>0%</c:formatCode>
                <c:ptCount val="8"/>
                <c:pt idx="0">
                  <c:v>0.12300000000000003</c:v>
                </c:pt>
                <c:pt idx="1">
                  <c:v>0.13</c:v>
                </c:pt>
                <c:pt idx="2">
                  <c:v>0.15900000000000006</c:v>
                </c:pt>
                <c:pt idx="3">
                  <c:v>0.17</c:v>
                </c:pt>
                <c:pt idx="4">
                  <c:v>0.191</c:v>
                </c:pt>
                <c:pt idx="5">
                  <c:v>0.23</c:v>
                </c:pt>
                <c:pt idx="6">
                  <c:v>0.24600000000000005</c:v>
                </c:pt>
                <c:pt idx="7">
                  <c:v>0.26400000000000001</c:v>
                </c:pt>
              </c:numCache>
            </c:numRef>
          </c:val>
        </c:ser>
        <c:ser>
          <c:idx val="1"/>
          <c:order val="1"/>
          <c:tx>
            <c:strRef>
              <c:f>HH_Food_Security_Host_Community!$D$623</c:f>
              <c:strCache>
                <c:ptCount val="1"/>
                <c:pt idx="0">
                  <c:v>Vulnerable to food insecurity</c:v>
                </c:pt>
              </c:strCache>
            </c:strRef>
          </c:tx>
          <c:spPr>
            <a:solidFill>
              <a:srgbClr val="ED8E2F"/>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HH_Food_Security_Host_Community!$B$624:$B$631</c:f>
              <c:strCache>
                <c:ptCount val="8"/>
                <c:pt idx="0">
                  <c:v>Female sharing resources</c:v>
                </c:pt>
                <c:pt idx="1">
                  <c:v>Male supporting another family</c:v>
                </c:pt>
                <c:pt idx="2">
                  <c:v>Female supported by another family</c:v>
                </c:pt>
                <c:pt idx="3">
                  <c:v>Male sharing resources</c:v>
                </c:pt>
                <c:pt idx="4">
                  <c:v>Male supported by another family</c:v>
                </c:pt>
                <c:pt idx="5">
                  <c:v>Male not sharing resources</c:v>
                </c:pt>
                <c:pt idx="6">
                  <c:v>Female supporting another family</c:v>
                </c:pt>
                <c:pt idx="7">
                  <c:v>Female not sharing resources</c:v>
                </c:pt>
              </c:strCache>
            </c:strRef>
          </c:cat>
          <c:val>
            <c:numRef>
              <c:f>HH_Food_Security_Host_Community!$D$624:$D$631</c:f>
              <c:numCache>
                <c:formatCode>0%</c:formatCode>
                <c:ptCount val="8"/>
                <c:pt idx="0">
                  <c:v>0.66500000000000026</c:v>
                </c:pt>
                <c:pt idx="1">
                  <c:v>0.71200000000000019</c:v>
                </c:pt>
                <c:pt idx="2">
                  <c:v>0.70400000000000018</c:v>
                </c:pt>
                <c:pt idx="3">
                  <c:v>0.69000000000000017</c:v>
                </c:pt>
                <c:pt idx="4">
                  <c:v>0.65400000000000025</c:v>
                </c:pt>
                <c:pt idx="5">
                  <c:v>0.66900000000000026</c:v>
                </c:pt>
                <c:pt idx="6">
                  <c:v>0.62400000000000022</c:v>
                </c:pt>
                <c:pt idx="7">
                  <c:v>0.61000000000000021</c:v>
                </c:pt>
              </c:numCache>
            </c:numRef>
          </c:val>
        </c:ser>
        <c:ser>
          <c:idx val="2"/>
          <c:order val="2"/>
          <c:tx>
            <c:strRef>
              <c:f>HH_Food_Security_Host_Community!$E$623</c:f>
              <c:strCache>
                <c:ptCount val="1"/>
                <c:pt idx="0">
                  <c:v>Food secure</c:v>
                </c:pt>
              </c:strCache>
            </c:strRef>
          </c:tx>
          <c:spPr>
            <a:solidFill>
              <a:srgbClr val="747911"/>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HH_Food_Security_Host_Community!$B$624:$B$631</c:f>
              <c:strCache>
                <c:ptCount val="8"/>
                <c:pt idx="0">
                  <c:v>Female sharing resources</c:v>
                </c:pt>
                <c:pt idx="1">
                  <c:v>Male supporting another family</c:v>
                </c:pt>
                <c:pt idx="2">
                  <c:v>Female supported by another family</c:v>
                </c:pt>
                <c:pt idx="3">
                  <c:v>Male sharing resources</c:v>
                </c:pt>
                <c:pt idx="4">
                  <c:v>Male supported by another family</c:v>
                </c:pt>
                <c:pt idx="5">
                  <c:v>Male not sharing resources</c:v>
                </c:pt>
                <c:pt idx="6">
                  <c:v>Female supporting another family</c:v>
                </c:pt>
                <c:pt idx="7">
                  <c:v>Female not sharing resources</c:v>
                </c:pt>
              </c:strCache>
            </c:strRef>
          </c:cat>
          <c:val>
            <c:numRef>
              <c:f>HH_Food_Security_Host_Community!$E$624:$E$631</c:f>
              <c:numCache>
                <c:formatCode>0%</c:formatCode>
                <c:ptCount val="8"/>
                <c:pt idx="0">
                  <c:v>0.21100000000000005</c:v>
                </c:pt>
                <c:pt idx="1">
                  <c:v>0.15900000000000006</c:v>
                </c:pt>
                <c:pt idx="2">
                  <c:v>0.13800000000000001</c:v>
                </c:pt>
                <c:pt idx="3">
                  <c:v>0.14000000000000001</c:v>
                </c:pt>
                <c:pt idx="4">
                  <c:v>0.15500000000000005</c:v>
                </c:pt>
                <c:pt idx="5">
                  <c:v>0.1</c:v>
                </c:pt>
                <c:pt idx="6">
                  <c:v>0.13</c:v>
                </c:pt>
                <c:pt idx="7">
                  <c:v>0.126</c:v>
                </c:pt>
              </c:numCache>
            </c:numRef>
          </c:val>
        </c:ser>
        <c:dLbls>
          <c:showLegendKey val="0"/>
          <c:showVal val="1"/>
          <c:showCatName val="0"/>
          <c:showSerName val="0"/>
          <c:showPercent val="0"/>
          <c:showBubbleSize val="0"/>
        </c:dLbls>
        <c:gapWidth val="70"/>
        <c:overlap val="100"/>
        <c:axId val="164215696"/>
        <c:axId val="164216088"/>
      </c:barChart>
      <c:catAx>
        <c:axId val="1642156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4216088"/>
        <c:crosses val="autoZero"/>
        <c:auto val="1"/>
        <c:lblAlgn val="ctr"/>
        <c:lblOffset val="100"/>
        <c:noMultiLvlLbl val="0"/>
      </c:catAx>
      <c:valAx>
        <c:axId val="164216088"/>
        <c:scaling>
          <c:orientation val="minMax"/>
        </c:scaling>
        <c:delete val="1"/>
        <c:axPos val="b"/>
        <c:numFmt formatCode="0%" sourceLinked="1"/>
        <c:majorTickMark val="none"/>
        <c:minorTickMark val="none"/>
        <c:tickLblPos val="none"/>
        <c:crossAx val="164215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sz="1400" b="1"/>
              <a:t>Food consumption score</a:t>
            </a:r>
          </a:p>
        </c:rich>
      </c:tx>
      <c:layout>
        <c:manualLayout>
          <c:xMode val="edge"/>
          <c:yMode val="edge"/>
          <c:x val="0.20441308241009964"/>
          <c:y val="2.5717323612341872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manualLayout>
          <c:layoutTarget val="inner"/>
          <c:xMode val="edge"/>
          <c:yMode val="edge"/>
          <c:x val="1.1064733409632922E-2"/>
          <c:y val="0.12187827377344003"/>
          <c:w val="0.95398692431573651"/>
          <c:h val="0.67153651102501788"/>
        </c:manualLayout>
      </c:layout>
      <c:barChart>
        <c:barDir val="col"/>
        <c:grouping val="percentStacked"/>
        <c:varyColors val="0"/>
        <c:ser>
          <c:idx val="0"/>
          <c:order val="0"/>
          <c:tx>
            <c:strRef>
              <c:f>HH_Food_Security_Host_Community!$C$91</c:f>
              <c:strCache>
                <c:ptCount val="1"/>
                <c:pt idx="0">
                  <c:v>Poor</c:v>
                </c:pt>
              </c:strCache>
            </c:strRef>
          </c:tx>
          <c:spPr>
            <a:solidFill>
              <a:srgbClr val="8A2529"/>
            </a:solidFill>
            <a:ln>
              <a:noFill/>
            </a:ln>
            <a:effectLst/>
          </c:spPr>
          <c:invertIfNegative val="0"/>
          <c:dLbls>
            <c:dLbl>
              <c:idx val="0"/>
              <c:layout>
                <c:manualLayout>
                  <c:x val="4.2365474606735013E-3"/>
                  <c:y val="-1.5946804473844604E-2"/>
                </c:manualLayout>
              </c:layout>
              <c:tx>
                <c:rich>
                  <a:bodyPr rot="0" spcFirstLastPara="1" vertOverflow="ellipsis" vert="horz" wrap="square" lIns="38100" tIns="19050" rIns="38100" bIns="19050" anchor="ctr" anchorCtr="1">
                    <a:spAutoFit/>
                  </a:bodyPr>
                  <a:lstStyle/>
                  <a:p>
                    <a:pPr>
                      <a:defRPr sz="13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r>
                      <a:rPr lang="en-US" dirty="0" smtClean="0"/>
                      <a:t>1%</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4.2365474606735013E-3"/>
                  <c:y val="-1.2757443579075673E-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HH_Food_Security_Host_Community!$B$92:$B$93</c:f>
              <c:numCache>
                <c:formatCode>General</c:formatCode>
                <c:ptCount val="2"/>
                <c:pt idx="0">
                  <c:v>2014</c:v>
                </c:pt>
                <c:pt idx="1">
                  <c:v>2015</c:v>
                </c:pt>
              </c:numCache>
            </c:numRef>
          </c:cat>
          <c:val>
            <c:numRef>
              <c:f>HH_Food_Security_Host_Community!$C$92:$C$93</c:f>
              <c:numCache>
                <c:formatCode>0%</c:formatCode>
                <c:ptCount val="2"/>
                <c:pt idx="0">
                  <c:v>1.7000000000000001E-2</c:v>
                </c:pt>
                <c:pt idx="1">
                  <c:v>2.8000000000000001E-2</c:v>
                </c:pt>
              </c:numCache>
            </c:numRef>
          </c:val>
        </c:ser>
        <c:ser>
          <c:idx val="1"/>
          <c:order val="1"/>
          <c:tx>
            <c:strRef>
              <c:f>HH_Food_Security_Host_Community!$D$91</c:f>
              <c:strCache>
                <c:ptCount val="1"/>
                <c:pt idx="0">
                  <c:v>Borderline</c:v>
                </c:pt>
              </c:strCache>
            </c:strRef>
          </c:tx>
          <c:spPr>
            <a:solidFill>
              <a:srgbClr val="ED8E2F"/>
            </a:solidFill>
            <a:ln>
              <a:noFill/>
            </a:ln>
            <a:effectLst/>
          </c:spPr>
          <c:invertIfNegative val="0"/>
          <c:dLbls>
            <c:dLbl>
              <c:idx val="0"/>
              <c:layout>
                <c:manualLayout>
                  <c:x val="4.2365474606735013E-3"/>
                  <c:y val="-2.551488715815137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7.7108354221889499E-4"/>
                  <c:y val="-2.7096469846311571E-2"/>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HH_Food_Security_Host_Community!$B$92:$B$93</c:f>
              <c:numCache>
                <c:formatCode>General</c:formatCode>
                <c:ptCount val="2"/>
                <c:pt idx="0">
                  <c:v>2014</c:v>
                </c:pt>
                <c:pt idx="1">
                  <c:v>2015</c:v>
                </c:pt>
              </c:numCache>
            </c:numRef>
          </c:cat>
          <c:val>
            <c:numRef>
              <c:f>HH_Food_Security_Host_Community!$D$92:$D$93</c:f>
              <c:numCache>
                <c:formatCode>0%</c:formatCode>
                <c:ptCount val="2"/>
                <c:pt idx="0">
                  <c:v>8.7000000000000022E-2</c:v>
                </c:pt>
                <c:pt idx="1">
                  <c:v>0.20400000000000001</c:v>
                </c:pt>
              </c:numCache>
            </c:numRef>
          </c:val>
        </c:ser>
        <c:ser>
          <c:idx val="2"/>
          <c:order val="2"/>
          <c:tx>
            <c:strRef>
              <c:f>HH_Food_Security_Host_Community!$E$91</c:f>
              <c:strCache>
                <c:ptCount val="1"/>
                <c:pt idx="0">
                  <c:v>Acceptable</c:v>
                </c:pt>
              </c:strCache>
            </c:strRef>
          </c:tx>
          <c:spPr>
            <a:solidFill>
              <a:srgbClr val="9FA6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HH_Food_Security_Host_Community!$B$92:$B$93</c:f>
              <c:numCache>
                <c:formatCode>General</c:formatCode>
                <c:ptCount val="2"/>
                <c:pt idx="0">
                  <c:v>2014</c:v>
                </c:pt>
                <c:pt idx="1">
                  <c:v>2015</c:v>
                </c:pt>
              </c:numCache>
            </c:numRef>
          </c:cat>
          <c:val>
            <c:numRef>
              <c:f>HH_Food_Security_Host_Community!$E$92:$E$93</c:f>
              <c:numCache>
                <c:formatCode>0%</c:formatCode>
                <c:ptCount val="2"/>
                <c:pt idx="0">
                  <c:v>0.89600000000000002</c:v>
                </c:pt>
                <c:pt idx="1">
                  <c:v>0.76800000000000046</c:v>
                </c:pt>
              </c:numCache>
            </c:numRef>
          </c:val>
        </c:ser>
        <c:dLbls>
          <c:showLegendKey val="0"/>
          <c:showVal val="1"/>
          <c:showCatName val="0"/>
          <c:showSerName val="0"/>
          <c:showPercent val="0"/>
          <c:showBubbleSize val="0"/>
        </c:dLbls>
        <c:gapWidth val="70"/>
        <c:overlap val="100"/>
        <c:axId val="124798464"/>
        <c:axId val="124798856"/>
      </c:barChart>
      <c:catAx>
        <c:axId val="124798464"/>
        <c:scaling>
          <c:orientation val="minMax"/>
        </c:scaling>
        <c:delete val="1"/>
        <c:axPos val="b"/>
        <c:numFmt formatCode="General" sourceLinked="1"/>
        <c:majorTickMark val="none"/>
        <c:minorTickMark val="none"/>
        <c:tickLblPos val="none"/>
        <c:crossAx val="124798856"/>
        <c:crosses val="autoZero"/>
        <c:auto val="1"/>
        <c:lblAlgn val="ctr"/>
        <c:lblOffset val="100"/>
        <c:noMultiLvlLbl val="0"/>
      </c:catAx>
      <c:valAx>
        <c:axId val="124798856"/>
        <c:scaling>
          <c:orientation val="minMax"/>
        </c:scaling>
        <c:delete val="1"/>
        <c:axPos val="l"/>
        <c:numFmt formatCode="0%" sourceLinked="1"/>
        <c:majorTickMark val="none"/>
        <c:minorTickMark val="none"/>
        <c:tickLblPos val="none"/>
        <c:crossAx val="124798464"/>
        <c:crosses val="autoZero"/>
        <c:crossBetween val="between"/>
      </c:valAx>
      <c:spPr>
        <a:noFill/>
        <a:ln>
          <a:noFill/>
        </a:ln>
        <a:effectLst/>
      </c:spPr>
    </c:plotArea>
    <c:legend>
      <c:legendPos val="b"/>
      <c:layout>
        <c:manualLayout>
          <c:xMode val="edge"/>
          <c:yMode val="edge"/>
          <c:x val="5.8473026512608502E-2"/>
          <c:y val="0.87262634438833064"/>
          <c:w val="0.8999997998481517"/>
          <c:h val="6.1351249337956479E-2"/>
        </c:manualLayout>
      </c:layout>
      <c:overlay val="0"/>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10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b="1"/>
              <a:t>Dietary diversity scores</a:t>
            </a:r>
          </a:p>
        </c:rich>
      </c:tx>
      <c:overlay val="0"/>
      <c:spPr>
        <a:noFill/>
        <a:ln>
          <a:noFill/>
        </a:ln>
        <a:effectLst/>
      </c:spPr>
      <c:txPr>
        <a:bodyPr rot="0" spcFirstLastPara="1" vertOverflow="ellipsis" vert="horz" wrap="square" anchor="ctr" anchorCtr="1"/>
        <a:lstStyle/>
        <a:p>
          <a:pPr>
            <a:defRPr sz="1680" b="1"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manualLayout>
          <c:layoutTarget val="inner"/>
          <c:xMode val="edge"/>
          <c:yMode val="edge"/>
          <c:x val="0.11339562935743544"/>
          <c:y val="0.12758074285379339"/>
          <c:w val="0.8569055153346653"/>
          <c:h val="0.69114593306109728"/>
        </c:manualLayout>
      </c:layout>
      <c:barChart>
        <c:barDir val="col"/>
        <c:grouping val="percentStacked"/>
        <c:varyColors val="0"/>
        <c:ser>
          <c:idx val="0"/>
          <c:order val="0"/>
          <c:tx>
            <c:strRef>
              <c:f>HH_Food_Security_Host_Community!$P$175</c:f>
              <c:strCache>
                <c:ptCount val="1"/>
                <c:pt idx="0">
                  <c:v>3</c:v>
                </c:pt>
              </c:strCache>
            </c:strRef>
          </c:tx>
          <c:spPr>
            <a:solidFill>
              <a:srgbClr val="8A2529"/>
            </a:solidFill>
            <a:ln>
              <a:noFill/>
            </a:ln>
            <a:effectLst/>
          </c:spPr>
          <c:invertIfNegative val="0"/>
          <c:dLbls>
            <c:dLbl>
              <c:idx val="0"/>
              <c:layout>
                <c:manualLayout>
                  <c:x val="5.7053096026350968E-3"/>
                  <c:y val="-1.6746593189121115E-2"/>
                </c:manualLayout>
              </c:layout>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2.274715474549229E-4"/>
                  <c:y val="-1.6986828706760417E-2"/>
                </c:manualLayout>
              </c:layout>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HH_Food_Security_Host_Community!$O$176:$O$177</c:f>
              <c:numCache>
                <c:formatCode>General</c:formatCode>
                <c:ptCount val="2"/>
                <c:pt idx="0">
                  <c:v>2014</c:v>
                </c:pt>
                <c:pt idx="1">
                  <c:v>2015</c:v>
                </c:pt>
              </c:numCache>
            </c:numRef>
          </c:cat>
          <c:val>
            <c:numRef>
              <c:f>HH_Food_Security_Host_Community!$P$176:$P$177</c:f>
              <c:numCache>
                <c:formatCode>0%</c:formatCode>
                <c:ptCount val="2"/>
                <c:pt idx="0">
                  <c:v>6.0000000000000027E-3</c:v>
                </c:pt>
                <c:pt idx="1">
                  <c:v>2.3E-2</c:v>
                </c:pt>
              </c:numCache>
            </c:numRef>
          </c:val>
        </c:ser>
        <c:ser>
          <c:idx val="1"/>
          <c:order val="1"/>
          <c:tx>
            <c:strRef>
              <c:f>HH_Food_Security_Host_Community!$Q$175</c:f>
              <c:strCache>
                <c:ptCount val="1"/>
                <c:pt idx="0">
                  <c:v>4</c:v>
                </c:pt>
              </c:strCache>
            </c:strRef>
          </c:tx>
          <c:spPr>
            <a:solidFill>
              <a:srgbClr val="CA3A41"/>
            </a:solidFill>
            <a:ln>
              <a:noFill/>
            </a:ln>
            <a:effectLst/>
          </c:spPr>
          <c:invertIfNegative val="0"/>
          <c:dLbls>
            <c:dLbl>
              <c:idx val="0"/>
              <c:layout>
                <c:manualLayout>
                  <c:x val="1.9126743107027503E-3"/>
                  <c:y val="-3.8637359681860509E-2"/>
                </c:manualLayout>
              </c:layout>
              <c:tx>
                <c:rich>
                  <a:bodyPr rot="0" spcFirstLastPara="1" vertOverflow="ellipsis" vert="horz" wrap="square" anchor="ctr" anchorCtr="1"/>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r>
                      <a:rPr lang="en-US" dirty="0" smtClean="0"/>
                      <a:t>3%</a:t>
                    </a:r>
                    <a:endParaRPr lang="en-US" dirty="0"/>
                  </a:p>
                </c:rich>
              </c:tx>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1.7434524866147885E-3"/>
                  <c:y val="-1.6986828706760323E-2"/>
                </c:manualLayout>
              </c:layout>
              <c:tx>
                <c:rich>
                  <a:bodyPr rot="0" spcFirstLastPara="1" vertOverflow="ellipsis" vert="horz" wrap="square" anchor="ctr" anchorCtr="1"/>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r>
                      <a:rPr lang="en-US" dirty="0" smtClean="0"/>
                      <a:t>10%</a:t>
                    </a:r>
                    <a:endParaRPr lang="en-US" dirty="0"/>
                  </a:p>
                </c:rich>
              </c:tx>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HH_Food_Security_Host_Community!$O$176:$O$177</c:f>
              <c:numCache>
                <c:formatCode>General</c:formatCode>
                <c:ptCount val="2"/>
                <c:pt idx="0">
                  <c:v>2014</c:v>
                </c:pt>
                <c:pt idx="1">
                  <c:v>2015</c:v>
                </c:pt>
              </c:numCache>
            </c:numRef>
          </c:cat>
          <c:val>
            <c:numRef>
              <c:f>HH_Food_Security_Host_Community!$Q$176:$Q$177</c:f>
              <c:numCache>
                <c:formatCode>0%</c:formatCode>
                <c:ptCount val="2"/>
                <c:pt idx="0">
                  <c:v>3.7999999999999999E-2</c:v>
                </c:pt>
                <c:pt idx="1">
                  <c:v>8.9000000000000065E-2</c:v>
                </c:pt>
              </c:numCache>
            </c:numRef>
          </c:val>
        </c:ser>
        <c:ser>
          <c:idx val="2"/>
          <c:order val="2"/>
          <c:tx>
            <c:strRef>
              <c:f>HH_Food_Security_Host_Community!$R$175</c:f>
              <c:strCache>
                <c:ptCount val="1"/>
                <c:pt idx="0">
                  <c:v>5</c:v>
                </c:pt>
              </c:strCache>
            </c:strRef>
          </c:tx>
          <c:spPr>
            <a:solidFill>
              <a:srgbClr val="ED8E2F"/>
            </a:solidFill>
            <a:ln>
              <a:noFill/>
            </a:ln>
            <a:effectLst/>
          </c:spPr>
          <c:invertIfNegative val="0"/>
          <c:dLbls>
            <c:dLbl>
              <c:idx val="0"/>
              <c:layout>
                <c:manualLayout>
                  <c:x val="5.7053096026350968E-3"/>
                  <c:y val="-1.3397274551296912E-2"/>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HH_Food_Security_Host_Community!$O$176:$O$177</c:f>
              <c:numCache>
                <c:formatCode>General</c:formatCode>
                <c:ptCount val="2"/>
                <c:pt idx="0">
                  <c:v>2014</c:v>
                </c:pt>
                <c:pt idx="1">
                  <c:v>2015</c:v>
                </c:pt>
              </c:numCache>
            </c:numRef>
          </c:cat>
          <c:val>
            <c:numRef>
              <c:f>HH_Food_Security_Host_Community!$R$176:$R$177</c:f>
              <c:numCache>
                <c:formatCode>0%</c:formatCode>
                <c:ptCount val="2"/>
                <c:pt idx="0">
                  <c:v>0.18300000000000008</c:v>
                </c:pt>
                <c:pt idx="1">
                  <c:v>0.252</c:v>
                </c:pt>
              </c:numCache>
            </c:numRef>
          </c:val>
        </c:ser>
        <c:ser>
          <c:idx val="3"/>
          <c:order val="3"/>
          <c:tx>
            <c:strRef>
              <c:f>HH_Food_Security_Host_Community!$S$175</c:f>
              <c:strCache>
                <c:ptCount val="1"/>
                <c:pt idx="0">
                  <c:v>6</c:v>
                </c:pt>
              </c:strCache>
            </c:strRef>
          </c:tx>
          <c:spPr>
            <a:solidFill>
              <a:srgbClr val="CCD51D"/>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HH_Food_Security_Host_Community!$O$176:$O$177</c:f>
              <c:numCache>
                <c:formatCode>General</c:formatCode>
                <c:ptCount val="2"/>
                <c:pt idx="0">
                  <c:v>2014</c:v>
                </c:pt>
                <c:pt idx="1">
                  <c:v>2015</c:v>
                </c:pt>
              </c:numCache>
            </c:numRef>
          </c:cat>
          <c:val>
            <c:numRef>
              <c:f>HH_Food_Security_Host_Community!$S$176:$S$177</c:f>
              <c:numCache>
                <c:formatCode>0%</c:formatCode>
                <c:ptCount val="2"/>
                <c:pt idx="0">
                  <c:v>0.56799999999999995</c:v>
                </c:pt>
                <c:pt idx="1">
                  <c:v>0.45100000000000001</c:v>
                </c:pt>
              </c:numCache>
            </c:numRef>
          </c:val>
        </c:ser>
        <c:ser>
          <c:idx val="4"/>
          <c:order val="4"/>
          <c:tx>
            <c:strRef>
              <c:f>HH_Food_Security_Host_Community!$T$175</c:f>
              <c:strCache>
                <c:ptCount val="1"/>
                <c:pt idx="0">
                  <c:v>7</c:v>
                </c:pt>
              </c:strCache>
            </c:strRef>
          </c:tx>
          <c:spPr>
            <a:solidFill>
              <a:srgbClr val="747911"/>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HH_Food_Security_Host_Community!$O$176:$O$177</c:f>
              <c:numCache>
                <c:formatCode>General</c:formatCode>
                <c:ptCount val="2"/>
                <c:pt idx="0">
                  <c:v>2014</c:v>
                </c:pt>
                <c:pt idx="1">
                  <c:v>2015</c:v>
                </c:pt>
              </c:numCache>
            </c:numRef>
          </c:cat>
          <c:val>
            <c:numRef>
              <c:f>HH_Food_Security_Host_Community!$T$176:$T$177</c:f>
              <c:numCache>
                <c:formatCode>0%</c:formatCode>
                <c:ptCount val="2"/>
                <c:pt idx="0">
                  <c:v>0.20500000000000004</c:v>
                </c:pt>
                <c:pt idx="1">
                  <c:v>0.18200000000000008</c:v>
                </c:pt>
              </c:numCache>
            </c:numRef>
          </c:val>
        </c:ser>
        <c:dLbls>
          <c:showLegendKey val="0"/>
          <c:showVal val="1"/>
          <c:showCatName val="0"/>
          <c:showSerName val="0"/>
          <c:showPercent val="0"/>
          <c:showBubbleSize val="0"/>
        </c:dLbls>
        <c:gapWidth val="70"/>
        <c:overlap val="100"/>
        <c:axId val="124799640"/>
        <c:axId val="124800032"/>
      </c:barChart>
      <c:catAx>
        <c:axId val="124799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24800032"/>
        <c:crosses val="autoZero"/>
        <c:auto val="1"/>
        <c:lblAlgn val="ctr"/>
        <c:lblOffset val="100"/>
        <c:noMultiLvlLbl val="0"/>
      </c:catAx>
      <c:valAx>
        <c:axId val="124800032"/>
        <c:scaling>
          <c:orientation val="minMax"/>
        </c:scaling>
        <c:delete val="1"/>
        <c:axPos val="l"/>
        <c:numFmt formatCode="0%" sourceLinked="1"/>
        <c:majorTickMark val="none"/>
        <c:minorTickMark val="none"/>
        <c:tickLblPos val="none"/>
        <c:crossAx val="124799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40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a:t>Food consumption strategy index</a:t>
            </a:r>
          </a:p>
        </c:rich>
      </c:tx>
      <c:overlay val="0"/>
      <c:spPr>
        <a:noFill/>
        <a:ln>
          <a:noFill/>
        </a:ln>
        <a:effectLst/>
      </c:spPr>
    </c:title>
    <c:autoTitleDeleted val="0"/>
    <c:plotArea>
      <c:layout>
        <c:manualLayout>
          <c:layoutTarget val="inner"/>
          <c:xMode val="edge"/>
          <c:yMode val="edge"/>
          <c:x val="5.5540823300269868E-2"/>
          <c:y val="0.14360244704146338"/>
          <c:w val="0.88891835339946013"/>
          <c:h val="0.82035773247225541"/>
        </c:manualLayout>
      </c:layout>
      <c:barChart>
        <c:barDir val="col"/>
        <c:grouping val="clustered"/>
        <c:varyColors val="0"/>
        <c:ser>
          <c:idx val="1"/>
          <c:order val="0"/>
          <c:spPr>
            <a:solidFill>
              <a:srgbClr val="0088FF"/>
            </a:solidFill>
            <a:ln>
              <a:noFill/>
            </a:ln>
            <a:effectLst/>
          </c:spPr>
          <c:invertIfNegative val="0"/>
          <c:dPt>
            <c:idx val="0"/>
            <c:invertIfNegative val="0"/>
            <c:bubble3D val="0"/>
            <c:spPr>
              <a:solidFill>
                <a:srgbClr val="8A2529"/>
              </a:solidFill>
              <a:ln>
                <a:noFill/>
              </a:ln>
              <a:effectLst/>
            </c:spPr>
          </c:dPt>
          <c:dPt>
            <c:idx val="1"/>
            <c:invertIfNegative val="0"/>
            <c:bubble3D val="0"/>
            <c:spPr>
              <a:solidFill>
                <a:srgbClr val="DF2936"/>
              </a:solidFill>
              <a:ln>
                <a:noFill/>
              </a:ln>
              <a:effectLst/>
            </c:spPr>
          </c:dPt>
          <c:dLbls>
            <c:dLbl>
              <c:idx val="0"/>
              <c:tx>
                <c:rich>
                  <a:bodyPr/>
                  <a:lstStyle/>
                  <a:p>
                    <a:r>
                      <a:rPr lang="en-US" smtClean="0"/>
                      <a:t>27</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35</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HH_Food_Security_Host_Community!$P$264:$P$265</c:f>
              <c:numCache>
                <c:formatCode>0.0</c:formatCode>
                <c:ptCount val="2"/>
                <c:pt idx="0">
                  <c:v>27.088999999999981</c:v>
                </c:pt>
                <c:pt idx="1">
                  <c:v>35.349000000000004</c:v>
                </c:pt>
              </c:numCache>
            </c:numRef>
          </c:val>
        </c:ser>
        <c:dLbls>
          <c:showLegendKey val="0"/>
          <c:showVal val="1"/>
          <c:showCatName val="0"/>
          <c:showSerName val="0"/>
          <c:showPercent val="0"/>
          <c:showBubbleSize val="0"/>
        </c:dLbls>
        <c:gapWidth val="70"/>
        <c:overlap val="-27"/>
        <c:axId val="124800816"/>
        <c:axId val="162583240"/>
      </c:barChart>
      <c:catAx>
        <c:axId val="124800816"/>
        <c:scaling>
          <c:orientation val="minMax"/>
        </c:scaling>
        <c:delete val="1"/>
        <c:axPos val="b"/>
        <c:majorTickMark val="none"/>
        <c:minorTickMark val="none"/>
        <c:tickLblPos val="none"/>
        <c:crossAx val="162583240"/>
        <c:crosses val="autoZero"/>
        <c:auto val="1"/>
        <c:lblAlgn val="ctr"/>
        <c:lblOffset val="100"/>
        <c:noMultiLvlLbl val="0"/>
      </c:catAx>
      <c:valAx>
        <c:axId val="162583240"/>
        <c:scaling>
          <c:orientation val="minMax"/>
        </c:scaling>
        <c:delete val="1"/>
        <c:axPos val="l"/>
        <c:numFmt formatCode="0.0" sourceLinked="1"/>
        <c:majorTickMark val="none"/>
        <c:minorTickMark val="none"/>
        <c:tickLblPos val="none"/>
        <c:crossAx val="124800816"/>
        <c:crosses val="autoZero"/>
        <c:crossBetween val="between"/>
      </c:valAx>
      <c:spPr>
        <a:noFill/>
        <a:ln>
          <a:noFill/>
        </a:ln>
        <a:effectLst/>
      </c:spPr>
    </c:plotArea>
    <c:plotVisOnly val="1"/>
    <c:dispBlanksAs val="gap"/>
    <c:showDLblsOverMax val="0"/>
  </c:chart>
  <c:spPr>
    <a:noFill/>
    <a:ln>
      <a:noFill/>
    </a:ln>
    <a:effectLst/>
  </c:spPr>
  <c:txPr>
    <a:bodyPr/>
    <a:lstStyle/>
    <a:p>
      <a:pPr>
        <a:defRPr sz="130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a:t>Food consumption coping strategy use</a:t>
            </a:r>
          </a:p>
        </c:rich>
      </c:tx>
      <c:overlay val="0"/>
      <c:spPr>
        <a:noFill/>
        <a:ln>
          <a:noFill/>
        </a:ln>
        <a:effectLst/>
      </c:spPr>
      <c:txPr>
        <a:bodyPr rot="0" spcFirstLastPara="1" vertOverflow="ellipsis" vert="horz" wrap="square" anchor="ctr" anchorCtr="1"/>
        <a:lstStyle/>
        <a:p>
          <a:pPr>
            <a:defRPr sz="156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manualLayout>
          <c:layoutTarget val="inner"/>
          <c:xMode val="edge"/>
          <c:yMode val="edge"/>
          <c:x val="1.8788371921000083E-2"/>
          <c:y val="0.11201243201243201"/>
          <c:w val="0.96242325615799984"/>
          <c:h val="0.57808119608540043"/>
        </c:manualLayout>
      </c:layout>
      <c:barChart>
        <c:barDir val="col"/>
        <c:grouping val="clustered"/>
        <c:varyColors val="0"/>
        <c:ser>
          <c:idx val="0"/>
          <c:order val="0"/>
          <c:tx>
            <c:strRef>
              <c:f>HH_Food_Security_Host_Community!$L$277</c:f>
              <c:strCache>
                <c:ptCount val="1"/>
                <c:pt idx="0">
                  <c:v>2014</c:v>
                </c:pt>
              </c:strCache>
            </c:strRef>
          </c:tx>
          <c:spPr>
            <a:solidFill>
              <a:srgbClr val="002E56"/>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HH_Food_Security_Host_Community!$K$278:$K$282</c:f>
              <c:strCache>
                <c:ptCount val="5"/>
                <c:pt idx="0">
                  <c:v> Borrowed Food</c:v>
                </c:pt>
                <c:pt idx="1">
                  <c:v> Limit portion Size at mealtime</c:v>
                </c:pt>
                <c:pt idx="2">
                  <c:v> Reduce Number of times eaten in a day</c:v>
                </c:pt>
                <c:pt idx="3">
                  <c:v> Rely on Less Preferred Less Expensive Food</c:v>
                </c:pt>
                <c:pt idx="4">
                  <c:v> Restrict adults for small children to eat</c:v>
                </c:pt>
              </c:strCache>
            </c:strRef>
          </c:cat>
          <c:val>
            <c:numRef>
              <c:f>HH_Food_Security_Host_Community!$L$278:$L$282</c:f>
              <c:numCache>
                <c:formatCode>0</c:formatCode>
                <c:ptCount val="5"/>
                <c:pt idx="0">
                  <c:v>1</c:v>
                </c:pt>
                <c:pt idx="1">
                  <c:v>2</c:v>
                </c:pt>
                <c:pt idx="2">
                  <c:v>3</c:v>
                </c:pt>
                <c:pt idx="3">
                  <c:v>5</c:v>
                </c:pt>
                <c:pt idx="4">
                  <c:v>3</c:v>
                </c:pt>
              </c:numCache>
            </c:numRef>
          </c:val>
        </c:ser>
        <c:ser>
          <c:idx val="1"/>
          <c:order val="1"/>
          <c:tx>
            <c:strRef>
              <c:f>HH_Food_Security_Host_Community!$M$277</c:f>
              <c:strCache>
                <c:ptCount val="1"/>
                <c:pt idx="0">
                  <c:v>2015</c:v>
                </c:pt>
              </c:strCache>
            </c:strRef>
          </c:tx>
          <c:spPr>
            <a:solidFill>
              <a:srgbClr val="0088FF"/>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HH_Food_Security_Host_Community!$K$278:$K$282</c:f>
              <c:strCache>
                <c:ptCount val="5"/>
                <c:pt idx="0">
                  <c:v> Borrowed Food</c:v>
                </c:pt>
                <c:pt idx="1">
                  <c:v> Limit portion Size at mealtime</c:v>
                </c:pt>
                <c:pt idx="2">
                  <c:v> Reduce Number of times eaten in a day</c:v>
                </c:pt>
                <c:pt idx="3">
                  <c:v> Rely on Less Preferred Less Expensive Food</c:v>
                </c:pt>
                <c:pt idx="4">
                  <c:v> Restrict adults for small children to eat</c:v>
                </c:pt>
              </c:strCache>
            </c:strRef>
          </c:cat>
          <c:val>
            <c:numRef>
              <c:f>HH_Food_Security_Host_Community!$M$278:$M$282</c:f>
              <c:numCache>
                <c:formatCode>0</c:formatCode>
                <c:ptCount val="5"/>
                <c:pt idx="0">
                  <c:v>5</c:v>
                </c:pt>
                <c:pt idx="1">
                  <c:v>3</c:v>
                </c:pt>
                <c:pt idx="2">
                  <c:v>3</c:v>
                </c:pt>
                <c:pt idx="3">
                  <c:v>4</c:v>
                </c:pt>
                <c:pt idx="4">
                  <c:v>3</c:v>
                </c:pt>
              </c:numCache>
            </c:numRef>
          </c:val>
        </c:ser>
        <c:dLbls>
          <c:showLegendKey val="0"/>
          <c:showVal val="0"/>
          <c:showCatName val="0"/>
          <c:showSerName val="0"/>
          <c:showPercent val="0"/>
          <c:showBubbleSize val="0"/>
        </c:dLbls>
        <c:gapWidth val="70"/>
        <c:overlap val="-27"/>
        <c:axId val="162584416"/>
        <c:axId val="162584808"/>
      </c:barChart>
      <c:catAx>
        <c:axId val="16258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2584808"/>
        <c:crosses val="autoZero"/>
        <c:auto val="1"/>
        <c:lblAlgn val="ctr"/>
        <c:lblOffset val="100"/>
        <c:noMultiLvlLbl val="0"/>
      </c:catAx>
      <c:valAx>
        <c:axId val="162584808"/>
        <c:scaling>
          <c:orientation val="minMax"/>
        </c:scaling>
        <c:delete val="1"/>
        <c:axPos val="l"/>
        <c:numFmt formatCode="0" sourceLinked="1"/>
        <c:majorTickMark val="none"/>
        <c:minorTickMark val="none"/>
        <c:tickLblPos val="none"/>
        <c:crossAx val="162584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solidFill>
      <a:sysClr val="window" lastClr="FFFFFF"/>
    </a:solidFill>
    <a:ln w="9525" cap="flat" cmpd="sng" algn="ctr">
      <a:solidFill>
        <a:schemeClr val="tx1">
          <a:lumMod val="15000"/>
          <a:lumOff val="85000"/>
        </a:schemeClr>
      </a:solidFill>
      <a:round/>
    </a:ln>
    <a:effectLst/>
  </c:spPr>
  <c:txPr>
    <a:bodyPr/>
    <a:lstStyle/>
    <a:p>
      <a:pPr>
        <a:defRPr sz="130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dirty="0"/>
              <a:t>HH deploying stress, crisis </a:t>
            </a:r>
            <a:r>
              <a:rPr lang="en-US" dirty="0" smtClean="0"/>
              <a:t>and</a:t>
            </a:r>
            <a:r>
              <a:rPr lang="en-US" baseline="0" dirty="0" smtClean="0"/>
              <a:t> </a:t>
            </a:r>
            <a:r>
              <a:rPr lang="en-US" dirty="0" smtClean="0"/>
              <a:t>emergency </a:t>
            </a:r>
            <a:r>
              <a:rPr lang="en-US" dirty="0"/>
              <a:t>coping strategies
</a:t>
            </a:r>
          </a:p>
        </c:rich>
      </c:tx>
      <c:overlay val="0"/>
      <c:spPr>
        <a:noFill/>
        <a:ln>
          <a:noFill/>
        </a:ln>
        <a:effectLst/>
      </c:spPr>
      <c:txPr>
        <a:bodyPr rot="0" spcFirstLastPara="1" vertOverflow="ellipsis" vert="horz" wrap="square" anchor="ctr" anchorCtr="1"/>
        <a:lstStyle/>
        <a:p>
          <a:pPr>
            <a:defRPr sz="156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barChart>
        <c:barDir val="col"/>
        <c:grouping val="clustered"/>
        <c:varyColors val="0"/>
        <c:ser>
          <c:idx val="0"/>
          <c:order val="0"/>
          <c:tx>
            <c:strRef>
              <c:f>Economic_Vulnerability_Host_com!$H$238</c:f>
              <c:strCache>
                <c:ptCount val="1"/>
                <c:pt idx="0">
                  <c:v>2014</c:v>
                </c:pt>
              </c:strCache>
            </c:strRef>
          </c:tx>
          <c:spPr>
            <a:solidFill>
              <a:srgbClr val="8A2529"/>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Economic_Vulnerability_Host_com!$G$239:$G$241</c:f>
              <c:strCache>
                <c:ptCount val="3"/>
                <c:pt idx="0">
                  <c:v>stress coping strategies</c:v>
                </c:pt>
                <c:pt idx="1">
                  <c:v>crisis coping strategies</c:v>
                </c:pt>
                <c:pt idx="2">
                  <c:v>emergency coping strategies</c:v>
                </c:pt>
              </c:strCache>
            </c:strRef>
          </c:cat>
          <c:val>
            <c:numRef>
              <c:f>Economic_Vulnerability_Host_com!$H$239:$H$241</c:f>
              <c:numCache>
                <c:formatCode>0%</c:formatCode>
                <c:ptCount val="3"/>
                <c:pt idx="0">
                  <c:v>0.76400000000000035</c:v>
                </c:pt>
                <c:pt idx="1">
                  <c:v>0.30400000000000021</c:v>
                </c:pt>
                <c:pt idx="2">
                  <c:v>8.1000000000000003E-2</c:v>
                </c:pt>
              </c:numCache>
            </c:numRef>
          </c:val>
        </c:ser>
        <c:ser>
          <c:idx val="1"/>
          <c:order val="1"/>
          <c:tx>
            <c:strRef>
              <c:f>Economic_Vulnerability_Host_com!$I$238</c:f>
              <c:strCache>
                <c:ptCount val="1"/>
                <c:pt idx="0">
                  <c:v>2015</c:v>
                </c:pt>
              </c:strCache>
            </c:strRef>
          </c:tx>
          <c:spPr>
            <a:solidFill>
              <a:srgbClr val="DF2936"/>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Economic_Vulnerability_Host_com!$G$239:$G$241</c:f>
              <c:strCache>
                <c:ptCount val="3"/>
                <c:pt idx="0">
                  <c:v>stress coping strategies</c:v>
                </c:pt>
                <c:pt idx="1">
                  <c:v>crisis coping strategies</c:v>
                </c:pt>
                <c:pt idx="2">
                  <c:v>emergency coping strategies</c:v>
                </c:pt>
              </c:strCache>
            </c:strRef>
          </c:cat>
          <c:val>
            <c:numRef>
              <c:f>Economic_Vulnerability_Host_com!$I$239:$I$241</c:f>
              <c:numCache>
                <c:formatCode>0%</c:formatCode>
                <c:ptCount val="3"/>
                <c:pt idx="0">
                  <c:v>0.80500000000000005</c:v>
                </c:pt>
                <c:pt idx="1">
                  <c:v>0.52800000000000002</c:v>
                </c:pt>
                <c:pt idx="2">
                  <c:v>0.36900000000000022</c:v>
                </c:pt>
              </c:numCache>
            </c:numRef>
          </c:val>
        </c:ser>
        <c:dLbls>
          <c:showLegendKey val="0"/>
          <c:showVal val="1"/>
          <c:showCatName val="0"/>
          <c:showSerName val="0"/>
          <c:showPercent val="0"/>
          <c:showBubbleSize val="0"/>
        </c:dLbls>
        <c:gapWidth val="70"/>
        <c:overlap val="-27"/>
        <c:axId val="162585592"/>
        <c:axId val="162585984"/>
      </c:barChart>
      <c:catAx>
        <c:axId val="162585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2585984"/>
        <c:crosses val="autoZero"/>
        <c:auto val="1"/>
        <c:lblAlgn val="ctr"/>
        <c:lblOffset val="100"/>
        <c:noMultiLvlLbl val="0"/>
      </c:catAx>
      <c:valAx>
        <c:axId val="162585984"/>
        <c:scaling>
          <c:orientation val="minMax"/>
          <c:max val="1"/>
        </c:scaling>
        <c:delete val="1"/>
        <c:axPos val="l"/>
        <c:numFmt formatCode="0%" sourceLinked="1"/>
        <c:majorTickMark val="none"/>
        <c:minorTickMark val="none"/>
        <c:tickLblPos val="none"/>
        <c:crossAx val="162585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30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dirty="0" smtClean="0"/>
              <a:t>Sent</a:t>
            </a:r>
            <a:r>
              <a:rPr lang="en-US" baseline="0" dirty="0" smtClean="0"/>
              <a:t> HH member to work in exploitative or high risk job</a:t>
            </a:r>
            <a:endParaRPr lang="en-US" dirty="0"/>
          </a:p>
        </c:rich>
      </c:tx>
      <c:layout>
        <c:manualLayout>
          <c:xMode val="edge"/>
          <c:yMode val="edge"/>
          <c:x val="0.13667193651304435"/>
          <c:y val="2.5974020128245161E-2"/>
        </c:manualLayout>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barChart>
        <c:barDir val="col"/>
        <c:grouping val="stacked"/>
        <c:varyColors val="0"/>
        <c:ser>
          <c:idx val="0"/>
          <c:order val="0"/>
          <c:tx>
            <c:strRef>
              <c:f>Economic_Vulnerability_Host_com!$G$223</c:f>
              <c:strCache>
                <c:ptCount val="1"/>
                <c:pt idx="0">
                  <c:v>HH member sent to illegally work</c:v>
                </c:pt>
              </c:strCache>
            </c:strRef>
          </c:tx>
          <c:spPr>
            <a:solidFill>
              <a:schemeClr val="accent1"/>
            </a:solidFill>
            <a:ln>
              <a:noFill/>
            </a:ln>
            <a:effectLst/>
          </c:spPr>
          <c:invertIfNegative val="0"/>
          <c:dPt>
            <c:idx val="0"/>
            <c:invertIfNegative val="0"/>
            <c:bubble3D val="0"/>
            <c:spPr>
              <a:solidFill>
                <a:srgbClr val="8A2529"/>
              </a:solidFill>
              <a:ln>
                <a:noFill/>
              </a:ln>
              <a:effectLst/>
            </c:spPr>
          </c:dPt>
          <c:dPt>
            <c:idx val="1"/>
            <c:invertIfNegative val="0"/>
            <c:bubble3D val="0"/>
            <c:spPr>
              <a:solidFill>
                <a:srgbClr val="DF2936"/>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Economic_Vulnerability_Host_com!$H$222:$I$222</c:f>
              <c:numCache>
                <c:formatCode>General</c:formatCode>
                <c:ptCount val="2"/>
                <c:pt idx="0">
                  <c:v>2014</c:v>
                </c:pt>
                <c:pt idx="1">
                  <c:v>2015</c:v>
                </c:pt>
              </c:numCache>
            </c:numRef>
          </c:cat>
          <c:val>
            <c:numRef>
              <c:f>Economic_Vulnerability_Host_com!$H$223:$I$223</c:f>
              <c:numCache>
                <c:formatCode>0%</c:formatCode>
                <c:ptCount val="2"/>
                <c:pt idx="0">
                  <c:v>7.5000000000000011E-2</c:v>
                </c:pt>
                <c:pt idx="1">
                  <c:v>0.36500000000000027</c:v>
                </c:pt>
              </c:numCache>
            </c:numRef>
          </c:val>
        </c:ser>
        <c:dLbls>
          <c:showLegendKey val="0"/>
          <c:showVal val="1"/>
          <c:showCatName val="0"/>
          <c:showSerName val="0"/>
          <c:showPercent val="0"/>
          <c:showBubbleSize val="0"/>
        </c:dLbls>
        <c:gapWidth val="70"/>
        <c:overlap val="100"/>
        <c:axId val="162586768"/>
        <c:axId val="162587160"/>
      </c:barChart>
      <c:catAx>
        <c:axId val="162586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2587160"/>
        <c:crosses val="autoZero"/>
        <c:auto val="1"/>
        <c:lblAlgn val="ctr"/>
        <c:lblOffset val="100"/>
        <c:noMultiLvlLbl val="0"/>
      </c:catAx>
      <c:valAx>
        <c:axId val="162587160"/>
        <c:scaling>
          <c:orientation val="minMax"/>
        </c:scaling>
        <c:delete val="1"/>
        <c:axPos val="l"/>
        <c:numFmt formatCode="0%" sourceLinked="1"/>
        <c:majorTickMark val="none"/>
        <c:minorTickMark val="none"/>
        <c:tickLblPos val="none"/>
        <c:crossAx val="16258676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barChart>
        <c:barDir val="col"/>
        <c:grouping val="stacked"/>
        <c:varyColors val="0"/>
        <c:ser>
          <c:idx val="0"/>
          <c:order val="0"/>
          <c:tx>
            <c:strRef>
              <c:f>HH_Food_Security_Host_Community!$C$701</c:f>
              <c:strCache>
                <c:ptCount val="1"/>
                <c:pt idx="0">
                  <c:v>% HH sending a male child to work</c:v>
                </c:pt>
              </c:strCache>
            </c:strRef>
          </c:tx>
          <c:spPr>
            <a:solidFill>
              <a:srgbClr val="8A2529"/>
            </a:solidFill>
            <a:ln>
              <a:noFill/>
            </a:ln>
            <a:effectLst/>
          </c:spPr>
          <c:invertIfNegative val="0"/>
          <c:dPt>
            <c:idx val="1"/>
            <c:invertIfNegative val="0"/>
            <c:bubble3D val="0"/>
            <c:spPr>
              <a:solidFill>
                <a:srgbClr val="CA3A4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HH_Food_Security_Host_Community!$B$702:$B$703</c:f>
              <c:numCache>
                <c:formatCode>General</c:formatCode>
                <c:ptCount val="2"/>
                <c:pt idx="0">
                  <c:v>2014</c:v>
                </c:pt>
                <c:pt idx="1">
                  <c:v>2015</c:v>
                </c:pt>
              </c:numCache>
            </c:numRef>
          </c:cat>
          <c:val>
            <c:numRef>
              <c:f>HH_Food_Security_Host_Community!$C$702:$C$703</c:f>
              <c:numCache>
                <c:formatCode>0%</c:formatCode>
                <c:ptCount val="2"/>
                <c:pt idx="0">
                  <c:v>3.0000000000000002E-2</c:v>
                </c:pt>
                <c:pt idx="1">
                  <c:v>0.15000000000000008</c:v>
                </c:pt>
              </c:numCache>
            </c:numRef>
          </c:val>
        </c:ser>
        <c:dLbls>
          <c:showLegendKey val="0"/>
          <c:showVal val="1"/>
          <c:showCatName val="0"/>
          <c:showSerName val="0"/>
          <c:showPercent val="0"/>
          <c:showBubbleSize val="0"/>
        </c:dLbls>
        <c:gapWidth val="150"/>
        <c:overlap val="100"/>
        <c:axId val="162587944"/>
        <c:axId val="162588336"/>
      </c:barChart>
      <c:catAx>
        <c:axId val="162587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162588336"/>
        <c:crosses val="autoZero"/>
        <c:auto val="1"/>
        <c:lblAlgn val="ctr"/>
        <c:lblOffset val="100"/>
        <c:noMultiLvlLbl val="0"/>
      </c:catAx>
      <c:valAx>
        <c:axId val="162588336"/>
        <c:scaling>
          <c:orientation val="minMax"/>
        </c:scaling>
        <c:delete val="1"/>
        <c:axPos val="l"/>
        <c:numFmt formatCode="0%" sourceLinked="1"/>
        <c:majorTickMark val="none"/>
        <c:minorTickMark val="none"/>
        <c:tickLblPos val="none"/>
        <c:crossAx val="16258794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3C55266-27C5-4797-85F9-79CB2E61F843}" type="datetimeFigureOut">
              <a:rPr lang="en-US" smtClean="0"/>
              <a:pPr/>
              <a:t>7/8/2015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D7AECE9-2DC7-439C-83D8-777AE82FEA0F}" type="slidenum">
              <a:rPr lang="en-US" smtClean="0"/>
              <a:pPr/>
              <a:t>‹#›</a:t>
            </a:fld>
            <a:endParaRPr lang="en-US"/>
          </a:p>
        </p:txBody>
      </p:sp>
    </p:spTree>
    <p:extLst>
      <p:ext uri="{BB962C8B-B14F-4D97-AF65-F5344CB8AC3E}">
        <p14:creationId xmlns:p14="http://schemas.microsoft.com/office/powerpoint/2010/main" val="3283007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1467337-45FC-4977-BBB9-16ABC2BF00D0}" type="datetimeFigureOut">
              <a:rPr lang="en-US" smtClean="0"/>
              <a:pPr/>
              <a:t>7/8/2015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E54F476-A80D-4347-97B3-05B3A211748E}" type="slidenum">
              <a:rPr lang="en-US" smtClean="0"/>
              <a:pPr/>
              <a:t>‹#›</a:t>
            </a:fld>
            <a:endParaRPr lang="en-US"/>
          </a:p>
        </p:txBody>
      </p:sp>
    </p:spTree>
    <p:extLst>
      <p:ext uri="{BB962C8B-B14F-4D97-AF65-F5344CB8AC3E}">
        <p14:creationId xmlns:p14="http://schemas.microsoft.com/office/powerpoint/2010/main" val="1902703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marL="285750" indent="-285750" algn="just" fontAlgn="base">
              <a:spcBef>
                <a:spcPct val="0"/>
              </a:spcBef>
              <a:spcAft>
                <a:spcPct val="0"/>
              </a:spcAft>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CFSME (2014) found that Syrian refugee households have become more vulnerable over time. </a:t>
            </a:r>
          </a:p>
          <a:p>
            <a:pPr marL="285750" indent="-285750" algn="just" fontAlgn="base">
              <a:spcBef>
                <a:spcPct val="0"/>
              </a:spcBef>
              <a:spcAft>
                <a:spcPct val="0"/>
              </a:spcAft>
              <a:buFont typeface="Arial" panose="020B0604020202020204" pitchFamily="34" charset="0"/>
              <a:buChar cha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fontAlgn="base">
              <a:spcBef>
                <a:spcPct val="0"/>
              </a:spcBef>
              <a:spcAft>
                <a:spcPct val="0"/>
              </a:spcAft>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As the crisis becomes more protracted, savings and assets are exhausted, and household budgets are increasingly squeezed.</a:t>
            </a:r>
          </a:p>
          <a:p>
            <a:pPr marL="285750" indent="-285750" algn="just" fontAlgn="base">
              <a:spcBef>
                <a:spcPct val="0"/>
              </a:spcBef>
              <a:spcAft>
                <a:spcPct val="0"/>
              </a:spcAft>
              <a:buFont typeface="Arial" panose="020B0604020202020204" pitchFamily="34" charset="0"/>
              <a:buChar cha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fontAlgn="base">
              <a:spcBef>
                <a:spcPct val="0"/>
              </a:spcBef>
              <a:spcAft>
                <a:spcPct val="0"/>
              </a:spcAft>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In addition to this, in the past year, there has been a reduction</a:t>
            </a:r>
            <a:r>
              <a:rPr lang="en-GB" baseline="0" dirty="0" smtClean="0">
                <a:latin typeface="Verdana" panose="020B0604030504040204" pitchFamily="34" charset="0"/>
                <a:ea typeface="Verdana" panose="020B0604030504040204" pitchFamily="34" charset="0"/>
                <a:cs typeface="Verdana" panose="020B0604030504040204" pitchFamily="34" charset="0"/>
              </a:rPr>
              <a:t> in the </a:t>
            </a:r>
            <a:r>
              <a:rPr lang="en-GB" dirty="0" smtClean="0">
                <a:latin typeface="Verdana" panose="020B0604030504040204" pitchFamily="34" charset="0"/>
                <a:ea typeface="Verdana" panose="020B0604030504040204" pitchFamily="34" charset="0"/>
                <a:cs typeface="Verdana" panose="020B0604030504040204" pitchFamily="34" charset="0"/>
              </a:rPr>
              <a:t>humanitarian space for Syrian refugees living in Jordan.</a:t>
            </a:r>
          </a:p>
        </p:txBody>
      </p:sp>
      <p:sp>
        <p:nvSpPr>
          <p:cNvPr id="106500"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1</a:t>
            </a:r>
          </a:p>
        </p:txBody>
      </p:sp>
    </p:spTree>
    <p:extLst>
      <p:ext uri="{BB962C8B-B14F-4D97-AF65-F5344CB8AC3E}">
        <p14:creationId xmlns:p14="http://schemas.microsoft.com/office/powerpoint/2010/main" val="642379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54F476-A80D-4347-97B3-05B3A211748E}" type="slidenum">
              <a:rPr lang="en-US" smtClean="0"/>
              <a:pPr/>
              <a:t>10</a:t>
            </a:fld>
            <a:endParaRPr lang="en-US"/>
          </a:p>
        </p:txBody>
      </p:sp>
    </p:spTree>
    <p:extLst>
      <p:ext uri="{BB962C8B-B14F-4D97-AF65-F5344CB8AC3E}">
        <p14:creationId xmlns:p14="http://schemas.microsoft.com/office/powerpoint/2010/main" val="2410113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marL="171450" indent="-171450">
              <a:spcBef>
                <a:spcPct val="0"/>
              </a:spcBef>
              <a:buFont typeface="Arial" panose="020B0604020202020204" pitchFamily="34" charset="0"/>
              <a:buChar char="•"/>
            </a:pPr>
            <a:r>
              <a:rPr lang="en-US" b="1" dirty="0" smtClean="0"/>
              <a:t>Severity of</a:t>
            </a:r>
            <a:r>
              <a:rPr lang="en-US" b="1" baseline="0" dirty="0" smtClean="0"/>
              <a:t> each livelihood coping strategy, taken from global WFP CARI guidelines</a:t>
            </a:r>
          </a:p>
          <a:p>
            <a:pPr marL="0" indent="0">
              <a:spcBef>
                <a:spcPct val="0"/>
              </a:spcBef>
              <a:buFont typeface="Arial" panose="020B0604020202020204" pitchFamily="34" charset="0"/>
              <a:buNone/>
            </a:pPr>
            <a:endParaRPr lang="en-US" b="1" baseline="0" dirty="0" smtClean="0"/>
          </a:p>
          <a:p>
            <a:pPr marL="0" indent="0">
              <a:spcBef>
                <a:spcPct val="0"/>
              </a:spcBef>
              <a:buFont typeface="Arial" panose="020B0604020202020204" pitchFamily="34" charset="0"/>
              <a:buNone/>
            </a:pPr>
            <a:r>
              <a:rPr lang="en-US" b="0" baseline="0" dirty="0" smtClean="0"/>
              <a:t>Households are increasingly resorting to measures, outside of the household, to cope with a lack of resources to buy food. There has been a dramatic increase in the number of households adopting emergency and crisis coping strategies – such as reducing essential non food expenditure and accepting high risk jobs.</a:t>
            </a:r>
            <a:endParaRPr lang="en-US" b="0" dirty="0" smtClean="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2302043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spcBef>
                <a:spcPct val="0"/>
              </a:spcBef>
            </a:pPr>
            <a:r>
              <a:rPr lang="en-US" b="1" baseline="0" dirty="0" smtClean="0"/>
              <a:t> </a:t>
            </a:r>
            <a:r>
              <a:rPr lang="en-US" b="0" baseline="0" dirty="0" smtClean="0"/>
              <a:t>Demonstrative of how families are increasingly resorting to more extreme coping mechanisms, there has been a 29% increase in households sending a member to work in a high risk or exploitative job. During focus group discussions, this was seen as a very severe coping strategy, putting members of the household at risk, in precarious employment – with little remuneration. A recent ILO (2015) report, details the informal and often exploitative nature of working conditions for Syrian refugees living in Jordan. </a:t>
            </a:r>
          </a:p>
          <a:p>
            <a:pPr>
              <a:spcBef>
                <a:spcPct val="0"/>
              </a:spcBef>
            </a:pPr>
            <a:endParaRPr lang="en-US" b="0" baseline="0" dirty="0" smtClean="0"/>
          </a:p>
          <a:p>
            <a:pPr>
              <a:spcBef>
                <a:spcPct val="0"/>
              </a:spcBef>
            </a:pPr>
            <a:r>
              <a:rPr lang="en-US" b="0" baseline="0" dirty="0" smtClean="0"/>
              <a:t>Further, the food security index is strongly with the number of males sent to work in seasonal/temporary employment – demonstrating that this strategy is a last resort by families who are food insecure, or vulnerable to food insecurity. </a:t>
            </a:r>
            <a:endParaRPr lang="en-US" baseline="0" dirty="0" smtClean="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2765597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spcBef>
                <a:spcPct val="0"/>
              </a:spcBef>
            </a:pPr>
            <a:r>
              <a:rPr lang="en-US" dirty="0" smtClean="0"/>
              <a:t>Reflective</a:t>
            </a:r>
            <a:r>
              <a:rPr lang="en-US" baseline="0" dirty="0" smtClean="0"/>
              <a:t> of the increasing need for families to resort to extreme measures to seek resources for food, there has been a 12% increase in the number of households sending a child member to work. This is most noticeable for male youth, between the ages of 16 and 17. </a:t>
            </a:r>
          </a:p>
          <a:p>
            <a:pPr>
              <a:spcBef>
                <a:spcPct val="0"/>
              </a:spcBef>
            </a:pPr>
            <a:endParaRPr lang="en-US" baseline="0" dirty="0" smtClean="0"/>
          </a:p>
          <a:p>
            <a:pPr>
              <a:spcBef>
                <a:spcPct val="0"/>
              </a:spcBef>
            </a:pPr>
            <a:r>
              <a:rPr lang="en-US" baseline="0" dirty="0" smtClean="0"/>
              <a:t>Note: there is no significant correlation between livelihood coping strategies and expenditure – suggesting households are resorting to these strategies, in order to </a:t>
            </a:r>
            <a:r>
              <a:rPr lang="en-US" i="1" baseline="0" dirty="0" smtClean="0"/>
              <a:t>maintain </a:t>
            </a:r>
            <a:r>
              <a:rPr lang="en-US" i="0" baseline="0" dirty="0" smtClean="0"/>
              <a:t>an overall decreasing household budget. </a:t>
            </a:r>
            <a:endParaRPr lang="en-US" dirty="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2620215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spcBef>
                <a:spcPct val="0"/>
              </a:spcBef>
            </a:pPr>
            <a:r>
              <a:rPr lang="en-US" dirty="0" smtClean="0"/>
              <a:t>Households</a:t>
            </a:r>
            <a:r>
              <a:rPr lang="en-US" baseline="0" dirty="0" smtClean="0"/>
              <a:t> are diverting essential non food expenditure, away from education for example, to meet basic food needs. This pattern was clearly shown by the drop in education expenditure by households, per school aged child. This drop is reflective that – as household budgets are squeezed – households are forced to prioritize food – to the detriment of welfare in other sectors. </a:t>
            </a:r>
            <a:endParaRPr lang="en-US" dirty="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1065785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marL="0" indent="0">
              <a:spcBef>
                <a:spcPct val="0"/>
              </a:spcBef>
              <a:buFontTx/>
              <a:buNone/>
            </a:pPr>
            <a:r>
              <a:rPr lang="en-US" b="0" baseline="0" dirty="0" smtClean="0"/>
              <a:t>Household expenditure is used by UNHCR VAF (2014, 2015) as a proxy for vulnerability. Since 2014 t</a:t>
            </a:r>
            <a:r>
              <a:rPr lang="en-US" b="0" dirty="0" smtClean="0"/>
              <a:t>here</a:t>
            </a:r>
            <a:r>
              <a:rPr lang="en-US" b="0" baseline="0" dirty="0" smtClean="0"/>
              <a:t> has been a dramatic drop in household expenditure per capita. Currently 69% of households, 80% of refugee individuals, living in a household below the absolute poverty line.</a:t>
            </a:r>
          </a:p>
          <a:p>
            <a:pPr marL="0" indent="0">
              <a:spcBef>
                <a:spcPct val="0"/>
              </a:spcBef>
              <a:buFontTx/>
              <a:buNone/>
            </a:pPr>
            <a:endParaRPr lang="en-US" b="0" baseline="0" dirty="0" smtClean="0"/>
          </a:p>
          <a:p>
            <a:pPr marL="0" indent="0">
              <a:spcBef>
                <a:spcPct val="0"/>
              </a:spcBef>
              <a:buFontTx/>
              <a:buNone/>
            </a:pPr>
            <a:r>
              <a:rPr lang="en-US" b="0" baseline="0" dirty="0" smtClean="0"/>
              <a:t>These findings are similar to the recent VAF baseline assessment (2015), which found that 86% of individuals are below the poverty line. </a:t>
            </a:r>
            <a:endParaRPr lang="en-US" b="0" dirty="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3633566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spcBef>
                <a:spcPct val="0"/>
              </a:spcBef>
            </a:pPr>
            <a:r>
              <a:rPr lang="en-US" dirty="0" smtClean="0"/>
              <a:t>There is a significant correlation</a:t>
            </a:r>
            <a:r>
              <a:rPr lang="en-US" baseline="0" dirty="0" smtClean="0"/>
              <a:t> between larger food expenditure shares and the house-crowding index/ number of members in the household – showing that families are reducing the share of rent by families moving in together and sharing shelter. </a:t>
            </a:r>
            <a:endParaRPr lang="en-US" dirty="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1177803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spcBef>
                <a:spcPct val="0"/>
              </a:spcBef>
            </a:pPr>
            <a:r>
              <a:rPr lang="en-US" dirty="0" smtClean="0"/>
              <a:t>WFP assistance remains the main source of income for Syrian refugee households in the host community</a:t>
            </a:r>
            <a:r>
              <a:rPr lang="en-US" baseline="0" dirty="0" smtClean="0"/>
              <a:t> of Jordan. However, in 2015, a</a:t>
            </a:r>
            <a:r>
              <a:rPr lang="en-US" dirty="0" smtClean="0"/>
              <a:t>s</a:t>
            </a:r>
            <a:r>
              <a:rPr lang="en-US" baseline="0" dirty="0" smtClean="0"/>
              <a:t> WFP assistance has been reduced in the host community, households are now seeking further income from alternative sources, such as skilled or unskilled labor. This </a:t>
            </a:r>
            <a:r>
              <a:rPr lang="en-US" baseline="0" dirty="0" err="1" smtClean="0"/>
              <a:t>labour</a:t>
            </a:r>
            <a:r>
              <a:rPr lang="en-US" baseline="0" dirty="0" smtClean="0"/>
              <a:t>, is often precarious and exploitative, as detailed in a recent ILO study (2015).</a:t>
            </a:r>
            <a:endParaRPr lang="en-US" dirty="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4158672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spcBef>
                <a:spcPct val="0"/>
              </a:spcBef>
            </a:pPr>
            <a:r>
              <a:rPr lang="en-US" dirty="0" smtClean="0"/>
              <a:t>Demonstrative</a:t>
            </a:r>
            <a:r>
              <a:rPr lang="en-US" baseline="0" dirty="0" smtClean="0"/>
              <a:t> of decreased household resilience – the majority of those reporting that they are, or have, spent savings – now report that these savings have been depleted. </a:t>
            </a:r>
            <a:endParaRPr lang="en-US" dirty="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3775300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spcBef>
                <a:spcPct val="0"/>
              </a:spcBef>
            </a:pPr>
            <a:r>
              <a:rPr lang="en-US" dirty="0" smtClean="0"/>
              <a:t>The</a:t>
            </a:r>
            <a:r>
              <a:rPr lang="en-US" baseline="0" dirty="0" smtClean="0"/>
              <a:t> cycle of asset depletion, coupled with decreased incomes – has resulted in a </a:t>
            </a:r>
            <a:r>
              <a:rPr lang="en-US" b="1" baseline="0" dirty="0" smtClean="0"/>
              <a:t>doubling</a:t>
            </a:r>
            <a:r>
              <a:rPr lang="en-US" b="0" baseline="0" dirty="0" smtClean="0"/>
              <a:t> of households with more than 500JD debt. A study by CARE (2014) found that 25% refugee households debt is with their landlord – which suggest high levels of debt may detrimentally affect the ability of households to meet basic needs, such as shelter. </a:t>
            </a:r>
            <a:endParaRPr lang="en-US" dirty="0" smtClean="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1622515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marL="171450" marR="0" indent="-1714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200" dirty="0" smtClean="0">
                <a:latin typeface="Verdana" panose="020B0604030504040204" pitchFamily="34" charset="0"/>
                <a:ea typeface="Verdana" panose="020B0604030504040204" pitchFamily="34" charset="0"/>
                <a:cs typeface="Verdana" panose="020B0604030504040204" pitchFamily="34" charset="0"/>
              </a:rPr>
              <a:t>All graphics within this presentation, have been subject to statistical tests, and represent statistically significant results.  </a:t>
            </a:r>
          </a:p>
          <a:p>
            <a:pPr marL="171450" marR="0" indent="-17145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lang="en-US" sz="1200" dirty="0" smtClean="0">
              <a:latin typeface="Verdana" panose="020B0604030504040204" pitchFamily="34" charset="0"/>
              <a:ea typeface="Verdana" panose="020B0604030504040204" pitchFamily="34" charset="0"/>
              <a:cs typeface="Verdana" panose="020B0604030504040204" pitchFamily="34" charset="0"/>
            </a:endParaRPr>
          </a:p>
          <a:p>
            <a:pPr marL="171450" indent="-171450">
              <a:spcBef>
                <a:spcPct val="0"/>
              </a:spcBef>
              <a:buFontTx/>
              <a:buChar char="-"/>
            </a:pPr>
            <a:endParaRPr lang="en-US" baseline="0" dirty="0" smtClean="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1584574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marL="0" marR="0" indent="0" algn="l" defTabSz="914400" rtl="0" eaLnBrk="1" fontAlgn="auto" latinLnBrk="0" hangingPunct="1">
              <a:lnSpc>
                <a:spcPct val="100000"/>
              </a:lnSpc>
              <a:spcBef>
                <a:spcPct val="0"/>
              </a:spcBef>
              <a:spcAft>
                <a:spcPts val="0"/>
              </a:spcAft>
              <a:buClrTx/>
              <a:buSzTx/>
              <a:buFontTx/>
              <a:buNone/>
              <a:tabLst/>
              <a:defRPr/>
            </a:pPr>
            <a:endParaRPr lang="en-US" dirty="0" smtClean="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38358111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b="0" dirty="0" smtClean="0"/>
              <a:t>Reflective</a:t>
            </a:r>
            <a:r>
              <a:rPr lang="en-US" b="0" baseline="0" dirty="0" smtClean="0"/>
              <a:t> of insecure tenure, and high levels of debt – 40% of households were forced to move or evicted from their homes. </a:t>
            </a:r>
          </a:p>
          <a:p>
            <a:pPr marL="0" marR="0" indent="0" algn="l" defTabSz="914400" rtl="0" eaLnBrk="1" fontAlgn="auto" latinLnBrk="0" hangingPunct="1">
              <a:lnSpc>
                <a:spcPct val="100000"/>
              </a:lnSpc>
              <a:spcBef>
                <a:spcPct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b="0" baseline="0" dirty="0" smtClean="0"/>
              <a:t>Two key coping strategies for Syrian refugees in Jordan: </a:t>
            </a:r>
          </a:p>
          <a:p>
            <a:pPr marL="171450" marR="0" indent="-1714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b="0" baseline="0" dirty="0" smtClean="0"/>
              <a:t>To cope with smaller household budgets for food, 13% of households reported they changed accommodation to reduce rental costs</a:t>
            </a:r>
          </a:p>
          <a:p>
            <a:pPr marL="171450" marR="0" indent="-1714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b="0" baseline="0" dirty="0" smtClean="0"/>
              <a:t>Most strikingly, 3% of households, which translates to 4, 465 families, reported that they were sending family members back to Syria to seek resources so that families could afford more food. </a:t>
            </a:r>
          </a:p>
          <a:p>
            <a:pPr marL="0" marR="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lang="en-US" b="0" baseline="0" dirty="0" smtClean="0"/>
          </a:p>
          <a:p>
            <a:pPr marL="0" marR="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lang="en-US" b="0" baseline="0" dirty="0" smtClean="0"/>
              <a:t>As food security has decreased, households have increasingly resorted to extreme coping mechanisms. Such extreme strategies demonstrate the depleted resilience of households living in the host community. </a:t>
            </a:r>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3373191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smtClean="0">
                <a:latin typeface="Verdana" panose="020B0604030504040204" pitchFamily="34" charset="0"/>
                <a:ea typeface="Verdana" panose="020B0604030504040204" pitchFamily="34" charset="0"/>
                <a:cs typeface="Verdana" panose="020B0604030504040204" pitchFamily="34" charset="0"/>
              </a:rPr>
              <a:t>CFSME 2015 provides a unique opportunity to delve more deeply into how food security is determined by both </a:t>
            </a:r>
            <a:r>
              <a:rPr lang="en-US" b="1" dirty="0" smtClean="0">
                <a:latin typeface="Verdana" panose="020B0604030504040204" pitchFamily="34" charset="0"/>
                <a:ea typeface="Verdana" panose="020B0604030504040204" pitchFamily="34" charset="0"/>
                <a:cs typeface="Verdana" panose="020B0604030504040204" pitchFamily="34" charset="0"/>
              </a:rPr>
              <a:t>household</a:t>
            </a:r>
            <a:r>
              <a:rPr lang="en-US" dirty="0" smtClean="0">
                <a:latin typeface="Verdana" panose="020B0604030504040204" pitchFamily="34" charset="0"/>
                <a:ea typeface="Verdana" panose="020B0604030504040204" pitchFamily="34" charset="0"/>
                <a:cs typeface="Verdana" panose="020B0604030504040204" pitchFamily="34" charset="0"/>
              </a:rPr>
              <a:t> and </a:t>
            </a:r>
            <a:r>
              <a:rPr lang="en-US" b="1" dirty="0" smtClean="0">
                <a:latin typeface="Verdana" panose="020B0604030504040204" pitchFamily="34" charset="0"/>
                <a:ea typeface="Verdana" panose="020B0604030504040204" pitchFamily="34" charset="0"/>
                <a:cs typeface="Verdana" panose="020B0604030504040204" pitchFamily="34" charset="0"/>
              </a:rPr>
              <a:t>intra-household</a:t>
            </a:r>
            <a:r>
              <a:rPr lang="en-US" dirty="0" smtClean="0">
                <a:latin typeface="Verdana" panose="020B0604030504040204" pitchFamily="34" charset="0"/>
                <a:ea typeface="Verdana" panose="020B0604030504040204" pitchFamily="34" charset="0"/>
                <a:cs typeface="Verdana" panose="020B0604030504040204" pitchFamily="34" charset="0"/>
              </a:rPr>
              <a:t> characteristics.</a:t>
            </a:r>
          </a:p>
          <a:p>
            <a:pPr algn="just"/>
            <a:endParaRPr lang="en-US" dirty="0" smtClean="0">
              <a:latin typeface="Verdana" panose="020B0604030504040204" pitchFamily="34" charset="0"/>
              <a:ea typeface="Verdana" panose="020B0604030504040204" pitchFamily="34" charset="0"/>
              <a:cs typeface="Verdana" panose="020B0604030504040204" pitchFamily="34" charset="0"/>
            </a:endParaRPr>
          </a:p>
          <a:p>
            <a:pPr marL="742950" lvl="1"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Data was collected on the household, case (UNHCR family unit), and individual level.</a:t>
            </a:r>
            <a:endParaRPr lang="en-US" sz="9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en-US"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dirty="0" smtClean="0">
                <a:latin typeface="Verdana" panose="020B0604030504040204" pitchFamily="34" charset="0"/>
                <a:ea typeface="Verdana" panose="020B0604030504040204" pitchFamily="34" charset="0"/>
                <a:cs typeface="Verdana" panose="020B0604030504040204" pitchFamily="34" charset="0"/>
              </a:rPr>
              <a:t>Results show that the </a:t>
            </a:r>
            <a:r>
              <a:rPr lang="en-US" b="1" dirty="0" smtClean="0">
                <a:latin typeface="Verdana" panose="020B0604030504040204" pitchFamily="34" charset="0"/>
                <a:ea typeface="Verdana" panose="020B0604030504040204" pitchFamily="34" charset="0"/>
                <a:cs typeface="Verdana" panose="020B0604030504040204" pitchFamily="34" charset="0"/>
              </a:rPr>
              <a:t>demographic characteristics significantly affects the food security of a household.</a:t>
            </a:r>
            <a:r>
              <a:rPr lang="en-US" dirty="0" smtClean="0">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Slide Number Placeholder 3"/>
          <p:cNvSpPr>
            <a:spLocks noGrp="1"/>
          </p:cNvSpPr>
          <p:nvPr>
            <p:ph type="sldNum" sz="quarter" idx="10"/>
          </p:nvPr>
        </p:nvSpPr>
        <p:spPr/>
        <p:txBody>
          <a:bodyPr/>
          <a:lstStyle/>
          <a:p>
            <a:fld id="{9E54F476-A80D-4347-97B3-05B3A211748E}" type="slidenum">
              <a:rPr lang="en-US" smtClean="0"/>
              <a:pPr/>
              <a:t>22</a:t>
            </a:fld>
            <a:endParaRPr lang="en-US"/>
          </a:p>
        </p:txBody>
      </p:sp>
    </p:spTree>
    <p:extLst>
      <p:ext uri="{BB962C8B-B14F-4D97-AF65-F5344CB8AC3E}">
        <p14:creationId xmlns:p14="http://schemas.microsoft.com/office/powerpoint/2010/main" val="17068957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spcBef>
                <a:spcPct val="0"/>
              </a:spcBef>
            </a:pPr>
            <a:endParaRPr lang="en-US" b="0" dirty="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20705408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spcBef>
                <a:spcPct val="0"/>
              </a:spcBef>
            </a:pPr>
            <a:endParaRPr lang="en-US" dirty="0" smtClean="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19221125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54F476-A80D-4347-97B3-05B3A211748E}" type="slidenum">
              <a:rPr lang="en-US" smtClean="0"/>
              <a:pPr/>
              <a:t>25</a:t>
            </a:fld>
            <a:endParaRPr lang="en-US"/>
          </a:p>
        </p:txBody>
      </p:sp>
    </p:spTree>
    <p:extLst>
      <p:ext uri="{BB962C8B-B14F-4D97-AF65-F5344CB8AC3E}">
        <p14:creationId xmlns:p14="http://schemas.microsoft.com/office/powerpoint/2010/main" val="10992541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lgn="just"/>
            <a:r>
              <a:rPr lang="en-US" sz="1200" b="1" dirty="0" smtClean="0">
                <a:latin typeface="Verdana" panose="020B0604030504040204" pitchFamily="34" charset="0"/>
                <a:ea typeface="Verdana" panose="020B0604030504040204" pitchFamily="34" charset="0"/>
                <a:cs typeface="Verdana" panose="020B0604030504040204" pitchFamily="34" charset="0"/>
              </a:rPr>
              <a:t>What is a dependency ratio (CFSME 2014)?</a:t>
            </a:r>
          </a:p>
          <a:p>
            <a:pPr algn="just"/>
            <a:r>
              <a:rPr lang="en-US" sz="1200" dirty="0" smtClean="0"/>
              <a:t>A higher dependency ratio means that there are more economically inactive people in the household dependent on economically active people. A lower dependency ratio means that there are less people relying on others in the household in obtain an income.</a:t>
            </a:r>
            <a:endParaRPr lang="en-US" sz="1200" dirty="0" smtClean="0">
              <a:latin typeface="Verdana" panose="020B0604030504040204" pitchFamily="34" charset="0"/>
              <a:ea typeface="Verdana" panose="020B0604030504040204" pitchFamily="34" charset="0"/>
              <a:cs typeface="Verdana" panose="020B0604030504040204" pitchFamily="34" charset="0"/>
            </a:endParaRPr>
          </a:p>
          <a:p>
            <a:pPr>
              <a:spcBef>
                <a:spcPct val="0"/>
              </a:spcBef>
            </a:pPr>
            <a:endParaRPr lang="en-US" b="1" dirty="0" smtClean="0"/>
          </a:p>
          <a:p>
            <a:pPr>
              <a:spcBef>
                <a:spcPct val="0"/>
              </a:spcBef>
            </a:pPr>
            <a:endParaRPr lang="en-US" dirty="0" smtClean="0"/>
          </a:p>
          <a:p>
            <a:pPr>
              <a:spcBef>
                <a:spcPct val="0"/>
              </a:spcBef>
            </a:pPr>
            <a:endParaRPr lang="en-US" dirty="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9146867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spcBef>
                <a:spcPct val="0"/>
              </a:spcBef>
            </a:pPr>
            <a:r>
              <a:rPr lang="en-US" b="1" dirty="0" smtClean="0">
                <a:latin typeface="Arial Narrow"/>
              </a:rPr>
              <a:t>Note</a:t>
            </a:r>
            <a:r>
              <a:rPr lang="en-US" b="1" baseline="0" dirty="0" smtClean="0">
                <a:latin typeface="Arial Narrow"/>
              </a:rPr>
              <a:t> to presenter:</a:t>
            </a:r>
          </a:p>
          <a:p>
            <a:pPr marL="171450" indent="-171450">
              <a:spcBef>
                <a:spcPct val="0"/>
              </a:spcBef>
              <a:buFont typeface="Arial" panose="020B0604020202020204" pitchFamily="34" charset="0"/>
              <a:buChar char="•"/>
            </a:pPr>
            <a:r>
              <a:rPr lang="en-US" baseline="0" dirty="0" smtClean="0">
                <a:latin typeface="Arial Narrow"/>
              </a:rPr>
              <a:t> this slide examines how family (case) units, and their demographics, affect food security levels of the overall household. </a:t>
            </a:r>
          </a:p>
          <a:p>
            <a:pPr marL="171450" indent="-171450">
              <a:spcBef>
                <a:spcPct val="0"/>
              </a:spcBef>
              <a:buFont typeface="Arial" panose="020B0604020202020204" pitchFamily="34" charset="0"/>
              <a:buChar char="•"/>
            </a:pPr>
            <a:r>
              <a:rPr lang="en-US" baseline="0" dirty="0" smtClean="0">
                <a:latin typeface="Arial Narrow"/>
              </a:rPr>
              <a:t>Age of head of case did not have strong positive correlation with food security. </a:t>
            </a:r>
          </a:p>
          <a:p>
            <a:pPr marL="171450" indent="-171450">
              <a:spcBef>
                <a:spcPct val="0"/>
              </a:spcBef>
              <a:buFont typeface="Arial" panose="020B0604020202020204" pitchFamily="34" charset="0"/>
              <a:buChar char="•"/>
            </a:pPr>
            <a:r>
              <a:rPr lang="en-US" baseline="0" dirty="0" smtClean="0">
                <a:latin typeface="Arial Narrow"/>
              </a:rPr>
              <a:t>The chart shows, that families with more “traditional” structures, live in households which are more likely to be food secure. </a:t>
            </a:r>
            <a:endParaRPr lang="en-US" dirty="0">
              <a:latin typeface="Arial Narrow"/>
            </a:endParaRPr>
          </a:p>
        </p:txBody>
      </p:sp>
      <p:sp>
        <p:nvSpPr>
          <p:cNvPr id="113668" name="Text Box 4"/>
          <p:cNvSpPr txBox="1">
            <a:spLocks noGrp="1"/>
          </p:cNvSpPr>
          <p:nvPr/>
        </p:nvSpPr>
        <p:spPr bwMode="auto">
          <a:xfrm>
            <a:off x="3971081" y="8830312"/>
            <a:ext cx="3037735" cy="464503"/>
          </a:xfrm>
          <a:prstGeom prst="rect">
            <a:avLst/>
          </a:prstGeom>
          <a:noFill/>
          <a:ln w="9525">
            <a:noFill/>
            <a:miter lim="800000"/>
            <a:headEnd/>
            <a:tailEnd/>
          </a:ln>
        </p:spPr>
        <p:txBody>
          <a:bodyPr lIns="93175" tIns="46588" rIns="93175" bIns="46588" anchor="b"/>
          <a:lstStyle/>
          <a:p>
            <a:pPr algn="r" fontAlgn="base">
              <a:spcBef>
                <a:spcPct val="0"/>
              </a:spcBef>
              <a:spcAft>
                <a:spcPct val="0"/>
              </a:spcAft>
            </a:pPr>
            <a:r>
              <a:rPr lang="en-GB" sz="1200"/>
              <a:t>12</a:t>
            </a:r>
          </a:p>
        </p:txBody>
      </p:sp>
    </p:spTree>
    <p:extLst>
      <p:ext uri="{BB962C8B-B14F-4D97-AF65-F5344CB8AC3E}">
        <p14:creationId xmlns:p14="http://schemas.microsoft.com/office/powerpoint/2010/main" val="9118453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spcBef>
                <a:spcPct val="0"/>
              </a:spcBef>
            </a:pPr>
            <a:endParaRPr lang="en-US" b="1" baseline="0" dirty="0" smtClean="0">
              <a:latin typeface="Arial Narrow"/>
            </a:endParaRPr>
          </a:p>
          <a:p>
            <a:pPr marL="171450" marR="0" indent="-1714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200" b="0" dirty="0" smtClean="0">
                <a:latin typeface="Verdana" panose="020B0604030504040204" pitchFamily="34" charset="0"/>
                <a:ea typeface="Verdana" panose="020B0604030504040204" pitchFamily="34" charset="0"/>
                <a:cs typeface="Verdana" panose="020B0604030504040204" pitchFamily="34" charset="0"/>
              </a:rPr>
              <a:t>Note: More “traditional” family structures, male is supporting other families, or females are supported by other families – are more food secure. </a:t>
            </a:r>
            <a:endParaRPr lang="en-US" b="0" baseline="0" dirty="0" smtClean="0">
              <a:latin typeface="Arial Narrow"/>
            </a:endParaRPr>
          </a:p>
          <a:p>
            <a:pPr marL="171450" indent="-171450">
              <a:spcBef>
                <a:spcPct val="0"/>
              </a:spcBef>
              <a:buFont typeface="Arial" panose="020B0604020202020204" pitchFamily="34" charset="0"/>
              <a:buChar char="•"/>
            </a:pPr>
            <a:r>
              <a:rPr lang="en-US" baseline="0" dirty="0" smtClean="0">
                <a:latin typeface="Arial Narrow"/>
              </a:rPr>
              <a:t>Note</a:t>
            </a:r>
            <a:r>
              <a:rPr lang="en-US" b="1" baseline="0" dirty="0" smtClean="0">
                <a:latin typeface="Arial Narrow"/>
              </a:rPr>
              <a:t>: demonstrating reliance of female headed families on outside support:</a:t>
            </a:r>
          </a:p>
          <a:p>
            <a:pPr marL="628650" lvl="1" indent="-171450">
              <a:spcBef>
                <a:spcPct val="0"/>
              </a:spcBef>
              <a:buFont typeface="Arial" panose="020B0604020202020204" pitchFamily="34" charset="0"/>
              <a:buChar char="•"/>
            </a:pPr>
            <a:r>
              <a:rPr lang="en-US" baseline="0" dirty="0" smtClean="0">
                <a:latin typeface="Arial Narrow"/>
              </a:rPr>
              <a:t>Female headed families report WFP food voucher (35%) (22%) gifts from family or relatives, (16%) cash from aid </a:t>
            </a:r>
            <a:r>
              <a:rPr lang="en-US" baseline="0" dirty="0" err="1" smtClean="0">
                <a:latin typeface="Arial Narrow"/>
              </a:rPr>
              <a:t>organisations</a:t>
            </a:r>
            <a:r>
              <a:rPr lang="en-US" baseline="0" dirty="0" smtClean="0">
                <a:latin typeface="Arial Narrow"/>
              </a:rPr>
              <a:t> as main sources of income – suggesting that these cases are predominantly supported by sources within or outside the household.</a:t>
            </a:r>
          </a:p>
          <a:p>
            <a:pPr marL="628650" lvl="1" indent="-171450">
              <a:spcBef>
                <a:spcPct val="0"/>
              </a:spcBef>
              <a:buFont typeface="Arial" panose="020B0604020202020204" pitchFamily="34" charset="0"/>
              <a:buChar char="•"/>
            </a:pPr>
            <a:r>
              <a:rPr lang="en-US" baseline="0" dirty="0" smtClean="0">
                <a:latin typeface="Arial Narrow"/>
              </a:rPr>
              <a:t>Male headed families report WFP food voucher (25%), unskilled </a:t>
            </a:r>
            <a:r>
              <a:rPr lang="en-US" baseline="0" dirty="0" err="1" smtClean="0">
                <a:latin typeface="Arial Narrow"/>
              </a:rPr>
              <a:t>labour</a:t>
            </a:r>
            <a:r>
              <a:rPr lang="en-US" baseline="0" dirty="0" smtClean="0">
                <a:latin typeface="Arial Narrow"/>
              </a:rPr>
              <a:t> (25%) and credits, borrowing money (16%) as their main sources of income</a:t>
            </a:r>
            <a:endParaRPr lang="en-US" baseline="0" dirty="0">
              <a:latin typeface="Arial Narrow"/>
            </a:endParaRPr>
          </a:p>
          <a:p>
            <a:pPr marL="628650" lvl="1" indent="-171450">
              <a:spcBef>
                <a:spcPct val="0"/>
              </a:spcBef>
              <a:buFont typeface="Arial" panose="020B0604020202020204" pitchFamily="34" charset="0"/>
              <a:buChar char="•"/>
            </a:pPr>
            <a:r>
              <a:rPr lang="en-US" baseline="0" dirty="0" smtClean="0">
                <a:latin typeface="Arial Narrow"/>
              </a:rPr>
              <a:t>Female headed cases: Rely on remittances (5%) more than their male counterparts (1.5%).</a:t>
            </a:r>
          </a:p>
        </p:txBody>
      </p:sp>
      <p:sp>
        <p:nvSpPr>
          <p:cNvPr id="113668" name="Text Box 4"/>
          <p:cNvSpPr txBox="1">
            <a:spLocks noGrp="1"/>
          </p:cNvSpPr>
          <p:nvPr/>
        </p:nvSpPr>
        <p:spPr bwMode="auto">
          <a:xfrm>
            <a:off x="3971081" y="8830312"/>
            <a:ext cx="3037735" cy="464503"/>
          </a:xfrm>
          <a:prstGeom prst="rect">
            <a:avLst/>
          </a:prstGeom>
          <a:noFill/>
          <a:ln w="9525">
            <a:noFill/>
            <a:miter lim="800000"/>
            <a:headEnd/>
            <a:tailEnd/>
          </a:ln>
        </p:spPr>
        <p:txBody>
          <a:bodyPr lIns="93175" tIns="46588" rIns="93175" bIns="46588" anchor="b"/>
          <a:lstStyle/>
          <a:p>
            <a:pPr algn="r" fontAlgn="base">
              <a:spcBef>
                <a:spcPct val="0"/>
              </a:spcBef>
              <a:spcAft>
                <a:spcPct val="0"/>
              </a:spcAft>
            </a:pPr>
            <a:r>
              <a:rPr lang="en-GB" sz="1200"/>
              <a:t>12</a:t>
            </a:r>
          </a:p>
        </p:txBody>
      </p:sp>
    </p:spTree>
    <p:extLst>
      <p:ext uri="{BB962C8B-B14F-4D97-AF65-F5344CB8AC3E}">
        <p14:creationId xmlns:p14="http://schemas.microsoft.com/office/powerpoint/2010/main" val="2356871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54F476-A80D-4347-97B3-05B3A211748E}" type="slidenum">
              <a:rPr lang="en-US" smtClean="0"/>
              <a:pPr/>
              <a:t>29</a:t>
            </a:fld>
            <a:endParaRPr lang="en-US"/>
          </a:p>
        </p:txBody>
      </p:sp>
    </p:spTree>
    <p:extLst>
      <p:ext uri="{BB962C8B-B14F-4D97-AF65-F5344CB8AC3E}">
        <p14:creationId xmlns:p14="http://schemas.microsoft.com/office/powerpoint/2010/main" val="2024180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54F476-A80D-4347-97B3-05B3A211748E}" type="slidenum">
              <a:rPr lang="en-US" smtClean="0"/>
              <a:pPr/>
              <a:t>3</a:t>
            </a:fld>
            <a:endParaRPr lang="en-US"/>
          </a:p>
        </p:txBody>
      </p:sp>
    </p:spTree>
    <p:extLst>
      <p:ext uri="{BB962C8B-B14F-4D97-AF65-F5344CB8AC3E}">
        <p14:creationId xmlns:p14="http://schemas.microsoft.com/office/powerpoint/2010/main" val="7624584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marL="171450" indent="-171450">
              <a:buFontTx/>
              <a:buNone/>
            </a:pPr>
            <a:endParaRPr lang="en-US" baseline="0" dirty="0" smtClean="0"/>
          </a:p>
        </p:txBody>
      </p:sp>
      <p:sp>
        <p:nvSpPr>
          <p:cNvPr id="113668" name="Text Box 4"/>
          <p:cNvSpPr txBox="1">
            <a:spLocks noGrp="1"/>
          </p:cNvSpPr>
          <p:nvPr/>
        </p:nvSpPr>
        <p:spPr bwMode="auto">
          <a:xfrm>
            <a:off x="3971081" y="8830312"/>
            <a:ext cx="3037735" cy="464503"/>
          </a:xfrm>
          <a:prstGeom prst="rect">
            <a:avLst/>
          </a:prstGeom>
          <a:noFill/>
          <a:ln w="9525">
            <a:noFill/>
            <a:miter lim="800000"/>
            <a:headEnd/>
            <a:tailEnd/>
          </a:ln>
        </p:spPr>
        <p:txBody>
          <a:bodyPr lIns="93175" tIns="46588" rIns="93175" bIns="46588" anchor="b"/>
          <a:lstStyle/>
          <a:p>
            <a:pPr algn="r" fontAlgn="base">
              <a:spcBef>
                <a:spcPct val="0"/>
              </a:spcBef>
              <a:spcAft>
                <a:spcPct val="0"/>
              </a:spcAft>
            </a:pPr>
            <a:r>
              <a:rPr lang="en-GB" sz="1200"/>
              <a:t>12</a:t>
            </a:r>
          </a:p>
        </p:txBody>
      </p:sp>
    </p:spTree>
    <p:extLst>
      <p:ext uri="{BB962C8B-B14F-4D97-AF65-F5344CB8AC3E}">
        <p14:creationId xmlns:p14="http://schemas.microsoft.com/office/powerpoint/2010/main" val="6940825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marL="171450" indent="-171450">
              <a:buFontTx/>
              <a:buChar char="-"/>
            </a:pPr>
            <a:endParaRPr lang="en-US" baseline="0" dirty="0" smtClean="0"/>
          </a:p>
        </p:txBody>
      </p:sp>
      <p:sp>
        <p:nvSpPr>
          <p:cNvPr id="113668" name="Text Box 4"/>
          <p:cNvSpPr txBox="1">
            <a:spLocks noGrp="1"/>
          </p:cNvSpPr>
          <p:nvPr/>
        </p:nvSpPr>
        <p:spPr bwMode="auto">
          <a:xfrm>
            <a:off x="3971081" y="8830312"/>
            <a:ext cx="3037735" cy="464503"/>
          </a:xfrm>
          <a:prstGeom prst="rect">
            <a:avLst/>
          </a:prstGeom>
          <a:noFill/>
          <a:ln w="9525">
            <a:noFill/>
            <a:miter lim="800000"/>
            <a:headEnd/>
            <a:tailEnd/>
          </a:ln>
        </p:spPr>
        <p:txBody>
          <a:bodyPr lIns="93175" tIns="46588" rIns="93175" bIns="46588" anchor="b"/>
          <a:lstStyle/>
          <a:p>
            <a:pPr algn="r" fontAlgn="base">
              <a:spcBef>
                <a:spcPct val="0"/>
              </a:spcBef>
              <a:spcAft>
                <a:spcPct val="0"/>
              </a:spcAft>
            </a:pPr>
            <a:r>
              <a:rPr lang="en-GB" sz="1200"/>
              <a:t>12</a:t>
            </a:r>
          </a:p>
        </p:txBody>
      </p:sp>
    </p:spTree>
    <p:extLst>
      <p:ext uri="{BB962C8B-B14F-4D97-AF65-F5344CB8AC3E}">
        <p14:creationId xmlns:p14="http://schemas.microsoft.com/office/powerpoint/2010/main" val="12665875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54F476-A80D-4347-97B3-05B3A211748E}" type="slidenum">
              <a:rPr lang="en-US" smtClean="0"/>
              <a:pPr/>
              <a:t>32</a:t>
            </a:fld>
            <a:endParaRPr lang="en-US"/>
          </a:p>
        </p:txBody>
      </p:sp>
    </p:spTree>
    <p:extLst>
      <p:ext uri="{BB962C8B-B14F-4D97-AF65-F5344CB8AC3E}">
        <p14:creationId xmlns:p14="http://schemas.microsoft.com/office/powerpoint/2010/main" val="37201706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54F476-A80D-4347-97B3-05B3A211748E}" type="slidenum">
              <a:rPr lang="en-US" smtClean="0"/>
              <a:pPr/>
              <a:t>33</a:t>
            </a:fld>
            <a:endParaRPr lang="en-US"/>
          </a:p>
        </p:txBody>
      </p:sp>
    </p:spTree>
    <p:extLst>
      <p:ext uri="{BB962C8B-B14F-4D97-AF65-F5344CB8AC3E}">
        <p14:creationId xmlns:p14="http://schemas.microsoft.com/office/powerpoint/2010/main" val="12961550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text message which will need to be sent to Syrian refugees in the host community from Wednesday 1</a:t>
            </a:r>
            <a:r>
              <a:rPr lang="en-US" baseline="30000" dirty="0" smtClean="0"/>
              <a:t>st</a:t>
            </a:r>
            <a:r>
              <a:rPr lang="en-US" baseline="0" dirty="0" smtClean="0"/>
              <a:t> July. </a:t>
            </a:r>
            <a:endParaRPr lang="en-US" dirty="0"/>
          </a:p>
        </p:txBody>
      </p:sp>
      <p:sp>
        <p:nvSpPr>
          <p:cNvPr id="4" name="Slide Number Placeholder 3"/>
          <p:cNvSpPr>
            <a:spLocks noGrp="1"/>
          </p:cNvSpPr>
          <p:nvPr>
            <p:ph type="sldNum" sz="quarter" idx="10"/>
          </p:nvPr>
        </p:nvSpPr>
        <p:spPr/>
        <p:txBody>
          <a:bodyPr/>
          <a:lstStyle/>
          <a:p>
            <a:fld id="{9E54F476-A80D-4347-97B3-05B3A211748E}" type="slidenum">
              <a:rPr lang="en-US" smtClean="0"/>
              <a:pPr/>
              <a:t>34</a:t>
            </a:fld>
            <a:endParaRPr lang="en-US"/>
          </a:p>
        </p:txBody>
      </p:sp>
    </p:spTree>
    <p:extLst>
      <p:ext uri="{BB962C8B-B14F-4D97-AF65-F5344CB8AC3E}">
        <p14:creationId xmlns:p14="http://schemas.microsoft.com/office/powerpoint/2010/main" val="3986448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marL="0" indent="0">
              <a:spcBef>
                <a:spcPct val="0"/>
              </a:spcBef>
              <a:buFontTx/>
              <a:buNone/>
            </a:pPr>
            <a:r>
              <a:rPr lang="en-US" b="1" dirty="0" smtClean="0"/>
              <a:t>KEY</a:t>
            </a:r>
            <a:r>
              <a:rPr lang="en-US" b="1" baseline="0" dirty="0" smtClean="0"/>
              <a:t> NOTE: 2014 49% of households food insecure or vulnerable to food insecurity, compared to 85% in 2015. </a:t>
            </a:r>
            <a:endParaRPr lang="en-US" b="1" dirty="0" smtClean="0"/>
          </a:p>
          <a:p>
            <a:pPr marL="0" indent="0">
              <a:spcBef>
                <a:spcPct val="0"/>
              </a:spcBef>
              <a:buFontTx/>
              <a:buNone/>
            </a:pPr>
            <a:r>
              <a:rPr lang="en-US" b="1" dirty="0" smtClean="0"/>
              <a:t>Note for presenter: </a:t>
            </a:r>
          </a:p>
          <a:p>
            <a:pPr algn="just"/>
            <a:r>
              <a:rPr lang="en-US" dirty="0" smtClean="0">
                <a:latin typeface="Verdana" panose="020B0604030504040204" pitchFamily="34" charset="0"/>
                <a:ea typeface="Verdana" panose="020B0604030504040204" pitchFamily="34" charset="0"/>
                <a:cs typeface="Verdana" panose="020B0604030504040204" pitchFamily="34" charset="0"/>
              </a:rPr>
              <a:t>Food</a:t>
            </a:r>
            <a:r>
              <a:rPr lang="en-US" baseline="0" dirty="0" smtClean="0">
                <a:latin typeface="Verdana" panose="020B0604030504040204" pitchFamily="34" charset="0"/>
                <a:ea typeface="Verdana" panose="020B0604030504040204" pitchFamily="34" charset="0"/>
                <a:cs typeface="Verdana" panose="020B0604030504040204" pitchFamily="34" charset="0"/>
              </a:rPr>
              <a:t> security index </a:t>
            </a:r>
            <a:r>
              <a:rPr lang="en-US" dirty="0" smtClean="0">
                <a:latin typeface="Verdana" panose="020B0604030504040204" pitchFamily="34" charset="0"/>
                <a:ea typeface="Verdana" panose="020B0604030504040204" pitchFamily="34" charset="0"/>
                <a:cs typeface="Verdana" panose="020B0604030504040204" pitchFamily="34" charset="0"/>
              </a:rPr>
              <a:t>calculated from three indicators: </a:t>
            </a:r>
          </a:p>
          <a:p>
            <a:pPr lvl="1" algn="just"/>
            <a:endParaRPr lang="en-US" dirty="0" smtClean="0">
              <a:latin typeface="Verdana" panose="020B0604030504040204" pitchFamily="34" charset="0"/>
              <a:ea typeface="Verdana" panose="020B0604030504040204" pitchFamily="34" charset="0"/>
              <a:cs typeface="Verdana" panose="020B0604030504040204" pitchFamily="34" charset="0"/>
            </a:endParaRPr>
          </a:p>
          <a:p>
            <a:pPr lvl="1" algn="just"/>
            <a:r>
              <a:rPr lang="en-US" sz="1500" b="1" dirty="0" smtClean="0">
                <a:latin typeface="Verdana" panose="020B0604030504040204" pitchFamily="34" charset="0"/>
                <a:ea typeface="Verdana" panose="020B0604030504040204" pitchFamily="34" charset="0"/>
                <a:cs typeface="Verdana" panose="020B0604030504040204" pitchFamily="34" charset="0"/>
              </a:rPr>
              <a:t>Snapshot of food consumption</a:t>
            </a:r>
            <a:r>
              <a:rPr lang="en-US" sz="1500" dirty="0" smtClean="0">
                <a:latin typeface="Verdana" panose="020B0604030504040204" pitchFamily="34" charset="0"/>
                <a:ea typeface="Verdana" panose="020B0604030504040204" pitchFamily="34" charset="0"/>
                <a:cs typeface="Verdana" panose="020B0604030504040204" pitchFamily="34" charset="0"/>
              </a:rPr>
              <a:t> – </a:t>
            </a:r>
          </a:p>
          <a:p>
            <a:pPr lvl="1" algn="just"/>
            <a:endParaRPr lang="en-US" sz="1500" dirty="0" smtClean="0">
              <a:latin typeface="Verdana" panose="020B0604030504040204" pitchFamily="34" charset="0"/>
              <a:ea typeface="Verdana" panose="020B0604030504040204" pitchFamily="34" charset="0"/>
              <a:cs typeface="Verdana" panose="020B0604030504040204" pitchFamily="34" charset="0"/>
            </a:endParaRPr>
          </a:p>
          <a:p>
            <a:pPr marL="742950" lvl="1" indent="-285750" algn="just">
              <a:buFont typeface="Calibri" panose="020F0502020204030204" pitchFamily="34" charset="0"/>
              <a:buChar char="→"/>
            </a:pPr>
            <a:r>
              <a:rPr lang="en-US" sz="1500" dirty="0" smtClean="0">
                <a:latin typeface="Verdana" panose="020B0604030504040204" pitchFamily="34" charset="0"/>
                <a:ea typeface="Verdana" panose="020B0604030504040204" pitchFamily="34" charset="0"/>
                <a:cs typeface="Verdana" panose="020B0604030504040204" pitchFamily="34" charset="0"/>
              </a:rPr>
              <a:t>Measured by the food consumption score</a:t>
            </a:r>
          </a:p>
          <a:p>
            <a:pPr marL="742950" lvl="1" indent="-285750" algn="just">
              <a:buFont typeface="Calibri" panose="020F0502020204030204" pitchFamily="34" charset="0"/>
              <a:buChar char="→"/>
            </a:pPr>
            <a:endParaRPr lang="en-US" sz="1500" dirty="0" smtClean="0">
              <a:latin typeface="Verdana" panose="020B0604030504040204" pitchFamily="34" charset="0"/>
              <a:ea typeface="Verdana" panose="020B0604030504040204" pitchFamily="34" charset="0"/>
              <a:cs typeface="Verdana" panose="020B0604030504040204" pitchFamily="34" charset="0"/>
            </a:endParaRPr>
          </a:p>
          <a:p>
            <a:pPr lvl="1" algn="just"/>
            <a:r>
              <a:rPr lang="en-US" sz="1500" b="1" dirty="0" smtClean="0">
                <a:latin typeface="Verdana" panose="020B0604030504040204" pitchFamily="34" charset="0"/>
                <a:ea typeface="Verdana" panose="020B0604030504040204" pitchFamily="34" charset="0"/>
                <a:cs typeface="Verdana" panose="020B0604030504040204" pitchFamily="34" charset="0"/>
              </a:rPr>
              <a:t>Long term economic vulnerability indicators </a:t>
            </a:r>
            <a:r>
              <a:rPr lang="en-US" sz="1500" dirty="0" smtClean="0">
                <a:latin typeface="Verdana" panose="020B0604030504040204" pitchFamily="34" charset="0"/>
                <a:ea typeface="Verdana" panose="020B0604030504040204" pitchFamily="34" charset="0"/>
                <a:cs typeface="Verdana" panose="020B0604030504040204" pitchFamily="34" charset="0"/>
              </a:rPr>
              <a:t>–</a:t>
            </a:r>
          </a:p>
          <a:p>
            <a:pPr lvl="1" algn="just"/>
            <a:endParaRPr lang="en-US" sz="1500" dirty="0" smtClean="0">
              <a:latin typeface="Verdana" panose="020B0604030504040204" pitchFamily="34" charset="0"/>
              <a:ea typeface="Verdana" panose="020B0604030504040204" pitchFamily="34" charset="0"/>
              <a:cs typeface="Verdana" panose="020B0604030504040204" pitchFamily="34" charset="0"/>
            </a:endParaRPr>
          </a:p>
          <a:p>
            <a:pPr marL="742950" lvl="1" indent="-285750" algn="just">
              <a:buFont typeface="Calibri" panose="020F0502020204030204" pitchFamily="34" charset="0"/>
              <a:buChar char="→"/>
            </a:pPr>
            <a:r>
              <a:rPr lang="en-US" sz="1500" dirty="0" smtClean="0">
                <a:latin typeface="Verdana" panose="020B0604030504040204" pitchFamily="34" charset="0"/>
                <a:ea typeface="Verdana" panose="020B0604030504040204" pitchFamily="34" charset="0"/>
                <a:cs typeface="Verdana" panose="020B0604030504040204" pitchFamily="34" charset="0"/>
              </a:rPr>
              <a:t>Measured by livelihood coping strategies </a:t>
            </a:r>
          </a:p>
          <a:p>
            <a:pPr marL="742950" lvl="1" indent="-285750" algn="just">
              <a:buFont typeface="Calibri" panose="020F0502020204030204" pitchFamily="34" charset="0"/>
              <a:buChar char="→"/>
            </a:pPr>
            <a:endParaRPr lang="en-US" sz="1500" dirty="0" smtClean="0">
              <a:latin typeface="Verdana" panose="020B0604030504040204" pitchFamily="34" charset="0"/>
              <a:ea typeface="Verdana" panose="020B0604030504040204" pitchFamily="34" charset="0"/>
              <a:cs typeface="Verdana" panose="020B0604030504040204" pitchFamily="34" charset="0"/>
            </a:endParaRPr>
          </a:p>
          <a:p>
            <a:pPr marL="742950" lvl="1" indent="-285750" algn="just">
              <a:buFont typeface="Calibri" panose="020F0502020204030204" pitchFamily="34" charset="0"/>
              <a:buChar char="→"/>
            </a:pPr>
            <a:r>
              <a:rPr lang="en-US" sz="1500" dirty="0" smtClean="0">
                <a:latin typeface="Verdana" panose="020B0604030504040204" pitchFamily="34" charset="0"/>
                <a:ea typeface="Verdana" panose="020B0604030504040204" pitchFamily="34" charset="0"/>
                <a:cs typeface="Verdana" panose="020B0604030504040204" pitchFamily="34" charset="0"/>
              </a:rPr>
              <a:t>Measured by the food expenditure share, which indicates the extent to which households have remaining expenditure, after spending money on food, a basic necessity. </a:t>
            </a:r>
          </a:p>
          <a:p>
            <a:pPr marL="171450" indent="-171450">
              <a:spcBef>
                <a:spcPct val="0"/>
              </a:spcBef>
              <a:buFontTx/>
              <a:buChar char="-"/>
            </a:pPr>
            <a:endParaRPr lang="en-US" baseline="0" dirty="0" smtClean="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2748612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marL="0" indent="0">
              <a:spcBef>
                <a:spcPct val="0"/>
              </a:spcBef>
              <a:buFontTx/>
              <a:buNone/>
            </a:pPr>
            <a:r>
              <a:rPr lang="en-US" dirty="0" smtClean="0"/>
              <a:t>Clearly</a:t>
            </a:r>
            <a:r>
              <a:rPr lang="en-US" baseline="0" dirty="0" smtClean="0"/>
              <a:t> deteriorating in the host community – however, different in camps. It s</a:t>
            </a:r>
            <a:r>
              <a:rPr lang="en-US" dirty="0" smtClean="0"/>
              <a:t>eems</a:t>
            </a:r>
            <a:r>
              <a:rPr lang="en-US" baseline="0" dirty="0" smtClean="0"/>
              <a:t> Zaatari has remained stable largely due to assistance which has prevented those who are vulnerable to food insecurity from becoming more food insecure. Azraq is worst off with 88% either food insecure or vulnerable to food insecurity, compared to 80% in Zaatari. Despite both camps receiving full coverage of WFP assistance to date, this shows that the different context (greater access to cash for work, informal market in Zaatari and more access to in-kind humanitarian assistance) is playing a key role in food security. </a:t>
            </a:r>
            <a:endParaRPr lang="en-US" dirty="0" smtClean="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533213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lgn="just"/>
            <a:r>
              <a:rPr lang="en-US" sz="1200" b="1" dirty="0" smtClean="0">
                <a:latin typeface="Verdana" panose="020B0604030504040204" pitchFamily="34" charset="0"/>
                <a:ea typeface="Verdana" panose="020B0604030504040204" pitchFamily="34" charset="0"/>
                <a:cs typeface="Verdana" panose="020B0604030504040204" pitchFamily="34" charset="0"/>
              </a:rPr>
              <a:t>** 9%</a:t>
            </a:r>
            <a:r>
              <a:rPr lang="en-US" sz="1200" b="1" baseline="0" dirty="0" smtClean="0">
                <a:latin typeface="Verdana" panose="020B0604030504040204" pitchFamily="34" charset="0"/>
                <a:ea typeface="Verdana" panose="020B0604030504040204" pitchFamily="34" charset="0"/>
                <a:cs typeface="Verdana" panose="020B0604030504040204" pitchFamily="34" charset="0"/>
              </a:rPr>
              <a:t> poor or borderline for Zaatari  </a:t>
            </a:r>
          </a:p>
          <a:p>
            <a:pPr algn="just"/>
            <a:endParaRPr lang="en-US" sz="1200" b="1"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sz="1200" b="1" dirty="0" smtClean="0">
                <a:latin typeface="Verdana" panose="020B0604030504040204" pitchFamily="34" charset="0"/>
                <a:ea typeface="Verdana" panose="020B0604030504040204" pitchFamily="34" charset="0"/>
                <a:cs typeface="Verdana" panose="020B0604030504040204" pitchFamily="34" charset="0"/>
              </a:rPr>
              <a:t>What is a food consumption score? (CFSME 2014)</a:t>
            </a:r>
          </a:p>
          <a:p>
            <a:pPr algn="just"/>
            <a:r>
              <a:rPr lang="en-US" sz="1200" dirty="0" smtClean="0">
                <a:latin typeface="Verdana" panose="020B0604030504040204" pitchFamily="34" charset="0"/>
                <a:ea typeface="Verdana" panose="020B0604030504040204" pitchFamily="34" charset="0"/>
                <a:cs typeface="Verdana" panose="020B0604030504040204" pitchFamily="34" charset="0"/>
              </a:rPr>
              <a:t>Food consumption patterns are an important indicator of food security. The food consumption score is a WFP corporate indicator, which considers both the quality of food consumption and the frequency of food consumption. The food consumption score, adapted for the Jordanian dietary profile, is made up of eight food groups weighted by their dietary value:</a:t>
            </a:r>
          </a:p>
          <a:p>
            <a:pPr marL="285750" indent="-285750" algn="just">
              <a:buFont typeface="Arial" panose="020B0604020202020204" pitchFamily="34" charset="0"/>
              <a:buChar char="•"/>
            </a:pPr>
            <a:r>
              <a:rPr lang="en-US" sz="1200" dirty="0" smtClean="0">
                <a:latin typeface="Verdana" panose="020B0604030504040204" pitchFamily="34" charset="0"/>
                <a:ea typeface="Verdana" panose="020B0604030504040204" pitchFamily="34" charset="0"/>
                <a:cs typeface="Verdana" panose="020B0604030504040204" pitchFamily="34" charset="0"/>
              </a:rPr>
              <a:t>Main stapes – Rice, bread, cereals, tubers (2)</a:t>
            </a:r>
          </a:p>
          <a:p>
            <a:pPr marL="285750" indent="-285750" algn="just">
              <a:buFont typeface="Arial" panose="020B0604020202020204" pitchFamily="34" charset="0"/>
              <a:buChar char="•"/>
            </a:pPr>
            <a:r>
              <a:rPr lang="en-US" sz="1200" dirty="0" smtClean="0">
                <a:latin typeface="Verdana" panose="020B0604030504040204" pitchFamily="34" charset="0"/>
                <a:ea typeface="Verdana" panose="020B0604030504040204" pitchFamily="34" charset="0"/>
                <a:cs typeface="Verdana" panose="020B0604030504040204" pitchFamily="34" charset="0"/>
              </a:rPr>
              <a:t>Pulses – Beans, peas, nuts and seeds (3)</a:t>
            </a:r>
          </a:p>
          <a:p>
            <a:pPr marL="285750" indent="-285750" algn="just">
              <a:buFont typeface="Arial" panose="020B0604020202020204" pitchFamily="34" charset="0"/>
              <a:buChar char="•"/>
            </a:pPr>
            <a:r>
              <a:rPr lang="en-US" sz="1200" dirty="0" smtClean="0">
                <a:latin typeface="Verdana" panose="020B0604030504040204" pitchFamily="34" charset="0"/>
                <a:ea typeface="Verdana" panose="020B0604030504040204" pitchFamily="34" charset="0"/>
                <a:cs typeface="Verdana" panose="020B0604030504040204" pitchFamily="34" charset="0"/>
              </a:rPr>
              <a:t>Vegetables (1)</a:t>
            </a:r>
          </a:p>
          <a:p>
            <a:pPr marL="285750" indent="-285750" algn="just">
              <a:buFont typeface="Arial" panose="020B0604020202020204" pitchFamily="34" charset="0"/>
              <a:buChar char="•"/>
            </a:pPr>
            <a:r>
              <a:rPr lang="en-US" sz="1200" dirty="0" smtClean="0">
                <a:latin typeface="Verdana" panose="020B0604030504040204" pitchFamily="34" charset="0"/>
                <a:ea typeface="Verdana" panose="020B0604030504040204" pitchFamily="34" charset="0"/>
                <a:cs typeface="Verdana" panose="020B0604030504040204" pitchFamily="34" charset="0"/>
              </a:rPr>
              <a:t>Fruit (1)</a:t>
            </a:r>
          </a:p>
          <a:p>
            <a:pPr marL="285750" indent="-285750" algn="just">
              <a:buFont typeface="Arial" panose="020B0604020202020204" pitchFamily="34" charset="0"/>
              <a:buChar char="•"/>
            </a:pPr>
            <a:r>
              <a:rPr lang="en-US" sz="1200" dirty="0" smtClean="0">
                <a:latin typeface="Verdana" panose="020B0604030504040204" pitchFamily="34" charset="0"/>
                <a:ea typeface="Verdana" panose="020B0604030504040204" pitchFamily="34" charset="0"/>
                <a:cs typeface="Verdana" panose="020B0604030504040204" pitchFamily="34" charset="0"/>
              </a:rPr>
              <a:t>Meat (4)</a:t>
            </a:r>
          </a:p>
          <a:p>
            <a:pPr marL="285750" indent="-285750" algn="just">
              <a:buFont typeface="Arial" panose="020B0604020202020204" pitchFamily="34" charset="0"/>
              <a:buChar char="•"/>
            </a:pPr>
            <a:r>
              <a:rPr lang="en-US" sz="1200" dirty="0" smtClean="0">
                <a:latin typeface="Verdana" panose="020B0604030504040204" pitchFamily="34" charset="0"/>
                <a:ea typeface="Verdana" panose="020B0604030504040204" pitchFamily="34" charset="0"/>
                <a:cs typeface="Verdana" panose="020B0604030504040204" pitchFamily="34" charset="0"/>
              </a:rPr>
              <a:t>Dairy products (4)</a:t>
            </a:r>
          </a:p>
          <a:p>
            <a:pPr marL="285750" indent="-285750" algn="just">
              <a:buFont typeface="Arial" panose="020B0604020202020204" pitchFamily="34" charset="0"/>
              <a:buChar char="•"/>
            </a:pPr>
            <a:r>
              <a:rPr lang="en-US" sz="1200" dirty="0" smtClean="0">
                <a:latin typeface="Verdana" panose="020B0604030504040204" pitchFamily="34" charset="0"/>
                <a:ea typeface="Verdana" panose="020B0604030504040204" pitchFamily="34" charset="0"/>
                <a:cs typeface="Verdana" panose="020B0604030504040204" pitchFamily="34" charset="0"/>
              </a:rPr>
              <a:t>Sweets (0.5)</a:t>
            </a:r>
          </a:p>
          <a:p>
            <a:pPr marL="285750" indent="-285750" algn="just">
              <a:buFont typeface="Arial" panose="020B0604020202020204" pitchFamily="34" charset="0"/>
              <a:buChar char="•"/>
            </a:pPr>
            <a:r>
              <a:rPr lang="en-US" sz="1200" dirty="0" smtClean="0">
                <a:latin typeface="Verdana" panose="020B0604030504040204" pitchFamily="34" charset="0"/>
                <a:ea typeface="Verdana" panose="020B0604030504040204" pitchFamily="34" charset="0"/>
                <a:cs typeface="Verdana" panose="020B0604030504040204" pitchFamily="34" charset="0"/>
              </a:rPr>
              <a:t>Oils – fats and butter (0.5)</a:t>
            </a:r>
          </a:p>
          <a:p>
            <a:pPr marL="285750" indent="-285750" algn="just">
              <a:buFont typeface="Arial" panose="020B0604020202020204" pitchFamily="34" charset="0"/>
              <a:buChar char="•"/>
            </a:pPr>
            <a:r>
              <a:rPr lang="en-US" sz="1200" dirty="0" smtClean="0">
                <a:latin typeface="Verdana" panose="020B0604030504040204" pitchFamily="34" charset="0"/>
                <a:ea typeface="Verdana" panose="020B0604030504040204" pitchFamily="34" charset="0"/>
                <a:cs typeface="Verdana" panose="020B0604030504040204" pitchFamily="34" charset="0"/>
              </a:rPr>
              <a:t>Condiments – spices, tea, coffee and salt (0)</a:t>
            </a:r>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2393018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algn="just"/>
            <a:r>
              <a:rPr lang="en-US" sz="1200" b="1" dirty="0" smtClean="0">
                <a:latin typeface="Verdana" panose="020B0604030504040204" pitchFamily="34" charset="0"/>
                <a:ea typeface="Verdana" panose="020B0604030504040204" pitchFamily="34" charset="0"/>
                <a:cs typeface="Verdana" panose="020B0604030504040204" pitchFamily="34" charset="0"/>
              </a:rPr>
              <a:t>Note:</a:t>
            </a:r>
            <a:r>
              <a:rPr lang="en-US" sz="1200" b="1" baseline="0" dirty="0" smtClean="0">
                <a:latin typeface="Verdana" panose="020B0604030504040204" pitchFamily="34" charset="0"/>
                <a:ea typeface="Verdana" panose="020B0604030504040204" pitchFamily="34" charset="0"/>
                <a:cs typeface="Verdana" panose="020B0604030504040204" pitchFamily="34" charset="0"/>
              </a:rPr>
              <a:t> Also came out strongly in focus group discussions</a:t>
            </a:r>
          </a:p>
          <a:p>
            <a:pPr algn="just"/>
            <a:endParaRPr lang="en-US" sz="1200" b="1"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sz="1200" b="1" dirty="0" smtClean="0">
                <a:latin typeface="Verdana" panose="020B0604030504040204" pitchFamily="34" charset="0"/>
                <a:ea typeface="Verdana" panose="020B0604030504040204" pitchFamily="34" charset="0"/>
                <a:cs typeface="Verdana" panose="020B0604030504040204" pitchFamily="34" charset="0"/>
              </a:rPr>
              <a:t>What is a dietary diversity score? </a:t>
            </a:r>
          </a:p>
          <a:p>
            <a:pPr algn="just"/>
            <a:r>
              <a:rPr lang="en-US" sz="1200" b="1" dirty="0" smtClean="0">
                <a:latin typeface="Verdana" panose="020B0604030504040204" pitchFamily="34" charset="0"/>
                <a:ea typeface="Verdana" panose="020B0604030504040204" pitchFamily="34" charset="0"/>
                <a:cs typeface="Verdana" panose="020B0604030504040204" pitchFamily="34" charset="0"/>
              </a:rPr>
              <a:t>(CARI 2015)</a:t>
            </a:r>
          </a:p>
          <a:p>
            <a:pPr algn="just"/>
            <a:r>
              <a:rPr lang="en-US" sz="1200" dirty="0" smtClean="0">
                <a:latin typeface="Verdana" panose="020B0604030504040204" pitchFamily="34" charset="0"/>
                <a:ea typeface="Verdana" panose="020B0604030504040204" pitchFamily="34" charset="0"/>
                <a:cs typeface="Verdana" panose="020B0604030504040204" pitchFamily="34" charset="0"/>
              </a:rPr>
              <a:t>Dietary diversity score measures the quality of food consumption – it serves as a proxy for the nutritional intake of households. Lower dietary diversity scores suggests that households have a diet which is less varied and of lower nutritional value.</a:t>
            </a:r>
          </a:p>
          <a:p>
            <a:pPr algn="just"/>
            <a:endParaRPr lang="en-US" sz="1200"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sz="1200" dirty="0" smtClean="0">
                <a:latin typeface="Verdana" panose="020B0604030504040204" pitchFamily="34" charset="0"/>
                <a:ea typeface="Verdana" panose="020B0604030504040204" pitchFamily="34" charset="0"/>
                <a:cs typeface="Verdana" panose="020B0604030504040204" pitchFamily="34" charset="0"/>
              </a:rPr>
              <a:t>The DDS is based on the consumption of seven food groups. The total range is between 0 – 7 , with 7 being the optimal score whereby all food groups of nutritional relevance are consumed in the past week.</a:t>
            </a:r>
            <a:endParaRPr lang="en-US" dirty="0" smtClean="0"/>
          </a:p>
          <a:p>
            <a:r>
              <a:rPr lang="en-US" dirty="0" smtClean="0"/>
              <a:t>The </a:t>
            </a:r>
            <a:r>
              <a:rPr lang="en-US" dirty="0"/>
              <a:t>DDS considers </a:t>
            </a:r>
            <a:r>
              <a:rPr lang="en-US" b="1" dirty="0"/>
              <a:t>seven (7) food groups, it is based on : </a:t>
            </a:r>
            <a:endParaRPr lang="en-US" dirty="0"/>
          </a:p>
          <a:p>
            <a:r>
              <a:rPr lang="en-US" dirty="0"/>
              <a:t>- cereals, roots, and tubers; </a:t>
            </a:r>
          </a:p>
          <a:p>
            <a:r>
              <a:rPr lang="en-US" dirty="0"/>
              <a:t>- pulses and legumes; </a:t>
            </a:r>
          </a:p>
          <a:p>
            <a:r>
              <a:rPr lang="en-US" dirty="0"/>
              <a:t>- dairy products; </a:t>
            </a:r>
          </a:p>
          <a:p>
            <a:r>
              <a:rPr lang="en-US" dirty="0"/>
              <a:t>- meats, fish and seafood, and eggs; </a:t>
            </a:r>
          </a:p>
          <a:p>
            <a:r>
              <a:rPr lang="en-US" dirty="0"/>
              <a:t>- oils and fats; </a:t>
            </a:r>
          </a:p>
          <a:p>
            <a:r>
              <a:rPr lang="en-US" dirty="0"/>
              <a:t>- fruits; </a:t>
            </a:r>
          </a:p>
          <a:p>
            <a:r>
              <a:rPr lang="en-US" dirty="0"/>
              <a:t>- vegetables. </a:t>
            </a:r>
          </a:p>
          <a:p>
            <a:pPr algn="just"/>
            <a:endParaRPr lang="en-US" sz="1200" dirty="0" smtClean="0">
              <a:latin typeface="Verdana" panose="020B0604030504040204" pitchFamily="34" charset="0"/>
              <a:ea typeface="Verdana" panose="020B0604030504040204" pitchFamily="34" charset="0"/>
              <a:cs typeface="Verdana" panose="020B0604030504040204" pitchFamily="34" charset="0"/>
            </a:endParaRPr>
          </a:p>
          <a:p>
            <a:pPr>
              <a:spcBef>
                <a:spcPct val="0"/>
              </a:spcBef>
            </a:pPr>
            <a:endParaRPr lang="en-US" dirty="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2623294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marL="0" indent="0" algn="just">
              <a:buFont typeface="Calibri" panose="020F0502020204030204" pitchFamily="34" charset="0"/>
              <a:buNone/>
            </a:pPr>
            <a:r>
              <a:rPr lang="en-US" sz="1800" b="0" dirty="0" smtClean="0">
                <a:solidFill>
                  <a:srgbClr val="DF2936"/>
                </a:solidFill>
                <a:latin typeface="Verdana" panose="020B0604030504040204" pitchFamily="34" charset="0"/>
                <a:ea typeface="Verdana" panose="020B0604030504040204" pitchFamily="34" charset="0"/>
                <a:cs typeface="Verdana" panose="020B0604030504040204" pitchFamily="34" charset="0"/>
              </a:rPr>
              <a:t>Note:</a:t>
            </a:r>
            <a:r>
              <a:rPr lang="en-US" sz="1800" b="0" baseline="0" dirty="0" smtClean="0">
                <a:solidFill>
                  <a:srgbClr val="DF2936"/>
                </a:solidFill>
                <a:latin typeface="Verdana" panose="020B0604030504040204" pitchFamily="34" charset="0"/>
                <a:ea typeface="Verdana" panose="020B0604030504040204" pitchFamily="34" charset="0"/>
                <a:cs typeface="Verdana" panose="020B0604030504040204" pitchFamily="34" charset="0"/>
              </a:rPr>
              <a:t> In Jordan, the second coping strategy, of borrowing food or relying on external help was consistently reported as the most extreme strategy for Syrian refugees – a sign of a reduced ability to adopt the strategies which are internal to the HH. </a:t>
            </a:r>
          </a:p>
          <a:p>
            <a:pPr marL="0" indent="0" algn="just">
              <a:buFont typeface="Calibri" panose="020F0502020204030204" pitchFamily="34" charset="0"/>
              <a:buNone/>
            </a:pPr>
            <a:endParaRPr lang="en-US" sz="1800" b="1" dirty="0" smtClean="0">
              <a:solidFill>
                <a:srgbClr val="DF2936"/>
              </a:solidFill>
              <a:latin typeface="Verdana" panose="020B0604030504040204" pitchFamily="34" charset="0"/>
              <a:ea typeface="Verdana" panose="020B0604030504040204" pitchFamily="34" charset="0"/>
              <a:cs typeface="Verdana" panose="020B0604030504040204" pitchFamily="34" charset="0"/>
            </a:endParaRPr>
          </a:p>
          <a:p>
            <a:pPr marL="0" indent="0" algn="just">
              <a:buFont typeface="Calibri" panose="020F0502020204030204" pitchFamily="34" charset="0"/>
              <a:buNone/>
            </a:pPr>
            <a:r>
              <a:rPr lang="en-US" sz="1800" b="1" dirty="0" smtClean="0">
                <a:solidFill>
                  <a:srgbClr val="DF2936"/>
                </a:solidFill>
                <a:latin typeface="Verdana" panose="020B0604030504040204" pitchFamily="34" charset="0"/>
                <a:ea typeface="Verdana" panose="020B0604030504040204" pitchFamily="34" charset="0"/>
                <a:cs typeface="Verdana" panose="020B0604030504040204" pitchFamily="34" charset="0"/>
              </a:rPr>
              <a:t>Weight for food</a:t>
            </a:r>
            <a:r>
              <a:rPr lang="en-US" sz="1800" b="1" baseline="0" dirty="0" smtClean="0">
                <a:solidFill>
                  <a:srgbClr val="DF2936"/>
                </a:solidFill>
                <a:latin typeface="Verdana" panose="020B0604030504040204" pitchFamily="34" charset="0"/>
                <a:ea typeface="Verdana" panose="020B0604030504040204" pitchFamily="34" charset="0"/>
                <a:cs typeface="Verdana" panose="020B0604030504040204" pitchFamily="34" charset="0"/>
              </a:rPr>
              <a:t> consumption coping strategies:</a:t>
            </a:r>
            <a:endParaRPr lang="en-US" sz="1800" b="1" dirty="0" smtClean="0">
              <a:solidFill>
                <a:srgbClr val="DF2936"/>
              </a:solidFill>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Calibri" panose="020F0502020204030204" pitchFamily="34" charset="0"/>
              <a:buChar char="→"/>
            </a:pPr>
            <a:r>
              <a:rPr lang="en-US" sz="1800" b="1" dirty="0" smtClean="0">
                <a:solidFill>
                  <a:srgbClr val="DF2936"/>
                </a:solidFill>
                <a:latin typeface="Verdana" panose="020B0604030504040204" pitchFamily="34" charset="0"/>
                <a:ea typeface="Verdana" panose="020B0604030504040204" pitchFamily="34" charset="0"/>
                <a:cs typeface="Verdana" panose="020B0604030504040204" pitchFamily="34" charset="0"/>
              </a:rPr>
              <a:t>Restrict consumption for adults, so that small children can eat - 3</a:t>
            </a:r>
          </a:p>
          <a:p>
            <a:pPr marL="285750" indent="-285750" algn="just">
              <a:buFont typeface="Calibri" panose="020F0502020204030204" pitchFamily="34" charset="0"/>
              <a:buChar char="→"/>
            </a:pPr>
            <a:r>
              <a:rPr lang="en-US" sz="1800" b="1" dirty="0" smtClean="0">
                <a:solidFill>
                  <a:srgbClr val="DF2936"/>
                </a:solidFill>
                <a:latin typeface="Verdana" panose="020B0604030504040204" pitchFamily="34" charset="0"/>
                <a:ea typeface="Verdana" panose="020B0604030504040204" pitchFamily="34" charset="0"/>
                <a:cs typeface="Verdana" panose="020B0604030504040204" pitchFamily="34" charset="0"/>
              </a:rPr>
              <a:t>Borrow food or rely on help from friends/relatives -2</a:t>
            </a:r>
          </a:p>
          <a:p>
            <a:pPr marL="285750" indent="-285750" algn="just">
              <a:buFont typeface="Calibri" panose="020F0502020204030204" pitchFamily="34" charset="0"/>
              <a:buChar char="→"/>
            </a:pPr>
            <a:r>
              <a:rPr lang="en-US" sz="1800" b="1" dirty="0" smtClean="0">
                <a:solidFill>
                  <a:srgbClr val="DF2936"/>
                </a:solidFill>
                <a:latin typeface="Verdana" panose="020B0604030504040204" pitchFamily="34" charset="0"/>
                <a:ea typeface="Verdana" panose="020B0604030504040204" pitchFamily="34" charset="0"/>
                <a:cs typeface="Verdana" panose="020B0604030504040204" pitchFamily="34" charset="0"/>
              </a:rPr>
              <a:t>Rely on less preferred or less expensive food - 1</a:t>
            </a:r>
          </a:p>
          <a:p>
            <a:pPr marL="285750" indent="-285750" algn="just">
              <a:buFont typeface="Calibri" panose="020F0502020204030204" pitchFamily="34" charset="0"/>
              <a:buChar char="→"/>
            </a:pPr>
            <a:r>
              <a:rPr lang="en-US" sz="1800" b="1" dirty="0" smtClean="0">
                <a:solidFill>
                  <a:srgbClr val="DF2936"/>
                </a:solidFill>
                <a:latin typeface="Verdana" panose="020B0604030504040204" pitchFamily="34" charset="0"/>
                <a:ea typeface="Verdana" panose="020B0604030504040204" pitchFamily="34" charset="0"/>
                <a:cs typeface="Verdana" panose="020B0604030504040204" pitchFamily="34" charset="0"/>
              </a:rPr>
              <a:t>Reduce the number of meals eaten in a day - 1</a:t>
            </a:r>
          </a:p>
          <a:p>
            <a:pPr marL="285750" indent="-285750" algn="just">
              <a:buFont typeface="Calibri" panose="020F0502020204030204" pitchFamily="34" charset="0"/>
              <a:buChar char="→"/>
            </a:pPr>
            <a:r>
              <a:rPr lang="en-US" sz="1800" b="1" dirty="0" smtClean="0">
                <a:solidFill>
                  <a:srgbClr val="DF2936"/>
                </a:solidFill>
                <a:latin typeface="Verdana" panose="020B0604030504040204" pitchFamily="34" charset="0"/>
                <a:ea typeface="Verdana" panose="020B0604030504040204" pitchFamily="34" charset="0"/>
                <a:cs typeface="Verdana" panose="020B0604030504040204" pitchFamily="34" charset="0"/>
              </a:rPr>
              <a:t>Limit portion size at mealtimes - 1</a:t>
            </a:r>
          </a:p>
          <a:p>
            <a:pPr marL="285750" indent="-285750">
              <a:spcBef>
                <a:spcPct val="0"/>
              </a:spcBef>
              <a:buFont typeface="Arial" panose="020B0604020202020204" pitchFamily="34" charset="0"/>
              <a:buChar char="•"/>
            </a:pPr>
            <a:endParaRPr lang="en-US" sz="1800" baseline="0" dirty="0" smtClean="0"/>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1067244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p:cNvSpPr>
          <p:nvPr>
            <p:ph type="dt" idx="1"/>
          </p:nvPr>
        </p:nvSpPr>
        <p:spPr>
          <a:ln/>
        </p:spPr>
        <p:txBody>
          <a:bodyPr/>
          <a:lstStyle/>
          <a:p>
            <a:pPr>
              <a:defRPr/>
            </a:pPr>
            <a:r>
              <a:rPr lang="en-GB"/>
              <a:t>15/04/2015</a:t>
            </a:r>
          </a:p>
        </p:txBody>
      </p:sp>
      <p:sp>
        <p:nvSpPr>
          <p:cNvPr id="9" name="Rectangle 7"/>
          <p:cNvSpPr>
            <a:spLocks noGrp="1"/>
          </p:cNvSpPr>
          <p:nvPr>
            <p:ph type="sldNum" sz="quarter" idx="5"/>
          </p:nvPr>
        </p:nvSpPr>
        <p:spPr>
          <a:ln/>
        </p:spPr>
        <p:txBody>
          <a:bodyPr/>
          <a:lstStyle/>
          <a:p>
            <a:pPr>
              <a:defRPr/>
            </a:pPr>
            <a:r>
              <a:rPr lang="en-GB"/>
              <a:t>‹#›</a:t>
            </a:r>
          </a:p>
        </p:txBody>
      </p:sp>
      <p:sp>
        <p:nvSpPr>
          <p:cNvPr id="4" name="Rectangle 2"/>
          <p:cNvSpPr>
            <a:spLocks noGrp="1" noRot="1" noChangeAspect="1" noTextEdit="1"/>
          </p:cNvSpPr>
          <p:nvPr>
            <p:ph type="sldImg"/>
          </p:nvPr>
        </p:nvSpPr>
        <p:spPr>
          <a:ln/>
        </p:spPr>
      </p:sp>
      <p:sp>
        <p:nvSpPr>
          <p:cNvPr id="5" name="Rectangle 3"/>
          <p:cNvSpPr>
            <a:spLocks noGrp="1"/>
          </p:cNvSpPr>
          <p:nvPr>
            <p:ph type="body" idx="1"/>
          </p:nvPr>
        </p:nvSpPr>
        <p:spPr/>
        <p:txBody>
          <a:bodyPr/>
          <a:lstStyle/>
          <a:p>
            <a:pPr marL="0" indent="0">
              <a:spcBef>
                <a:spcPct val="0"/>
              </a:spcBef>
              <a:buFont typeface="Arial" panose="020B0604020202020204" pitchFamily="34" charset="0"/>
              <a:buNone/>
            </a:pPr>
            <a:r>
              <a:rPr lang="en-US" baseline="0" dirty="0" smtClean="0"/>
              <a:t>- The reason there are similar levels for restricting adult diet, reducing number of times eaten in a day, and relying on less preferred expensive food is that people have ‘</a:t>
            </a:r>
            <a:r>
              <a:rPr lang="en-US" baseline="0" dirty="0" err="1" smtClean="0"/>
              <a:t>maximised</a:t>
            </a:r>
            <a:r>
              <a:rPr lang="en-US" baseline="0" dirty="0" smtClean="0"/>
              <a:t>’ these strategies and are now looking at the last resort of borrowed food. Given the protracted nature of the crisis this demonstrates a reduced ability to use short-term food consumption coping strategies and a look toward long-term livelihood coping strategies which will be outlined in the next section. </a:t>
            </a:r>
          </a:p>
        </p:txBody>
      </p:sp>
      <p:sp>
        <p:nvSpPr>
          <p:cNvPr id="108548" name="Text Box 4"/>
          <p:cNvSpPr txBox="1">
            <a:spLocks noGrp="1"/>
          </p:cNvSpPr>
          <p:nvPr/>
        </p:nvSpPr>
        <p:spPr bwMode="auto">
          <a:xfrm>
            <a:off x="4066681" y="8989748"/>
            <a:ext cx="3110866" cy="472890"/>
          </a:xfrm>
          <a:prstGeom prst="rect">
            <a:avLst/>
          </a:prstGeom>
          <a:noFill/>
          <a:ln w="9525">
            <a:noFill/>
            <a:miter lim="800000"/>
            <a:headEnd/>
            <a:tailEnd/>
          </a:ln>
        </p:spPr>
        <p:txBody>
          <a:bodyPr lIns="95097" tIns="47550" rIns="95097" bIns="47550" anchor="b"/>
          <a:lstStyle/>
          <a:p>
            <a:pPr algn="r" fontAlgn="base">
              <a:spcBef>
                <a:spcPct val="0"/>
              </a:spcBef>
              <a:spcAft>
                <a:spcPct val="0"/>
              </a:spcAft>
            </a:pPr>
            <a:r>
              <a:rPr lang="en-GB" sz="1200"/>
              <a:t>4</a:t>
            </a:r>
          </a:p>
        </p:txBody>
      </p:sp>
    </p:spTree>
    <p:extLst>
      <p:ext uri="{BB962C8B-B14F-4D97-AF65-F5344CB8AC3E}">
        <p14:creationId xmlns:p14="http://schemas.microsoft.com/office/powerpoint/2010/main" val="160722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5C9026-4AA6-49C3-911A-254B5A65B8C8}" type="datetimeFigureOut">
              <a:rPr lang="en-US" smtClean="0"/>
              <a:pPr/>
              <a:t>7/8/2015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66AB4-39E0-41BA-B51E-ED10BD2DA4F4}" type="slidenum">
              <a:rPr lang="en-US" smtClean="0"/>
              <a:pPr/>
              <a:t>‹#›</a:t>
            </a:fld>
            <a:endParaRPr lang="en-US"/>
          </a:p>
        </p:txBody>
      </p:sp>
    </p:spTree>
    <p:extLst>
      <p:ext uri="{BB962C8B-B14F-4D97-AF65-F5344CB8AC3E}">
        <p14:creationId xmlns:p14="http://schemas.microsoft.com/office/powerpoint/2010/main" val="4093331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5C9026-4AA6-49C3-911A-254B5A65B8C8}" type="datetimeFigureOut">
              <a:rPr lang="en-US" smtClean="0"/>
              <a:pPr/>
              <a:t>7/8/2015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66AB4-39E0-41BA-B51E-ED10BD2DA4F4}" type="slidenum">
              <a:rPr lang="en-US" smtClean="0"/>
              <a:pPr/>
              <a:t>‹#›</a:t>
            </a:fld>
            <a:endParaRPr lang="en-US"/>
          </a:p>
        </p:txBody>
      </p:sp>
    </p:spTree>
    <p:extLst>
      <p:ext uri="{BB962C8B-B14F-4D97-AF65-F5344CB8AC3E}">
        <p14:creationId xmlns:p14="http://schemas.microsoft.com/office/powerpoint/2010/main" val="295274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5C9026-4AA6-49C3-911A-254B5A65B8C8}" type="datetimeFigureOut">
              <a:rPr lang="en-US" smtClean="0"/>
              <a:pPr/>
              <a:t>7/8/2015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66AB4-39E0-41BA-B51E-ED10BD2DA4F4}" type="slidenum">
              <a:rPr lang="en-US" smtClean="0"/>
              <a:pPr/>
              <a:t>‹#›</a:t>
            </a:fld>
            <a:endParaRPr lang="en-US"/>
          </a:p>
        </p:txBody>
      </p:sp>
    </p:spTree>
    <p:extLst>
      <p:ext uri="{BB962C8B-B14F-4D97-AF65-F5344CB8AC3E}">
        <p14:creationId xmlns:p14="http://schemas.microsoft.com/office/powerpoint/2010/main" val="352884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5C9026-4AA6-49C3-911A-254B5A65B8C8}" type="datetimeFigureOut">
              <a:rPr lang="en-US" smtClean="0"/>
              <a:pPr/>
              <a:t>7/8/2015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66AB4-39E0-41BA-B51E-ED10BD2DA4F4}" type="slidenum">
              <a:rPr lang="en-US" smtClean="0"/>
              <a:pPr/>
              <a:t>‹#›</a:t>
            </a:fld>
            <a:endParaRPr lang="en-US"/>
          </a:p>
        </p:txBody>
      </p:sp>
    </p:spTree>
    <p:extLst>
      <p:ext uri="{BB962C8B-B14F-4D97-AF65-F5344CB8AC3E}">
        <p14:creationId xmlns:p14="http://schemas.microsoft.com/office/powerpoint/2010/main" val="624008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5C9026-4AA6-49C3-911A-254B5A65B8C8}" type="datetimeFigureOut">
              <a:rPr lang="en-US" smtClean="0"/>
              <a:pPr/>
              <a:t>7/8/2015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66AB4-39E0-41BA-B51E-ED10BD2DA4F4}" type="slidenum">
              <a:rPr lang="en-US" smtClean="0"/>
              <a:pPr/>
              <a:t>‹#›</a:t>
            </a:fld>
            <a:endParaRPr lang="en-US"/>
          </a:p>
        </p:txBody>
      </p:sp>
    </p:spTree>
    <p:extLst>
      <p:ext uri="{BB962C8B-B14F-4D97-AF65-F5344CB8AC3E}">
        <p14:creationId xmlns:p14="http://schemas.microsoft.com/office/powerpoint/2010/main" val="2645304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5C9026-4AA6-49C3-911A-254B5A65B8C8}" type="datetimeFigureOut">
              <a:rPr lang="en-US" smtClean="0"/>
              <a:pPr/>
              <a:t>7/8/2015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66AB4-39E0-41BA-B51E-ED10BD2DA4F4}" type="slidenum">
              <a:rPr lang="en-US" smtClean="0"/>
              <a:pPr/>
              <a:t>‹#›</a:t>
            </a:fld>
            <a:endParaRPr lang="en-US"/>
          </a:p>
        </p:txBody>
      </p:sp>
    </p:spTree>
    <p:extLst>
      <p:ext uri="{BB962C8B-B14F-4D97-AF65-F5344CB8AC3E}">
        <p14:creationId xmlns:p14="http://schemas.microsoft.com/office/powerpoint/2010/main" val="123018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5C9026-4AA6-49C3-911A-254B5A65B8C8}" type="datetimeFigureOut">
              <a:rPr lang="en-US" smtClean="0"/>
              <a:pPr/>
              <a:t>7/8/2015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966AB4-39E0-41BA-B51E-ED10BD2DA4F4}" type="slidenum">
              <a:rPr lang="en-US" smtClean="0"/>
              <a:pPr/>
              <a:t>‹#›</a:t>
            </a:fld>
            <a:endParaRPr lang="en-US"/>
          </a:p>
        </p:txBody>
      </p:sp>
    </p:spTree>
    <p:extLst>
      <p:ext uri="{BB962C8B-B14F-4D97-AF65-F5344CB8AC3E}">
        <p14:creationId xmlns:p14="http://schemas.microsoft.com/office/powerpoint/2010/main" val="120308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5C9026-4AA6-49C3-911A-254B5A65B8C8}" type="datetimeFigureOut">
              <a:rPr lang="en-US" smtClean="0"/>
              <a:pPr/>
              <a:t>7/8/2015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966AB4-39E0-41BA-B51E-ED10BD2DA4F4}" type="slidenum">
              <a:rPr lang="en-US" smtClean="0"/>
              <a:pPr/>
              <a:t>‹#›</a:t>
            </a:fld>
            <a:endParaRPr lang="en-US"/>
          </a:p>
        </p:txBody>
      </p:sp>
    </p:spTree>
    <p:extLst>
      <p:ext uri="{BB962C8B-B14F-4D97-AF65-F5344CB8AC3E}">
        <p14:creationId xmlns:p14="http://schemas.microsoft.com/office/powerpoint/2010/main" val="154334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C9026-4AA6-49C3-911A-254B5A65B8C8}" type="datetimeFigureOut">
              <a:rPr lang="en-US" smtClean="0"/>
              <a:pPr/>
              <a:t>7/8/2015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966AB4-39E0-41BA-B51E-ED10BD2DA4F4}" type="slidenum">
              <a:rPr lang="en-US" smtClean="0"/>
              <a:pPr/>
              <a:t>‹#›</a:t>
            </a:fld>
            <a:endParaRPr lang="en-US"/>
          </a:p>
        </p:txBody>
      </p:sp>
      <p:sp>
        <p:nvSpPr>
          <p:cNvPr id="5" name="Rectangle 5"/>
          <p:cNvSpPr/>
          <p:nvPr userDrawn="1"/>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58272" y="6265688"/>
            <a:ext cx="1849142" cy="437505"/>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75344" y="6093895"/>
            <a:ext cx="546342" cy="766210"/>
          </a:xfrm>
          <a:prstGeom prst="rect">
            <a:avLst/>
          </a:prstGeom>
        </p:spPr>
      </p:pic>
    </p:spTree>
    <p:extLst>
      <p:ext uri="{BB962C8B-B14F-4D97-AF65-F5344CB8AC3E}">
        <p14:creationId xmlns:p14="http://schemas.microsoft.com/office/powerpoint/2010/main" val="907651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5C9026-4AA6-49C3-911A-254B5A65B8C8}" type="datetimeFigureOut">
              <a:rPr lang="en-US" smtClean="0"/>
              <a:pPr/>
              <a:t>7/8/2015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66AB4-39E0-41BA-B51E-ED10BD2DA4F4}" type="slidenum">
              <a:rPr lang="en-US" smtClean="0"/>
              <a:pPr/>
              <a:t>‹#›</a:t>
            </a:fld>
            <a:endParaRPr lang="en-US"/>
          </a:p>
        </p:txBody>
      </p:sp>
    </p:spTree>
    <p:extLst>
      <p:ext uri="{BB962C8B-B14F-4D97-AF65-F5344CB8AC3E}">
        <p14:creationId xmlns:p14="http://schemas.microsoft.com/office/powerpoint/2010/main" val="3239869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5C9026-4AA6-49C3-911A-254B5A65B8C8}" type="datetimeFigureOut">
              <a:rPr lang="en-US" smtClean="0"/>
              <a:pPr/>
              <a:t>7/8/2015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66AB4-39E0-41BA-B51E-ED10BD2DA4F4}" type="slidenum">
              <a:rPr lang="en-US" smtClean="0"/>
              <a:pPr/>
              <a:t>‹#›</a:t>
            </a:fld>
            <a:endParaRPr lang="en-US"/>
          </a:p>
        </p:txBody>
      </p:sp>
    </p:spTree>
    <p:extLst>
      <p:ext uri="{BB962C8B-B14F-4D97-AF65-F5344CB8AC3E}">
        <p14:creationId xmlns:p14="http://schemas.microsoft.com/office/powerpoint/2010/main" val="206835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C9026-4AA6-49C3-911A-254B5A65B8C8}" type="datetimeFigureOut">
              <a:rPr lang="en-US" smtClean="0"/>
              <a:pPr/>
              <a:t>7/8/2015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66AB4-39E0-41BA-B51E-ED10BD2DA4F4}" type="slidenum">
              <a:rPr lang="en-US" smtClean="0"/>
              <a:pPr/>
              <a:t>‹#›</a:t>
            </a:fld>
            <a:endParaRPr lang="en-US"/>
          </a:p>
        </p:txBody>
      </p:sp>
      <p:sp>
        <p:nvSpPr>
          <p:cNvPr id="7" name="Rectangle 5"/>
          <p:cNvSpPr/>
          <p:nvPr userDrawn="1"/>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158272" y="6265688"/>
            <a:ext cx="1849142" cy="437505"/>
          </a:xfrm>
          <a:prstGeom prst="rect">
            <a:avLst/>
          </a:prstGeom>
        </p:spPr>
      </p:pic>
      <p:pic>
        <p:nvPicPr>
          <p:cNvPr id="10" name="Picture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475344" y="6093895"/>
            <a:ext cx="546342" cy="766210"/>
          </a:xfrm>
          <a:prstGeom prst="rect">
            <a:avLst/>
          </a:prstGeom>
        </p:spPr>
      </p:pic>
    </p:spTree>
    <p:extLst>
      <p:ext uri="{BB962C8B-B14F-4D97-AF65-F5344CB8AC3E}">
        <p14:creationId xmlns:p14="http://schemas.microsoft.com/office/powerpoint/2010/main" val="334806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chart" Target="../charts/chart7.xml"/><Relationship Id="rId4" Type="http://schemas.openxmlformats.org/officeDocument/2006/relationships/image" Target="../media/image1.gif"/></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chart" Target="../charts/chart8.xml"/><Relationship Id="rId4" Type="http://schemas.openxmlformats.org/officeDocument/2006/relationships/image" Target="../media/image1.gif"/></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chart" Target="../charts/chart9.xml"/><Relationship Id="rId4" Type="http://schemas.openxmlformats.org/officeDocument/2006/relationships/image" Target="../media/image1.gif"/></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image" Target="../media/image1.gif"/></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chart" Target="../charts/chart12.xml"/><Relationship Id="rId4" Type="http://schemas.openxmlformats.org/officeDocument/2006/relationships/image" Target="../media/image1.gif"/></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chart" Target="../charts/chart13.xml"/><Relationship Id="rId4" Type="http://schemas.openxmlformats.org/officeDocument/2006/relationships/image" Target="../media/image1.gif"/></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chart" Target="../charts/chart14.xml"/><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chart" Target="../charts/chart15.xml"/><Relationship Id="rId4" Type="http://schemas.openxmlformats.org/officeDocument/2006/relationships/image" Target="../media/image1.gif"/></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chart" Target="../charts/chart17.xml"/><Relationship Id="rId5" Type="http://schemas.openxmlformats.org/officeDocument/2006/relationships/chart" Target="../charts/chart16.xml"/><Relationship Id="rId4" Type="http://schemas.openxmlformats.org/officeDocument/2006/relationships/image" Target="../media/image1.gif"/></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chart" Target="../charts/chart18.xml"/><Relationship Id="rId4" Type="http://schemas.openxmlformats.org/officeDocument/2006/relationships/image" Target="../media/image1.gif"/></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chart" Target="../charts/chart19.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chart" Target="../charts/chart21.xml"/><Relationship Id="rId5" Type="http://schemas.openxmlformats.org/officeDocument/2006/relationships/chart" Target="../charts/chart20.xml"/><Relationship Id="rId4" Type="http://schemas.openxmlformats.org/officeDocument/2006/relationships/image" Target="../media/image1.gif"/></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chart" Target="../charts/chart22.xml"/><Relationship Id="rId4" Type="http://schemas.openxmlformats.org/officeDocument/2006/relationships/image" Target="../media/image1.gif"/></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chart" Target="../charts/chart23.xml"/><Relationship Id="rId4" Type="http://schemas.openxmlformats.org/officeDocument/2006/relationships/image" Target="../media/image1.gif"/></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3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image" Target="../media/image1.gi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image" Target="../media/image1.gif"/></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image" Target="../media/image1.gi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chart" Target="../charts/chart5.xml"/><Relationship Id="rId4" Type="http://schemas.openxmlformats.org/officeDocument/2006/relationships/image" Target="../media/image1.gi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chart" Target="../charts/chart6.xml"/><Relationship Id="rId4"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p:cNvSpPr>
          <p:nvPr/>
        </p:nvSpPr>
        <p:spPr>
          <a:xfrm>
            <a:off x="1143000" y="838200"/>
            <a:ext cx="7239000" cy="1828800"/>
          </a:xfrm>
          <a:prstGeom prst="rect">
            <a:avLst/>
          </a:prstGeom>
          <a:solidFill>
            <a:srgbClr val="0088E1"/>
          </a:solidFill>
        </p:spPr>
        <p:txBody>
          <a:bodyPr>
            <a:normAutofit fontScale="77500" lnSpcReduction="20000"/>
          </a:bodyPr>
          <a:lstStyle/>
          <a:p>
            <a:pPr marL="514350" lvl="1" indent="-171450" algn="ctr" defTabSz="685800">
              <a:lnSpc>
                <a:spcPct val="150000"/>
              </a:lnSpc>
              <a:defRPr/>
            </a:pPr>
            <a:r>
              <a:rPr lang="en-GB" sz="4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WFP/REACH CFSME (2015) </a:t>
            </a:r>
          </a:p>
          <a:p>
            <a:pPr marL="514350" lvl="1" indent="-171450" algn="ctr" defTabSz="685800">
              <a:lnSpc>
                <a:spcPct val="150000"/>
              </a:lnSpc>
              <a:defRPr/>
            </a:pPr>
            <a:r>
              <a:rPr lang="en-GB" sz="4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KEY FINDINGS</a:t>
            </a:r>
          </a:p>
          <a:p>
            <a:pPr marL="514350" lvl="1" indent="-171450" algn="ctr" defTabSz="685800">
              <a:lnSpc>
                <a:spcPct val="150000"/>
              </a:lnSpc>
              <a:defRPr/>
            </a:pPr>
            <a:endParaRPr lang="en-GB" sz="4800" b="1"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2301836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88" name="Text Box 4"/>
          <p:cNvSpPr txBox="1">
            <a:spLocks noChangeArrowheads="1"/>
          </p:cNvSpPr>
          <p:nvPr/>
        </p:nvSpPr>
        <p:spPr bwMode="auto">
          <a:xfrm>
            <a:off x="1436077" y="1711569"/>
            <a:ext cx="6324600" cy="2431435"/>
          </a:xfrm>
          <a:prstGeom prst="rect">
            <a:avLst/>
          </a:prstGeom>
          <a:solidFill>
            <a:srgbClr val="0088E1"/>
          </a:solidFill>
          <a:ln w="9525">
            <a:noFill/>
            <a:miter lim="800000"/>
            <a:headEnd/>
            <a:tailEnd/>
          </a:ln>
        </p:spPr>
        <p:txBody>
          <a:bodyPr>
            <a:spAutoFit/>
          </a:bodyPr>
          <a:lstStyle/>
          <a:p>
            <a:pPr algn="ctr" fontAlgn="base">
              <a:spcBef>
                <a:spcPts val="1200"/>
              </a:spcBef>
              <a:spcAft>
                <a:spcPts val="1200"/>
              </a:spcAft>
            </a:pPr>
            <a:r>
              <a:rPr lang="en-US" sz="23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LIVELIHOODS </a:t>
            </a:r>
          </a:p>
          <a:p>
            <a:pPr algn="ctr" fontAlgn="base">
              <a:spcBef>
                <a:spcPts val="1200"/>
              </a:spcBef>
              <a:spcAft>
                <a:spcPts val="1200"/>
              </a:spcAft>
            </a:pPr>
            <a:r>
              <a:rPr lang="en-US" sz="23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AND</a:t>
            </a:r>
          </a:p>
          <a:p>
            <a:pPr algn="ctr" fontAlgn="base">
              <a:spcBef>
                <a:spcPts val="1200"/>
              </a:spcBef>
              <a:spcAft>
                <a:spcPts val="1200"/>
              </a:spcAft>
            </a:pPr>
            <a:r>
              <a:rPr lang="en-US" sz="23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ECONOMIC VULNERABILITY </a:t>
            </a:r>
            <a:endParaRPr lang="en-US" sz="2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fontAlgn="base">
              <a:spcBef>
                <a:spcPts val="1200"/>
              </a:spcBef>
              <a:spcAft>
                <a:spcPts val="1200"/>
              </a:spcAft>
            </a:pPr>
            <a:r>
              <a:rPr lang="en-US" sz="23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2015</a:t>
            </a:r>
            <a:endParaRPr lang="en-US" sz="23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9"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2917388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7789026"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Livelihood Coping strategies</a:t>
            </a: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13" name="TextBox 12"/>
          <p:cNvSpPr txBox="1"/>
          <p:nvPr/>
        </p:nvSpPr>
        <p:spPr>
          <a:xfrm>
            <a:off x="426720" y="1363651"/>
            <a:ext cx="8376086" cy="646331"/>
          </a:xfrm>
          <a:prstGeom prst="rect">
            <a:avLst/>
          </a:prstGeom>
          <a:noFill/>
        </p:spPr>
        <p:txBody>
          <a:bodyPr wrap="square" rtlCol="0">
            <a:spAutoFit/>
          </a:bodyPr>
          <a:lstStyle/>
          <a:p>
            <a:pPr algn="just"/>
            <a:r>
              <a:rPr lang="en-US" b="1" dirty="0" smtClean="0">
                <a:latin typeface="Verdana" panose="020B0604030504040204" pitchFamily="34" charset="0"/>
                <a:ea typeface="Verdana" panose="020B0604030504040204" pitchFamily="34" charset="0"/>
                <a:cs typeface="Verdana" panose="020B0604030504040204" pitchFamily="34" charset="0"/>
              </a:rPr>
              <a:t>67% of households resorted to crisis or emergency coping strategies</a:t>
            </a:r>
            <a:r>
              <a:rPr lang="en-US" b="1" dirty="0">
                <a:latin typeface="Verdana" panose="020B0604030504040204" pitchFamily="34" charset="0"/>
                <a:ea typeface="Verdana" panose="020B0604030504040204" pitchFamily="34" charset="0"/>
                <a:cs typeface="Verdana" panose="020B0604030504040204" pitchFamily="34" charset="0"/>
              </a:rPr>
              <a:t>;</a:t>
            </a:r>
            <a:r>
              <a:rPr lang="en-US" b="1" dirty="0" smtClean="0">
                <a:latin typeface="Verdana" panose="020B0604030504040204" pitchFamily="34" charset="0"/>
                <a:ea typeface="Verdana" panose="020B0604030504040204" pitchFamily="34" charset="0"/>
                <a:cs typeface="Verdana" panose="020B0604030504040204" pitchFamily="34" charset="0"/>
              </a:rPr>
              <a:t> </a:t>
            </a:r>
            <a:r>
              <a:rPr lang="en-US" dirty="0" smtClean="0">
                <a:latin typeface="Verdana" panose="020B0604030504040204" pitchFamily="34" charset="0"/>
                <a:ea typeface="Verdana" panose="020B0604030504040204" pitchFamily="34" charset="0"/>
                <a:cs typeface="Verdana" panose="020B0604030504040204" pitchFamily="34" charset="0"/>
              </a:rPr>
              <a:t>32% increase since 2014.</a:t>
            </a:r>
          </a:p>
        </p:txBody>
      </p:sp>
      <p:graphicFrame>
        <p:nvGraphicFramePr>
          <p:cNvPr id="14" name="Chart 13"/>
          <p:cNvGraphicFramePr>
            <a:graphicFrameLocks/>
          </p:cNvGraphicFramePr>
          <p:nvPr>
            <p:extLst>
              <p:ext uri="{D42A27DB-BD31-4B8C-83A1-F6EECF244321}">
                <p14:modId xmlns:p14="http://schemas.microsoft.com/office/powerpoint/2010/main" val="2370907303"/>
              </p:ext>
            </p:extLst>
          </p:nvPr>
        </p:nvGraphicFramePr>
        <p:xfrm>
          <a:off x="426720" y="2211186"/>
          <a:ext cx="4609304" cy="388481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065897054"/>
              </p:ext>
            </p:extLst>
          </p:nvPr>
        </p:nvGraphicFramePr>
        <p:xfrm>
          <a:off x="5254388" y="2379641"/>
          <a:ext cx="3398292" cy="3311475"/>
        </p:xfrm>
        <a:graphic>
          <a:graphicData uri="http://schemas.openxmlformats.org/drawingml/2006/table">
            <a:tbl>
              <a:tblPr firstRow="1" bandRow="1">
                <a:tableStyleId>{5C22544A-7EE6-4342-B048-85BDC9FD1C3A}</a:tableStyleId>
              </a:tblPr>
              <a:tblGrid>
                <a:gridCol w="2235719"/>
                <a:gridCol w="1162573"/>
              </a:tblGrid>
              <a:tr h="541299">
                <a:tc>
                  <a:txBody>
                    <a:bodyPr/>
                    <a:lstStyle/>
                    <a:p>
                      <a:pPr algn="ctr"/>
                      <a:r>
                        <a:rPr lang="en-US"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Livelihoods-based</a:t>
                      </a:r>
                      <a:r>
                        <a:rPr lang="en-US" sz="14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coping behavior</a:t>
                      </a: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rgbClr val="002D58"/>
                    </a:solidFill>
                  </a:tcPr>
                </a:tc>
                <a:tc>
                  <a:txBody>
                    <a:bodyPr/>
                    <a:lstStyle/>
                    <a:p>
                      <a:pPr algn="ctr"/>
                      <a:r>
                        <a:rPr lang="en-US"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Severity</a:t>
                      </a: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rgbClr val="002D58"/>
                    </a:solidFill>
                  </a:tcPr>
                </a:tc>
              </a:tr>
              <a:tr h="318411">
                <a:tc>
                  <a:txBody>
                    <a:bodyPr/>
                    <a:lstStyle/>
                    <a:p>
                      <a:pPr algn="ctr"/>
                      <a:r>
                        <a:rPr lang="en-US" sz="1400" dirty="0" smtClean="0"/>
                        <a:t>Spent savings</a:t>
                      </a:r>
                    </a:p>
                  </a:txBody>
                  <a:tcPr anchor="ctr">
                    <a:lnB w="12700" cap="flat" cmpd="sng" algn="ctr">
                      <a:solidFill>
                        <a:schemeClr val="tx1"/>
                      </a:solidFill>
                      <a:prstDash val="solid"/>
                      <a:round/>
                      <a:headEnd type="none" w="med" len="med"/>
                      <a:tailEnd type="none" w="med" len="med"/>
                    </a:lnB>
                    <a:noFill/>
                  </a:tcPr>
                </a:tc>
                <a:tc>
                  <a:txBody>
                    <a:bodyPr/>
                    <a:lstStyle/>
                    <a:p>
                      <a:pPr algn="ctr"/>
                      <a:r>
                        <a:rPr lang="en-US" sz="1400" dirty="0" smtClean="0"/>
                        <a:t>Stress</a:t>
                      </a:r>
                      <a:endParaRPr lang="en-US" sz="1400" dirty="0"/>
                    </a:p>
                  </a:txBody>
                  <a:tcPr anchor="ctr">
                    <a:lnB w="12700" cap="flat" cmpd="sng" algn="ctr">
                      <a:solidFill>
                        <a:schemeClr val="tx1"/>
                      </a:solidFill>
                      <a:prstDash val="solid"/>
                      <a:round/>
                      <a:headEnd type="none" w="med" len="med"/>
                      <a:tailEnd type="none" w="med" len="med"/>
                    </a:lnB>
                    <a:noFill/>
                  </a:tcPr>
                </a:tc>
              </a:tr>
              <a:tr h="318411">
                <a:tc>
                  <a:txBody>
                    <a:bodyPr/>
                    <a:lstStyle/>
                    <a:p>
                      <a:pPr algn="ctr"/>
                      <a:r>
                        <a:rPr lang="en-US" sz="1400" dirty="0" smtClean="0"/>
                        <a:t>Bought food on credit</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Stress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8411">
                <a:tc>
                  <a:txBody>
                    <a:bodyPr/>
                    <a:lstStyle/>
                    <a:p>
                      <a:pPr algn="ctr"/>
                      <a:r>
                        <a:rPr lang="en-US" sz="1400" dirty="0" smtClean="0"/>
                        <a:t>Sold household goods</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Stress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1299">
                <a:tc>
                  <a:txBody>
                    <a:bodyPr/>
                    <a:lstStyle/>
                    <a:p>
                      <a:pPr algn="ctr"/>
                      <a:r>
                        <a:rPr lang="en-US" sz="1400" dirty="0" smtClean="0"/>
                        <a:t>Reduced essential non food expenditures</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Crisis</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8411">
                <a:tc>
                  <a:txBody>
                    <a:bodyPr/>
                    <a:lstStyle/>
                    <a:p>
                      <a:pPr algn="ctr"/>
                      <a:r>
                        <a:rPr lang="en-US" sz="1400" dirty="0" smtClean="0"/>
                        <a:t>Sold productive assets</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Crisis</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8411">
                <a:tc>
                  <a:txBody>
                    <a:bodyPr/>
                    <a:lstStyle/>
                    <a:p>
                      <a:pPr algn="ctr"/>
                      <a:r>
                        <a:rPr lang="en-US" sz="1400" dirty="0" smtClean="0"/>
                        <a:t>Accepted high risk</a:t>
                      </a:r>
                      <a:r>
                        <a:rPr lang="en-US" sz="1400" baseline="0" dirty="0" smtClean="0"/>
                        <a:t> jobs</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Emergency</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8411">
                <a:tc>
                  <a:txBody>
                    <a:bodyPr/>
                    <a:lstStyle/>
                    <a:p>
                      <a:pPr algn="ctr"/>
                      <a:r>
                        <a:rPr lang="en-US" sz="1400" dirty="0" smtClean="0"/>
                        <a:t>Sent adult to beg</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Emergency</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8411">
                <a:tc>
                  <a:txBody>
                    <a:bodyPr/>
                    <a:lstStyle/>
                    <a:p>
                      <a:pPr algn="ctr"/>
                      <a:r>
                        <a:rPr lang="en-US" sz="1400" dirty="0" smtClean="0"/>
                        <a:t>Sent child to beg</a:t>
                      </a:r>
                      <a:endParaRPr lang="en-US" sz="1400" dirty="0"/>
                    </a:p>
                  </a:txBody>
                  <a:tcPr anchor="ct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Emergency</a:t>
                      </a:r>
                    </a:p>
                  </a:txBody>
                  <a:tcPr anchor="ctr">
                    <a:lnT w="12700" cap="flat" cmpd="sng" algn="ctr">
                      <a:solidFill>
                        <a:schemeClr val="tx1"/>
                      </a:solidFill>
                      <a:prstDash val="solid"/>
                      <a:round/>
                      <a:headEnd type="none" w="med" len="med"/>
                      <a:tailEnd type="none" w="med" len="med"/>
                    </a:lnT>
                    <a:noFill/>
                  </a:tcPr>
                </a:tc>
              </a:tr>
            </a:tbl>
          </a:graphicData>
        </a:graphic>
      </p:graphicFrame>
      <p:sp>
        <p:nvSpPr>
          <p:cNvPr id="12"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2987064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7789026"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Livelihood coping strategies: Labour</a:t>
            </a: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14" name="TextBox 13"/>
          <p:cNvSpPr txBox="1"/>
          <p:nvPr/>
        </p:nvSpPr>
        <p:spPr>
          <a:xfrm>
            <a:off x="426720" y="1794387"/>
            <a:ext cx="3940007" cy="3170099"/>
          </a:xfrm>
          <a:prstGeom prst="rect">
            <a:avLst/>
          </a:prstGeom>
          <a:noFill/>
        </p:spPr>
        <p:txBody>
          <a:bodyPr wrap="square" rtlCol="0">
            <a:spAutoFit/>
          </a:bodyPr>
          <a:lstStyle/>
          <a:p>
            <a:pPr marL="285750" indent="-285750">
              <a:buFont typeface="Arial" panose="020B0604020202020204" pitchFamily="34" charset="0"/>
              <a:buChar char="•"/>
            </a:pPr>
            <a:r>
              <a:rPr lang="en-US" sz="2000" b="1" dirty="0" smtClean="0">
                <a:latin typeface="Verdana" panose="020B0604030504040204" pitchFamily="34" charset="0"/>
                <a:ea typeface="Verdana" panose="020B0604030504040204" pitchFamily="34" charset="0"/>
                <a:cs typeface="Verdana" panose="020B0604030504040204" pitchFamily="34" charset="0"/>
              </a:rPr>
              <a:t>37% of households work in either exploitative, socially degrading or high risk jobs </a:t>
            </a:r>
            <a:r>
              <a:rPr lang="en-US" sz="2000" dirty="0" smtClean="0">
                <a:latin typeface="Verdana" panose="020B0604030504040204" pitchFamily="34" charset="0"/>
                <a:ea typeface="Verdana" panose="020B0604030504040204" pitchFamily="34" charset="0"/>
                <a:cs typeface="Verdana" panose="020B0604030504040204" pitchFamily="34" charset="0"/>
              </a:rPr>
              <a:t>to cope with a lack of resources to buy food. </a:t>
            </a:r>
          </a:p>
          <a:p>
            <a:pPr marL="285750" indent="-285750" algn="just">
              <a:buFont typeface="Arial" panose="020B0604020202020204" pitchFamily="34" charset="0"/>
              <a:buChar char="•"/>
            </a:pP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n-US" sz="2000" b="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2000" b="1" dirty="0" smtClean="0">
                <a:latin typeface="Verdana" panose="020B0604030504040204" pitchFamily="34" charset="0"/>
                <a:ea typeface="Verdana" panose="020B0604030504040204" pitchFamily="34" charset="0"/>
                <a:cs typeface="Verdana" panose="020B0604030504040204" pitchFamily="34" charset="0"/>
              </a:rPr>
              <a:t>29% increase from 2014. </a:t>
            </a:r>
          </a:p>
        </p:txBody>
      </p:sp>
      <p:graphicFrame>
        <p:nvGraphicFramePr>
          <p:cNvPr id="15" name="Chart 14"/>
          <p:cNvGraphicFramePr>
            <a:graphicFrameLocks/>
          </p:cNvGraphicFramePr>
          <p:nvPr>
            <p:extLst>
              <p:ext uri="{D42A27DB-BD31-4B8C-83A1-F6EECF244321}">
                <p14:modId xmlns:p14="http://schemas.microsoft.com/office/powerpoint/2010/main" val="1096376161"/>
              </p:ext>
            </p:extLst>
          </p:nvPr>
        </p:nvGraphicFramePr>
        <p:xfrm>
          <a:off x="4907902" y="1186246"/>
          <a:ext cx="3890689" cy="4443209"/>
        </p:xfrm>
        <a:graphic>
          <a:graphicData uri="http://schemas.openxmlformats.org/drawingml/2006/chart">
            <c:chart xmlns:c="http://schemas.openxmlformats.org/drawingml/2006/chart" xmlns:r="http://schemas.openxmlformats.org/officeDocument/2006/relationships" r:id="rId5"/>
          </a:graphicData>
        </a:graphic>
      </p:graphicFrame>
      <p:sp>
        <p:nvSpPr>
          <p:cNvPr id="12"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943960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8686801"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Livelihood coping strategies: Youth labour</a:t>
            </a:r>
            <a:endPar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lvl="1" indent="-171450" defTabSz="685800">
              <a:lnSpc>
                <a:spcPct val="150000"/>
              </a:lnSpc>
              <a:buFont typeface="Arial" panose="020B0604020202020204" pitchFamily="34" charset="0"/>
              <a:buChar char="•"/>
              <a:defRPr/>
            </a:pP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3" name="Rectangle 2"/>
          <p:cNvSpPr/>
          <p:nvPr/>
        </p:nvSpPr>
        <p:spPr>
          <a:xfrm>
            <a:off x="436728" y="1187717"/>
            <a:ext cx="8250072" cy="1200329"/>
          </a:xfrm>
          <a:prstGeom prst="rect">
            <a:avLst/>
          </a:prstGeom>
        </p:spPr>
        <p:txBody>
          <a:bodyPr wrap="square">
            <a:spAutoFit/>
          </a:bodyPr>
          <a:lstStyle/>
          <a:p>
            <a:pPr marL="285750" indent="-285750">
              <a:buFont typeface="Arial" panose="020B0604020202020204" pitchFamily="34" charset="0"/>
              <a:buChar char="•"/>
            </a:pPr>
            <a:r>
              <a:rPr lang="en-US" b="1" dirty="0" smtClean="0">
                <a:latin typeface="Verdana" panose="020B0604030504040204" pitchFamily="34" charset="0"/>
                <a:ea typeface="Verdana" panose="020B0604030504040204" pitchFamily="34" charset="0"/>
                <a:cs typeface="Verdana" panose="020B0604030504040204" pitchFamily="34" charset="0"/>
              </a:rPr>
              <a:t>10% of households are sending a child member to work</a:t>
            </a:r>
          </a:p>
          <a:p>
            <a:pPr marL="285750" indent="-285750">
              <a:buFont typeface="Arial" panose="020B0604020202020204" pitchFamily="34" charset="0"/>
              <a:buChar char="•"/>
            </a:pPr>
            <a:endParaRPr lang="en-US" b="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b="1" dirty="0" smtClean="0">
                <a:latin typeface="Verdana" panose="020B0604030504040204" pitchFamily="34" charset="0"/>
                <a:ea typeface="Verdana" panose="020B0604030504040204" pitchFamily="34" charset="0"/>
                <a:cs typeface="Verdana" panose="020B0604030504040204" pitchFamily="34" charset="0"/>
              </a:rPr>
              <a:t>15% of households send male child to work; 12% increase</a:t>
            </a:r>
            <a:endParaRPr lang="en-US" b="1"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n-US" b="1" dirty="0" smtClean="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Chart 11"/>
          <p:cNvGraphicFramePr>
            <a:graphicFrameLocks/>
          </p:cNvGraphicFramePr>
          <p:nvPr>
            <p:extLst>
              <p:ext uri="{D42A27DB-BD31-4B8C-83A1-F6EECF244321}">
                <p14:modId xmlns:p14="http://schemas.microsoft.com/office/powerpoint/2010/main" val="2211174584"/>
              </p:ext>
            </p:extLst>
          </p:nvPr>
        </p:nvGraphicFramePr>
        <p:xfrm>
          <a:off x="2511188" y="2197290"/>
          <a:ext cx="4114800" cy="3727273"/>
        </p:xfrm>
        <a:graphic>
          <a:graphicData uri="http://schemas.openxmlformats.org/drawingml/2006/chart">
            <c:chart xmlns:c="http://schemas.openxmlformats.org/drawingml/2006/chart" xmlns:r="http://schemas.openxmlformats.org/officeDocument/2006/relationships" r:id="rId5"/>
          </a:graphicData>
        </a:graphic>
      </p:graphicFrame>
      <p:sp>
        <p:nvSpPr>
          <p:cNvPr id="13"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4212344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8686801" cy="749300"/>
          </a:xfrm>
          <a:prstGeom prst="rect">
            <a:avLst/>
          </a:prstGeom>
          <a:solidFill>
            <a:srgbClr val="0088E1"/>
          </a:solidFill>
        </p:spPr>
        <p:txBody>
          <a:bodyPr anchor="ctr">
            <a:normAutofit fontScale="70000" lnSpcReduction="20000"/>
          </a:bodyPr>
          <a:lstStyle/>
          <a:p>
            <a:pPr marL="171450" indent="-171450" defTabSz="685800">
              <a:lnSpc>
                <a:spcPct val="150000"/>
              </a:lnSpc>
              <a:defRPr/>
            </a:pP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Livelihood coping strategies: Reduced essential expenditure</a:t>
            </a:r>
            <a:endPar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12" name="TextBox 11"/>
          <p:cNvSpPr txBox="1"/>
          <p:nvPr/>
        </p:nvSpPr>
        <p:spPr>
          <a:xfrm>
            <a:off x="3302405" y="2504820"/>
            <a:ext cx="2842146" cy="2800767"/>
          </a:xfrm>
          <a:prstGeom prst="rect">
            <a:avLst/>
          </a:prstGeom>
          <a:noFill/>
        </p:spPr>
        <p:txBody>
          <a:bodyPr wrap="square" rtlCol="0">
            <a:spAutoFit/>
          </a:bodyPr>
          <a:lstStyle/>
          <a:p>
            <a:pPr algn="just"/>
            <a:r>
              <a:rPr lang="en-US" sz="1600" b="1" dirty="0" smtClean="0">
                <a:latin typeface="Verdana" panose="020B0604030504040204" pitchFamily="34" charset="0"/>
                <a:ea typeface="Verdana" panose="020B0604030504040204" pitchFamily="34" charset="0"/>
                <a:cs typeface="Verdana" panose="020B0604030504040204" pitchFamily="34" charset="0"/>
              </a:rPr>
              <a:t>52% of households reduced essential non food expenditure</a:t>
            </a:r>
            <a:r>
              <a:rPr lang="en-US" sz="1600" dirty="0" smtClean="0">
                <a:latin typeface="Verdana" panose="020B0604030504040204" pitchFamily="34" charset="0"/>
                <a:ea typeface="Verdana" panose="020B0604030504040204" pitchFamily="34" charset="0"/>
                <a:cs typeface="Verdana" panose="020B0604030504040204" pitchFamily="34" charset="0"/>
              </a:rPr>
              <a:t>.</a:t>
            </a:r>
          </a:p>
          <a:p>
            <a:pPr algn="just"/>
            <a:endParaRPr lang="en-US" sz="1600" dirty="0" smtClean="0">
              <a:latin typeface="Verdana" panose="020B0604030504040204" pitchFamily="34" charset="0"/>
              <a:ea typeface="Verdana" panose="020B0604030504040204" pitchFamily="34" charset="0"/>
              <a:cs typeface="Verdana" panose="020B0604030504040204" pitchFamily="34" charset="0"/>
            </a:endParaRPr>
          </a:p>
          <a:p>
            <a:r>
              <a:rPr lang="en-US" sz="1600" b="1" dirty="0">
                <a:latin typeface="Verdana" panose="020B0604030504040204" pitchFamily="34" charset="0"/>
                <a:ea typeface="Verdana" panose="020B0604030504040204" pitchFamily="34" charset="0"/>
                <a:cs typeface="Verdana" panose="020B0604030504040204" pitchFamily="34" charset="0"/>
              </a:rPr>
              <a:t>Education expenditure</a:t>
            </a:r>
            <a:r>
              <a:rPr lang="en-US" sz="1600" b="1" dirty="0" smtClean="0">
                <a:latin typeface="Verdana" panose="020B0604030504040204" pitchFamily="34" charset="0"/>
                <a:ea typeface="Verdana" panose="020B0604030504040204" pitchFamily="34" charset="0"/>
                <a:cs typeface="Verdana" panose="020B0604030504040204" pitchFamily="34" charset="0"/>
              </a:rPr>
              <a:t>: </a:t>
            </a:r>
            <a:endParaRPr lang="en-US" sz="1600" b="1" dirty="0">
              <a:latin typeface="Verdana" panose="020B0604030504040204" pitchFamily="34" charset="0"/>
              <a:ea typeface="Verdana" panose="020B0604030504040204" pitchFamily="34" charset="0"/>
              <a:cs typeface="Verdana" panose="020B0604030504040204" pitchFamily="34" charset="0"/>
            </a:endParaRPr>
          </a:p>
          <a:p>
            <a:pPr algn="just"/>
            <a:r>
              <a:rPr lang="en-US" sz="1600" dirty="0">
                <a:latin typeface="Verdana" panose="020B0604030504040204" pitchFamily="34" charset="0"/>
                <a:ea typeface="Verdana" panose="020B0604030504040204" pitchFamily="34" charset="0"/>
                <a:cs typeface="Verdana" panose="020B0604030504040204" pitchFamily="34" charset="0"/>
              </a:rPr>
              <a:t>Average monthly spend on education per child </a:t>
            </a:r>
            <a:r>
              <a:rPr lang="en-US" sz="1600" b="1" dirty="0">
                <a:latin typeface="Verdana" panose="020B0604030504040204" pitchFamily="34" charset="0"/>
                <a:ea typeface="Verdana" panose="020B0604030504040204" pitchFamily="34" charset="0"/>
                <a:cs typeface="Verdana" panose="020B0604030504040204" pitchFamily="34" charset="0"/>
              </a:rPr>
              <a:t>2.5JD per child</a:t>
            </a:r>
            <a:r>
              <a:rPr lang="en-US" sz="1600" dirty="0">
                <a:latin typeface="Verdana" panose="020B0604030504040204" pitchFamily="34" charset="0"/>
                <a:ea typeface="Verdana" panose="020B0604030504040204" pitchFamily="34" charset="0"/>
                <a:cs typeface="Verdana" panose="020B0604030504040204" pitchFamily="34" charset="0"/>
              </a:rPr>
              <a:t>, a 60% reduction. </a:t>
            </a:r>
          </a:p>
          <a:p>
            <a:pPr algn="just"/>
            <a:endParaRPr lang="en-US" sz="1600" dirty="0">
              <a:latin typeface="Verdana" panose="020B0604030504040204" pitchFamily="34" charset="0"/>
              <a:ea typeface="Verdana" panose="020B0604030504040204" pitchFamily="34" charset="0"/>
              <a:cs typeface="Verdana" panose="020B0604030504040204" pitchFamily="34" charset="0"/>
            </a:endParaRPr>
          </a:p>
          <a:p>
            <a:pPr algn="just"/>
            <a:endParaRPr lang="en-US" sz="1600" dirty="0" smtClean="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3" name="Chart 12"/>
          <p:cNvGraphicFramePr>
            <a:graphicFrameLocks/>
          </p:cNvGraphicFramePr>
          <p:nvPr>
            <p:extLst>
              <p:ext uri="{D42A27DB-BD31-4B8C-83A1-F6EECF244321}">
                <p14:modId xmlns:p14="http://schemas.microsoft.com/office/powerpoint/2010/main" val="1561499663"/>
              </p:ext>
            </p:extLst>
          </p:nvPr>
        </p:nvGraphicFramePr>
        <p:xfrm>
          <a:off x="593850" y="1400127"/>
          <a:ext cx="2445868" cy="447517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p:cNvGraphicFramePr>
            <a:graphicFrameLocks/>
          </p:cNvGraphicFramePr>
          <p:nvPr>
            <p:extLst>
              <p:ext uri="{D42A27DB-BD31-4B8C-83A1-F6EECF244321}">
                <p14:modId xmlns:p14="http://schemas.microsoft.com/office/powerpoint/2010/main" val="2239983282"/>
              </p:ext>
            </p:extLst>
          </p:nvPr>
        </p:nvGraphicFramePr>
        <p:xfrm>
          <a:off x="6523630" y="1160085"/>
          <a:ext cx="2360878" cy="4767641"/>
        </p:xfrm>
        <a:graphic>
          <a:graphicData uri="http://schemas.openxmlformats.org/drawingml/2006/chart">
            <c:chart xmlns:c="http://schemas.openxmlformats.org/drawingml/2006/chart" xmlns:r="http://schemas.openxmlformats.org/officeDocument/2006/relationships" r:id="rId6"/>
          </a:graphicData>
        </a:graphic>
      </p:graphicFrame>
      <p:sp>
        <p:nvSpPr>
          <p:cNvPr id="14"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2116679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7789026"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Expenditure: Poverty line</a:t>
            </a: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3" name="TextBox 2"/>
          <p:cNvSpPr txBox="1"/>
          <p:nvPr/>
        </p:nvSpPr>
        <p:spPr>
          <a:xfrm>
            <a:off x="274073" y="5144675"/>
            <a:ext cx="2599038" cy="830997"/>
          </a:xfrm>
          <a:prstGeom prst="rect">
            <a:avLst/>
          </a:prstGeom>
          <a:noFill/>
          <a:ln>
            <a:noFill/>
          </a:ln>
        </p:spPr>
        <p:txBody>
          <a:bodyPr wrap="square" rtlCol="0">
            <a:spAutoFit/>
          </a:bodyPr>
          <a:lstStyle/>
          <a:p>
            <a:r>
              <a:rPr lang="en-US" sz="1200" b="1" dirty="0" smtClean="0">
                <a:solidFill>
                  <a:srgbClr val="8A2529"/>
                </a:solidFill>
                <a:latin typeface="Verdana" panose="020B0604030504040204" pitchFamily="34" charset="0"/>
                <a:ea typeface="Verdana" panose="020B0604030504040204" pitchFamily="34" charset="0"/>
                <a:cs typeface="Verdana" panose="020B0604030504040204" pitchFamily="34" charset="0"/>
              </a:rPr>
              <a:t>HOUSEHOLDS </a:t>
            </a:r>
            <a:r>
              <a:rPr lang="en-US" sz="1200" dirty="0" smtClean="0">
                <a:solidFill>
                  <a:srgbClr val="8A2529"/>
                </a:solidFill>
                <a:latin typeface="Verdana" panose="020B0604030504040204" pitchFamily="34" charset="0"/>
                <a:ea typeface="Verdana" panose="020B0604030504040204" pitchFamily="34" charset="0"/>
                <a:cs typeface="Verdana" panose="020B0604030504040204" pitchFamily="34" charset="0"/>
              </a:rPr>
              <a:t> </a:t>
            </a:r>
          </a:p>
          <a:p>
            <a:r>
              <a:rPr lang="en-US" sz="1200" b="1" i="1" dirty="0" smtClean="0">
                <a:solidFill>
                  <a:srgbClr val="8A2529"/>
                </a:solidFill>
                <a:latin typeface="Verdana" panose="020B0604030504040204" pitchFamily="34" charset="0"/>
                <a:ea typeface="Verdana" panose="020B0604030504040204" pitchFamily="34" charset="0"/>
                <a:cs typeface="Verdana" panose="020B0604030504040204" pitchFamily="34" charset="0"/>
              </a:rPr>
              <a:t>BELOW</a:t>
            </a:r>
            <a:r>
              <a:rPr lang="en-US" sz="1200" dirty="0" smtClean="0">
                <a:solidFill>
                  <a:srgbClr val="8A2529"/>
                </a:solidFill>
                <a:latin typeface="Verdana" panose="020B0604030504040204" pitchFamily="34" charset="0"/>
                <a:ea typeface="Verdana" panose="020B0604030504040204" pitchFamily="34" charset="0"/>
                <a:cs typeface="Verdana" panose="020B0604030504040204" pitchFamily="34" charset="0"/>
              </a:rPr>
              <a:t> </a:t>
            </a:r>
          </a:p>
          <a:p>
            <a:r>
              <a:rPr lang="en-US" sz="1200" b="1" dirty="0" smtClean="0">
                <a:solidFill>
                  <a:srgbClr val="8A2529"/>
                </a:solidFill>
                <a:latin typeface="Verdana" panose="020B0604030504040204" pitchFamily="34" charset="0"/>
                <a:ea typeface="Verdana" panose="020B0604030504040204" pitchFamily="34" charset="0"/>
                <a:cs typeface="Verdana" panose="020B0604030504040204" pitchFamily="34" charset="0"/>
              </a:rPr>
              <a:t>ABJECT POVERTY LINE</a:t>
            </a:r>
          </a:p>
          <a:p>
            <a:r>
              <a:rPr lang="en-US" sz="1200" b="1" dirty="0" smtClean="0">
                <a:latin typeface="Verdana" panose="020B0604030504040204" pitchFamily="34" charset="0"/>
                <a:ea typeface="Verdana" panose="020B0604030504040204" pitchFamily="34" charset="0"/>
                <a:cs typeface="Verdana" panose="020B0604030504040204" pitchFamily="34" charset="0"/>
              </a:rPr>
              <a:t>(0-28JD a month)</a:t>
            </a:r>
            <a:endParaRPr lang="en-US"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274073" y="3860104"/>
            <a:ext cx="2614896" cy="830997"/>
          </a:xfrm>
          <a:prstGeom prst="rect">
            <a:avLst/>
          </a:prstGeom>
          <a:noFill/>
        </p:spPr>
        <p:txBody>
          <a:bodyPr wrap="square" rtlCol="0">
            <a:spAutoFit/>
          </a:bodyPr>
          <a:lstStyle/>
          <a:p>
            <a:r>
              <a:rPr lang="en-US" sz="1200" b="1" dirty="0" smtClean="0">
                <a:solidFill>
                  <a:srgbClr val="AF6010"/>
                </a:solidFill>
                <a:latin typeface="Verdana" panose="020B0604030504040204" pitchFamily="34" charset="0"/>
                <a:ea typeface="Verdana" panose="020B0604030504040204" pitchFamily="34" charset="0"/>
                <a:cs typeface="Verdana" panose="020B0604030504040204" pitchFamily="34" charset="0"/>
              </a:rPr>
              <a:t>HOUSEHOLDS</a:t>
            </a:r>
            <a:r>
              <a:rPr lang="en-US" sz="1200" dirty="0" smtClean="0">
                <a:solidFill>
                  <a:srgbClr val="AF6010"/>
                </a:solidFill>
                <a:latin typeface="Verdana" panose="020B0604030504040204" pitchFamily="34" charset="0"/>
                <a:ea typeface="Verdana" panose="020B0604030504040204" pitchFamily="34" charset="0"/>
                <a:cs typeface="Verdana" panose="020B0604030504040204" pitchFamily="34" charset="0"/>
              </a:rPr>
              <a:t> </a:t>
            </a:r>
          </a:p>
          <a:p>
            <a:r>
              <a:rPr lang="en-US" sz="1200" b="1" i="1" dirty="0" smtClean="0">
                <a:solidFill>
                  <a:srgbClr val="AF6010"/>
                </a:solidFill>
                <a:latin typeface="Verdana" panose="020B0604030504040204" pitchFamily="34" charset="0"/>
                <a:ea typeface="Verdana" panose="020B0604030504040204" pitchFamily="34" charset="0"/>
                <a:cs typeface="Verdana" panose="020B0604030504040204" pitchFamily="34" charset="0"/>
              </a:rPr>
              <a:t>BELOW</a:t>
            </a:r>
            <a:r>
              <a:rPr lang="en-US" sz="1200" dirty="0" smtClean="0">
                <a:solidFill>
                  <a:srgbClr val="AF6010"/>
                </a:solidFill>
                <a:latin typeface="Verdana" panose="020B0604030504040204" pitchFamily="34" charset="0"/>
                <a:ea typeface="Verdana" panose="020B0604030504040204" pitchFamily="34" charset="0"/>
                <a:cs typeface="Verdana" panose="020B0604030504040204" pitchFamily="34" charset="0"/>
              </a:rPr>
              <a:t> </a:t>
            </a:r>
          </a:p>
          <a:p>
            <a:r>
              <a:rPr lang="en-US" sz="1200" b="1" dirty="0" smtClean="0">
                <a:solidFill>
                  <a:srgbClr val="AF6010"/>
                </a:solidFill>
                <a:latin typeface="Verdana" panose="020B0604030504040204" pitchFamily="34" charset="0"/>
                <a:ea typeface="Verdana" panose="020B0604030504040204" pitchFamily="34" charset="0"/>
                <a:cs typeface="Verdana" panose="020B0604030504040204" pitchFamily="34" charset="0"/>
              </a:rPr>
              <a:t>ABSOLUTE POVERTY LINE</a:t>
            </a:r>
          </a:p>
          <a:p>
            <a:r>
              <a:rPr lang="en-US" sz="1200" b="1" dirty="0" smtClean="0">
                <a:latin typeface="Verdana" panose="020B0604030504040204" pitchFamily="34" charset="0"/>
                <a:ea typeface="Verdana" panose="020B0604030504040204" pitchFamily="34" charset="0"/>
                <a:cs typeface="Verdana" panose="020B0604030504040204" pitchFamily="34" charset="0"/>
              </a:rPr>
              <a:t>(28 – 68 JD a month)</a:t>
            </a:r>
            <a:endParaRPr lang="en-US"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p:cNvSpPr txBox="1"/>
          <p:nvPr/>
        </p:nvSpPr>
        <p:spPr>
          <a:xfrm>
            <a:off x="274073" y="1508697"/>
            <a:ext cx="2599038" cy="830997"/>
          </a:xfrm>
          <a:prstGeom prst="rect">
            <a:avLst/>
          </a:prstGeom>
          <a:noFill/>
        </p:spPr>
        <p:txBody>
          <a:bodyPr wrap="square" rtlCol="0">
            <a:spAutoFit/>
          </a:bodyPr>
          <a:lstStyle/>
          <a:p>
            <a:r>
              <a:rPr lang="en-US" sz="1150" b="1" dirty="0" smtClean="0">
                <a:solidFill>
                  <a:srgbClr val="676B0F"/>
                </a:solidFill>
                <a:latin typeface="Verdana" panose="020B0604030504040204" pitchFamily="34" charset="0"/>
                <a:ea typeface="Verdana" panose="020B0604030504040204" pitchFamily="34" charset="0"/>
                <a:cs typeface="Verdana" panose="020B0604030504040204" pitchFamily="34" charset="0"/>
              </a:rPr>
              <a:t>HOUSEHOLDS</a:t>
            </a:r>
            <a:endParaRPr lang="en-US" sz="1150" dirty="0" smtClean="0">
              <a:solidFill>
                <a:srgbClr val="676B0F"/>
              </a:solidFill>
              <a:latin typeface="Verdana" panose="020B0604030504040204" pitchFamily="34" charset="0"/>
              <a:ea typeface="Verdana" panose="020B0604030504040204" pitchFamily="34" charset="0"/>
              <a:cs typeface="Verdana" panose="020B0604030504040204" pitchFamily="34" charset="0"/>
            </a:endParaRPr>
          </a:p>
          <a:p>
            <a:r>
              <a:rPr lang="en-US" sz="1150" b="1" i="1" dirty="0" smtClean="0">
                <a:solidFill>
                  <a:srgbClr val="676B0F"/>
                </a:solidFill>
                <a:latin typeface="Verdana" panose="020B0604030504040204" pitchFamily="34" charset="0"/>
                <a:ea typeface="Verdana" panose="020B0604030504040204" pitchFamily="34" charset="0"/>
                <a:cs typeface="Verdana" panose="020B0604030504040204" pitchFamily="34" charset="0"/>
              </a:rPr>
              <a:t>ABOVE</a:t>
            </a:r>
            <a:r>
              <a:rPr lang="en-US" sz="1150" dirty="0" smtClean="0">
                <a:solidFill>
                  <a:srgbClr val="676B0F"/>
                </a:solidFill>
                <a:latin typeface="Verdana" panose="020B0604030504040204" pitchFamily="34" charset="0"/>
                <a:ea typeface="Verdana" panose="020B0604030504040204" pitchFamily="34" charset="0"/>
                <a:cs typeface="Verdana" panose="020B0604030504040204" pitchFamily="34" charset="0"/>
              </a:rPr>
              <a:t> </a:t>
            </a:r>
          </a:p>
          <a:p>
            <a:r>
              <a:rPr lang="en-US" sz="1150" b="1" dirty="0" smtClean="0">
                <a:solidFill>
                  <a:srgbClr val="676B0F"/>
                </a:solidFill>
                <a:latin typeface="Verdana" panose="020B0604030504040204" pitchFamily="34" charset="0"/>
                <a:ea typeface="Verdana" panose="020B0604030504040204" pitchFamily="34" charset="0"/>
                <a:cs typeface="Verdana" panose="020B0604030504040204" pitchFamily="34" charset="0"/>
              </a:rPr>
              <a:t>ABSOLUTE POVERTY LINE</a:t>
            </a:r>
          </a:p>
          <a:p>
            <a:r>
              <a:rPr lang="en-US" sz="1150" b="1" dirty="0" smtClean="0">
                <a:latin typeface="Verdana" panose="020B0604030504040204" pitchFamily="34" charset="0"/>
                <a:ea typeface="Verdana" panose="020B0604030504040204" pitchFamily="34" charset="0"/>
                <a:cs typeface="Verdana" panose="020B0604030504040204" pitchFamily="34" charset="0"/>
              </a:rPr>
              <a:t>(68JD or more a month)</a:t>
            </a:r>
            <a:endParaRPr lang="en-US" sz="1150" b="1" dirty="0">
              <a:latin typeface="Verdana" panose="020B0604030504040204" pitchFamily="34" charset="0"/>
              <a:ea typeface="Verdana" panose="020B0604030504040204" pitchFamily="34" charset="0"/>
              <a:cs typeface="Verdana" panose="020B0604030504040204" pitchFamily="34" charset="0"/>
            </a:endParaRPr>
          </a:p>
        </p:txBody>
      </p:sp>
      <p:sp>
        <p:nvSpPr>
          <p:cNvPr id="15" name="TextBox 14"/>
          <p:cNvSpPr txBox="1"/>
          <p:nvPr/>
        </p:nvSpPr>
        <p:spPr>
          <a:xfrm>
            <a:off x="6567255" y="1476044"/>
            <a:ext cx="2990335" cy="646331"/>
          </a:xfrm>
          <a:prstGeom prst="rect">
            <a:avLst/>
          </a:prstGeom>
          <a:noFill/>
        </p:spPr>
        <p:txBody>
          <a:bodyPr wrap="square" rtlCol="0">
            <a:spAutoFit/>
          </a:bodyPr>
          <a:lstStyle/>
          <a:p>
            <a:r>
              <a:rPr lang="en-US" sz="1200" b="1" dirty="0" smtClean="0">
                <a:solidFill>
                  <a:srgbClr val="676B0F"/>
                </a:solidFill>
                <a:latin typeface="Verdana" panose="020B0604030504040204" pitchFamily="34" charset="0"/>
                <a:ea typeface="Verdana" panose="020B0604030504040204" pitchFamily="34" charset="0"/>
                <a:cs typeface="Verdana" panose="020B0604030504040204" pitchFamily="34" charset="0"/>
              </a:rPr>
              <a:t>HOUSEHOLDS </a:t>
            </a:r>
            <a:r>
              <a:rPr lang="en-US" sz="1200" b="1" i="1" dirty="0" smtClean="0">
                <a:solidFill>
                  <a:srgbClr val="676B0F"/>
                </a:solidFill>
                <a:latin typeface="Verdana" panose="020B0604030504040204" pitchFamily="34" charset="0"/>
                <a:ea typeface="Verdana" panose="020B0604030504040204" pitchFamily="34" charset="0"/>
                <a:cs typeface="Verdana" panose="020B0604030504040204" pitchFamily="34" charset="0"/>
              </a:rPr>
              <a:t>ABOVE</a:t>
            </a:r>
            <a:r>
              <a:rPr lang="en-US" sz="1200" b="1" dirty="0" smtClean="0">
                <a:solidFill>
                  <a:srgbClr val="676B0F"/>
                </a:solidFill>
                <a:latin typeface="Verdana" panose="020B0604030504040204" pitchFamily="34" charset="0"/>
                <a:ea typeface="Verdana" panose="020B0604030504040204" pitchFamily="34" charset="0"/>
                <a:cs typeface="Verdana" panose="020B0604030504040204" pitchFamily="34" charset="0"/>
              </a:rPr>
              <a:t> </a:t>
            </a:r>
          </a:p>
          <a:p>
            <a:r>
              <a:rPr lang="en-US" sz="1200" b="1" dirty="0" smtClean="0">
                <a:solidFill>
                  <a:srgbClr val="676B0F"/>
                </a:solidFill>
                <a:latin typeface="Verdana" panose="020B0604030504040204" pitchFamily="34" charset="0"/>
                <a:ea typeface="Verdana" panose="020B0604030504040204" pitchFamily="34" charset="0"/>
                <a:cs typeface="Verdana" panose="020B0604030504040204" pitchFamily="34" charset="0"/>
              </a:rPr>
              <a:t>ABSOLUTE POVERTY LINE</a:t>
            </a:r>
          </a:p>
          <a:p>
            <a:r>
              <a:rPr lang="en-US" sz="1200" b="1" dirty="0">
                <a:latin typeface="Verdana" panose="020B0604030504040204" pitchFamily="34" charset="0"/>
                <a:ea typeface="Verdana" panose="020B0604030504040204" pitchFamily="34" charset="0"/>
                <a:cs typeface="Verdana" panose="020B0604030504040204" pitchFamily="34" charset="0"/>
              </a:rPr>
              <a:t>(68JD or more a month</a:t>
            </a:r>
            <a:r>
              <a:rPr lang="en-US" sz="1200" b="1" dirty="0" smtClean="0">
                <a:latin typeface="Verdana" panose="020B0604030504040204" pitchFamily="34" charset="0"/>
                <a:ea typeface="Verdana" panose="020B0604030504040204" pitchFamily="34" charset="0"/>
                <a:cs typeface="Verdana" panose="020B0604030504040204" pitchFamily="34" charset="0"/>
              </a:rPr>
              <a:t>)</a:t>
            </a:r>
            <a:endParaRPr lang="en-US"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p:cNvSpPr txBox="1"/>
          <p:nvPr/>
        </p:nvSpPr>
        <p:spPr>
          <a:xfrm>
            <a:off x="6634017" y="3009189"/>
            <a:ext cx="2396352" cy="830997"/>
          </a:xfrm>
          <a:prstGeom prst="rect">
            <a:avLst/>
          </a:prstGeom>
          <a:noFill/>
        </p:spPr>
        <p:txBody>
          <a:bodyPr wrap="square" rtlCol="0">
            <a:spAutoFit/>
          </a:bodyPr>
          <a:lstStyle/>
          <a:p>
            <a:r>
              <a:rPr lang="en-US" sz="1200" b="1" dirty="0" smtClean="0">
                <a:solidFill>
                  <a:srgbClr val="AF6010"/>
                </a:solidFill>
                <a:latin typeface="Verdana" panose="020B0604030504040204" pitchFamily="34" charset="0"/>
                <a:ea typeface="Verdana" panose="020B0604030504040204" pitchFamily="34" charset="0"/>
                <a:cs typeface="Verdana" panose="020B0604030504040204" pitchFamily="34" charset="0"/>
              </a:rPr>
              <a:t>HOUSEHOLDS</a:t>
            </a:r>
            <a:r>
              <a:rPr lang="en-US" sz="1200" dirty="0" smtClean="0">
                <a:solidFill>
                  <a:srgbClr val="AF6010"/>
                </a:solidFill>
                <a:latin typeface="Verdana" panose="020B0604030504040204" pitchFamily="34" charset="0"/>
                <a:ea typeface="Verdana" panose="020B0604030504040204" pitchFamily="34" charset="0"/>
                <a:cs typeface="Verdana" panose="020B0604030504040204" pitchFamily="34" charset="0"/>
              </a:rPr>
              <a:t> </a:t>
            </a:r>
          </a:p>
          <a:p>
            <a:r>
              <a:rPr lang="en-US" sz="1200" b="1" i="1" dirty="0" smtClean="0">
                <a:solidFill>
                  <a:srgbClr val="AF6010"/>
                </a:solidFill>
                <a:latin typeface="Verdana" panose="020B0604030504040204" pitchFamily="34" charset="0"/>
                <a:ea typeface="Verdana" panose="020B0604030504040204" pitchFamily="34" charset="0"/>
                <a:cs typeface="Verdana" panose="020B0604030504040204" pitchFamily="34" charset="0"/>
              </a:rPr>
              <a:t>BELOW</a:t>
            </a:r>
            <a:r>
              <a:rPr lang="en-US" sz="1200" dirty="0" smtClean="0">
                <a:solidFill>
                  <a:srgbClr val="AF6010"/>
                </a:solidFill>
                <a:latin typeface="Verdana" panose="020B0604030504040204" pitchFamily="34" charset="0"/>
                <a:ea typeface="Verdana" panose="020B0604030504040204" pitchFamily="34" charset="0"/>
                <a:cs typeface="Verdana" panose="020B0604030504040204" pitchFamily="34" charset="0"/>
              </a:rPr>
              <a:t> </a:t>
            </a:r>
          </a:p>
          <a:p>
            <a:r>
              <a:rPr lang="en-US" sz="1200" dirty="0" smtClean="0">
                <a:solidFill>
                  <a:srgbClr val="AF6010"/>
                </a:solidFill>
                <a:latin typeface="Verdana" panose="020B0604030504040204" pitchFamily="34" charset="0"/>
                <a:ea typeface="Verdana" panose="020B0604030504040204" pitchFamily="34" charset="0"/>
                <a:cs typeface="Verdana" panose="020B0604030504040204" pitchFamily="34" charset="0"/>
              </a:rPr>
              <a:t>ABSOLUTE POVERTY LINE</a:t>
            </a:r>
          </a:p>
          <a:p>
            <a:r>
              <a:rPr lang="en-US" sz="1200" b="1" dirty="0">
                <a:latin typeface="Verdana" panose="020B0604030504040204" pitchFamily="34" charset="0"/>
                <a:ea typeface="Verdana" panose="020B0604030504040204" pitchFamily="34" charset="0"/>
                <a:cs typeface="Verdana" panose="020B0604030504040204" pitchFamily="34" charset="0"/>
              </a:rPr>
              <a:t>(28 – 68 JD a month)</a:t>
            </a:r>
          </a:p>
        </p:txBody>
      </p:sp>
      <p:sp>
        <p:nvSpPr>
          <p:cNvPr id="17" name="TextBox 16"/>
          <p:cNvSpPr txBox="1"/>
          <p:nvPr/>
        </p:nvSpPr>
        <p:spPr>
          <a:xfrm>
            <a:off x="6634017" y="4978181"/>
            <a:ext cx="2599038" cy="830997"/>
          </a:xfrm>
          <a:prstGeom prst="rect">
            <a:avLst/>
          </a:prstGeom>
          <a:noFill/>
          <a:ln>
            <a:noFill/>
          </a:ln>
        </p:spPr>
        <p:txBody>
          <a:bodyPr wrap="square" rtlCol="0">
            <a:spAutoFit/>
          </a:bodyPr>
          <a:lstStyle/>
          <a:p>
            <a:r>
              <a:rPr lang="en-US" sz="1200" b="1" dirty="0" smtClean="0">
                <a:solidFill>
                  <a:srgbClr val="8A2529"/>
                </a:solidFill>
                <a:latin typeface="Verdana" panose="020B0604030504040204" pitchFamily="34" charset="0"/>
                <a:ea typeface="Verdana" panose="020B0604030504040204" pitchFamily="34" charset="0"/>
                <a:cs typeface="Verdana" panose="020B0604030504040204" pitchFamily="34" charset="0"/>
              </a:rPr>
              <a:t>HOUSEHOLDS</a:t>
            </a:r>
            <a:endParaRPr lang="en-US" sz="1200" dirty="0" smtClean="0">
              <a:solidFill>
                <a:srgbClr val="8A2529"/>
              </a:solidFill>
              <a:latin typeface="Verdana" panose="020B0604030504040204" pitchFamily="34" charset="0"/>
              <a:ea typeface="Verdana" panose="020B0604030504040204" pitchFamily="34" charset="0"/>
              <a:cs typeface="Verdana" panose="020B0604030504040204" pitchFamily="34" charset="0"/>
            </a:endParaRPr>
          </a:p>
          <a:p>
            <a:r>
              <a:rPr lang="en-US" sz="1200" b="1" i="1" dirty="0" smtClean="0">
                <a:solidFill>
                  <a:srgbClr val="8A2529"/>
                </a:solidFill>
                <a:latin typeface="Verdana" panose="020B0604030504040204" pitchFamily="34" charset="0"/>
                <a:ea typeface="Verdana" panose="020B0604030504040204" pitchFamily="34" charset="0"/>
                <a:cs typeface="Verdana" panose="020B0604030504040204" pitchFamily="34" charset="0"/>
              </a:rPr>
              <a:t>BELOW</a:t>
            </a:r>
            <a:r>
              <a:rPr lang="en-US" sz="1200" dirty="0" smtClean="0">
                <a:solidFill>
                  <a:srgbClr val="8A2529"/>
                </a:solidFill>
                <a:latin typeface="Verdana" panose="020B0604030504040204" pitchFamily="34" charset="0"/>
                <a:ea typeface="Verdana" panose="020B0604030504040204" pitchFamily="34" charset="0"/>
                <a:cs typeface="Verdana" panose="020B0604030504040204" pitchFamily="34" charset="0"/>
              </a:rPr>
              <a:t> </a:t>
            </a:r>
          </a:p>
          <a:p>
            <a:r>
              <a:rPr lang="en-US" sz="1200" b="1" dirty="0" smtClean="0">
                <a:solidFill>
                  <a:srgbClr val="8A2529"/>
                </a:solidFill>
                <a:latin typeface="Verdana" panose="020B0604030504040204" pitchFamily="34" charset="0"/>
                <a:ea typeface="Verdana" panose="020B0604030504040204" pitchFamily="34" charset="0"/>
                <a:cs typeface="Verdana" panose="020B0604030504040204" pitchFamily="34" charset="0"/>
              </a:rPr>
              <a:t>ABJECT POVERTY LINE</a:t>
            </a:r>
          </a:p>
          <a:p>
            <a:r>
              <a:rPr lang="en-US" sz="1200" b="1" dirty="0">
                <a:latin typeface="Verdana" panose="020B0604030504040204" pitchFamily="34" charset="0"/>
                <a:ea typeface="Verdana" panose="020B0604030504040204" pitchFamily="34" charset="0"/>
                <a:cs typeface="Verdana" panose="020B0604030504040204" pitchFamily="34" charset="0"/>
              </a:rPr>
              <a:t>(0-28JD a month</a:t>
            </a:r>
            <a:r>
              <a:rPr lang="en-US" sz="1200" b="1" dirty="0" smtClean="0">
                <a:latin typeface="Verdana" panose="020B0604030504040204" pitchFamily="34" charset="0"/>
                <a:ea typeface="Verdana" panose="020B0604030504040204" pitchFamily="34" charset="0"/>
                <a:cs typeface="Verdana" panose="020B0604030504040204" pitchFamily="34" charset="0"/>
              </a:rPr>
              <a:t>)</a:t>
            </a:r>
            <a:endParaRPr lang="en-US"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8" name="TextBox 17"/>
          <p:cNvSpPr txBox="1"/>
          <p:nvPr/>
        </p:nvSpPr>
        <p:spPr>
          <a:xfrm>
            <a:off x="4724672" y="1237517"/>
            <a:ext cx="1274805" cy="477054"/>
          </a:xfrm>
          <a:prstGeom prst="rect">
            <a:avLst/>
          </a:prstGeom>
          <a:noFill/>
        </p:spPr>
        <p:txBody>
          <a:bodyPr wrap="square" rtlCol="0">
            <a:spAutoFit/>
          </a:bodyPr>
          <a:lstStyle/>
          <a:p>
            <a:r>
              <a:rPr lang="en-US" sz="2500" b="1" dirty="0" smtClean="0">
                <a:latin typeface="Verdana" panose="020B0604030504040204" pitchFamily="34" charset="0"/>
                <a:ea typeface="Verdana" panose="020B0604030504040204" pitchFamily="34" charset="0"/>
                <a:cs typeface="Verdana" panose="020B0604030504040204" pitchFamily="34" charset="0"/>
              </a:rPr>
              <a:t>2015</a:t>
            </a:r>
            <a:endParaRPr lang="en-US" sz="2500" b="1" dirty="0">
              <a:latin typeface="Verdana" panose="020B0604030504040204" pitchFamily="34" charset="0"/>
              <a:ea typeface="Verdana" panose="020B0604030504040204" pitchFamily="34" charset="0"/>
              <a:cs typeface="Verdana" panose="020B0604030504040204" pitchFamily="34" charset="0"/>
            </a:endParaRPr>
          </a:p>
        </p:txBody>
      </p:sp>
      <p:sp>
        <p:nvSpPr>
          <p:cNvPr id="19" name="TextBox 18"/>
          <p:cNvSpPr txBox="1"/>
          <p:nvPr/>
        </p:nvSpPr>
        <p:spPr>
          <a:xfrm>
            <a:off x="3306653" y="1237517"/>
            <a:ext cx="1261682" cy="477054"/>
          </a:xfrm>
          <a:prstGeom prst="rect">
            <a:avLst/>
          </a:prstGeom>
          <a:noFill/>
        </p:spPr>
        <p:txBody>
          <a:bodyPr wrap="square" rtlCol="0">
            <a:spAutoFit/>
          </a:bodyPr>
          <a:lstStyle/>
          <a:p>
            <a:r>
              <a:rPr lang="en-US" sz="2500" b="1" dirty="0" smtClean="0">
                <a:latin typeface="Verdana" panose="020B0604030504040204" pitchFamily="34" charset="0"/>
                <a:ea typeface="Verdana" panose="020B0604030504040204" pitchFamily="34" charset="0"/>
                <a:cs typeface="Verdana" panose="020B0604030504040204" pitchFamily="34" charset="0"/>
              </a:rPr>
              <a:t>2014</a:t>
            </a:r>
            <a:endParaRPr lang="en-US" sz="2500" b="1" dirty="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Arrow Connector 4"/>
          <p:cNvCxnSpPr/>
          <p:nvPr/>
        </p:nvCxnSpPr>
        <p:spPr>
          <a:xfrm>
            <a:off x="2619632" y="1799575"/>
            <a:ext cx="714593" cy="1"/>
          </a:xfrm>
          <a:prstGeom prst="straightConnector1">
            <a:avLst/>
          </a:prstGeom>
          <a:ln w="76200">
            <a:solidFill>
              <a:srgbClr val="676B0F"/>
            </a:solidFill>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a:off x="2619632" y="4147318"/>
            <a:ext cx="714593" cy="2469"/>
          </a:xfrm>
          <a:prstGeom prst="straightConnector1">
            <a:avLst/>
          </a:prstGeom>
          <a:ln w="76200">
            <a:solidFill>
              <a:srgbClr val="AF6010"/>
            </a:solidFill>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2619632" y="5730725"/>
            <a:ext cx="714593" cy="11802"/>
          </a:xfrm>
          <a:prstGeom prst="straightConnector1">
            <a:avLst/>
          </a:prstGeom>
          <a:ln w="76200">
            <a:solidFill>
              <a:srgbClr val="8A2529"/>
            </a:solidFill>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H="1" flipV="1">
            <a:off x="5747502" y="1799575"/>
            <a:ext cx="727439" cy="1"/>
          </a:xfrm>
          <a:prstGeom prst="straightConnector1">
            <a:avLst/>
          </a:prstGeom>
          <a:ln w="76200">
            <a:solidFill>
              <a:srgbClr val="676B0F"/>
            </a:solidFill>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flipH="1">
            <a:off x="5747502" y="3119470"/>
            <a:ext cx="819753" cy="0"/>
          </a:xfrm>
          <a:prstGeom prst="straightConnector1">
            <a:avLst/>
          </a:prstGeom>
          <a:ln w="76200">
            <a:solidFill>
              <a:srgbClr val="AF6010"/>
            </a:solidFill>
            <a:tailEnd type="triangle"/>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flipH="1">
            <a:off x="5747502" y="5560173"/>
            <a:ext cx="819753" cy="0"/>
          </a:xfrm>
          <a:prstGeom prst="straightConnector1">
            <a:avLst/>
          </a:prstGeom>
          <a:ln w="76200">
            <a:solidFill>
              <a:srgbClr val="8A2529"/>
            </a:solidFill>
            <a:tailEnd type="triangle"/>
          </a:ln>
        </p:spPr>
        <p:style>
          <a:lnRef idx="3">
            <a:schemeClr val="dk1"/>
          </a:lnRef>
          <a:fillRef idx="0">
            <a:schemeClr val="dk1"/>
          </a:fillRef>
          <a:effectRef idx="2">
            <a:schemeClr val="dk1"/>
          </a:effectRef>
          <a:fontRef idx="minor">
            <a:schemeClr val="tx1"/>
          </a:fontRef>
        </p:style>
      </p:cxnSp>
      <p:graphicFrame>
        <p:nvGraphicFramePr>
          <p:cNvPr id="27" name="Chart 26"/>
          <p:cNvGraphicFramePr>
            <a:graphicFrameLocks/>
          </p:cNvGraphicFramePr>
          <p:nvPr>
            <p:extLst>
              <p:ext uri="{D42A27DB-BD31-4B8C-83A1-F6EECF244321}">
                <p14:modId xmlns:p14="http://schemas.microsoft.com/office/powerpoint/2010/main" val="2338713550"/>
              </p:ext>
            </p:extLst>
          </p:nvPr>
        </p:nvGraphicFramePr>
        <p:xfrm>
          <a:off x="2997073" y="1526893"/>
          <a:ext cx="3144059" cy="4471265"/>
        </p:xfrm>
        <a:graphic>
          <a:graphicData uri="http://schemas.openxmlformats.org/drawingml/2006/chart">
            <c:chart xmlns:c="http://schemas.openxmlformats.org/drawingml/2006/chart" xmlns:r="http://schemas.openxmlformats.org/officeDocument/2006/relationships" r:id="rId5"/>
          </a:graphicData>
        </a:graphic>
      </p:graphicFrame>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422375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2" y="228600"/>
            <a:ext cx="8478983"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Household priorities: Types of expenditure</a:t>
            </a: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28" name="Rectangle 27"/>
          <p:cNvSpPr/>
          <p:nvPr/>
        </p:nvSpPr>
        <p:spPr>
          <a:xfrm>
            <a:off x="5409849" y="2338873"/>
            <a:ext cx="3276951" cy="3293209"/>
          </a:xfrm>
          <a:prstGeom prst="rect">
            <a:avLst/>
          </a:prstGeom>
        </p:spPr>
        <p:txBody>
          <a:bodyPr wrap="square">
            <a:spAutoFit/>
          </a:bodyPr>
          <a:lstStyle/>
          <a:p>
            <a:pPr marL="285750" indent="-285750">
              <a:buFont typeface="Arial" panose="020B0604020202020204" pitchFamily="34" charset="0"/>
              <a:buChar char="•"/>
            </a:pPr>
            <a:r>
              <a:rPr lang="en-US" sz="1600" b="1" dirty="0" smtClean="0">
                <a:latin typeface="Verdana" panose="020B0604030504040204" pitchFamily="34" charset="0"/>
                <a:ea typeface="Verdana" panose="020B0604030504040204" pitchFamily="34" charset="0"/>
                <a:cs typeface="Verdana" panose="020B0604030504040204" pitchFamily="34" charset="0"/>
              </a:rPr>
              <a:t>Food expenditure similar as can not reduce further</a:t>
            </a:r>
          </a:p>
          <a:p>
            <a:endParaRPr lang="en-US" sz="1600" b="1"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1600" b="1" dirty="0" smtClean="0">
                <a:latin typeface="Verdana" panose="020B0604030504040204" pitchFamily="34" charset="0"/>
                <a:ea typeface="Verdana" panose="020B0604030504040204" pitchFamily="34" charset="0"/>
                <a:cs typeface="Verdana" panose="020B0604030504040204" pitchFamily="34" charset="0"/>
              </a:rPr>
              <a:t>43</a:t>
            </a:r>
            <a:r>
              <a:rPr lang="en-US" sz="1600" b="1" dirty="0">
                <a:latin typeface="Verdana" panose="020B0604030504040204" pitchFamily="34" charset="0"/>
                <a:ea typeface="Verdana" panose="020B0604030504040204" pitchFamily="34" charset="0"/>
                <a:cs typeface="Verdana" panose="020B0604030504040204" pitchFamily="34" charset="0"/>
              </a:rPr>
              <a:t>% of </a:t>
            </a:r>
            <a:r>
              <a:rPr lang="en-US" sz="1600" b="1" dirty="0" smtClean="0">
                <a:latin typeface="Verdana" panose="020B0604030504040204" pitchFamily="34" charset="0"/>
                <a:ea typeface="Verdana" panose="020B0604030504040204" pitchFamily="34" charset="0"/>
                <a:cs typeface="Verdana" panose="020B0604030504040204" pitchFamily="34" charset="0"/>
              </a:rPr>
              <a:t>household expenditure is now food</a:t>
            </a:r>
            <a:r>
              <a:rPr lang="en-US" sz="1600" dirty="0" smtClean="0">
                <a:latin typeface="Verdana" panose="020B0604030504040204" pitchFamily="34" charset="0"/>
                <a:ea typeface="Verdana" panose="020B0604030504040204" pitchFamily="34" charset="0"/>
                <a:cs typeface="Verdana" panose="020B0604030504040204" pitchFamily="34" charset="0"/>
              </a:rPr>
              <a:t>, (28JD per person per month)</a:t>
            </a:r>
          </a:p>
          <a:p>
            <a:endParaRPr lang="en-US" sz="16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Rent decrease due to multiple occupancy and movement to cheaper accommodation.</a:t>
            </a:r>
          </a:p>
        </p:txBody>
      </p:sp>
      <p:graphicFrame>
        <p:nvGraphicFramePr>
          <p:cNvPr id="4" name="Table 3"/>
          <p:cNvGraphicFramePr>
            <a:graphicFrameLocks noGrp="1"/>
          </p:cNvGraphicFramePr>
          <p:nvPr>
            <p:extLst>
              <p:ext uri="{D42A27DB-BD31-4B8C-83A1-F6EECF244321}">
                <p14:modId xmlns:p14="http://schemas.microsoft.com/office/powerpoint/2010/main" val="1705386738"/>
              </p:ext>
            </p:extLst>
          </p:nvPr>
        </p:nvGraphicFramePr>
        <p:xfrm>
          <a:off x="559556" y="1914106"/>
          <a:ext cx="4545843" cy="4007892"/>
        </p:xfrm>
        <a:graphic>
          <a:graphicData uri="http://schemas.openxmlformats.org/drawingml/2006/table">
            <a:tbl>
              <a:tblPr/>
              <a:tblGrid>
                <a:gridCol w="1515281"/>
                <a:gridCol w="1515281"/>
                <a:gridCol w="1515281"/>
              </a:tblGrid>
              <a:tr h="527057">
                <a:tc gridSpan="3">
                  <a:txBody>
                    <a:bodyPr/>
                    <a:lstStyle/>
                    <a:p>
                      <a:pPr algn="ctr" fontAlgn="b"/>
                      <a:r>
                        <a:rPr lang="en-US" sz="1800" b="1" i="0" u="none" strike="noStrike" dirty="0">
                          <a:solidFill>
                            <a:srgbClr val="FFFFFF"/>
                          </a:solidFill>
                          <a:effectLst/>
                          <a:latin typeface="Calibri" panose="020F0502020204030204" pitchFamily="34" charset="0"/>
                        </a:rPr>
                        <a:t>Average household budget: 387 </a:t>
                      </a:r>
                      <a:r>
                        <a:rPr lang="en-US" sz="1800" b="1" i="0" u="none" strike="noStrike" dirty="0" smtClean="0">
                          <a:solidFill>
                            <a:srgbClr val="FFFFFF"/>
                          </a:solidFill>
                          <a:effectLst/>
                          <a:latin typeface="Calibri" panose="020F0502020204030204" pitchFamily="34" charset="0"/>
                        </a:rPr>
                        <a:t>JD</a:t>
                      </a:r>
                    </a:p>
                    <a:p>
                      <a:pPr algn="ctr" fontAlgn="b"/>
                      <a:r>
                        <a:rPr lang="en-US" sz="1800" b="1" i="0" u="none" strike="noStrike" dirty="0" smtClean="0">
                          <a:solidFill>
                            <a:srgbClr val="FFFFFF"/>
                          </a:solidFill>
                          <a:effectLst/>
                          <a:latin typeface="Calibri" panose="020F0502020204030204" pitchFamily="34" charset="0"/>
                        </a:rPr>
                        <a:t>Per person: 65JD</a:t>
                      </a:r>
                      <a:endParaRPr lang="en-US" sz="1800" b="1" i="0" u="none" strike="noStrike" dirty="0">
                        <a:solidFill>
                          <a:srgbClr val="FFFFFF"/>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8A2529"/>
                    </a:solidFill>
                  </a:tcPr>
                </a:tc>
                <a:tc hMerge="1">
                  <a:txBody>
                    <a:bodyPr/>
                    <a:lstStyle/>
                    <a:p>
                      <a:endParaRPr lang="en-US"/>
                    </a:p>
                  </a:txBody>
                  <a:tcPr/>
                </a:tc>
                <a:tc hMerge="1">
                  <a:txBody>
                    <a:bodyPr/>
                    <a:lstStyle/>
                    <a:p>
                      <a:endParaRPr lang="en-US"/>
                    </a:p>
                  </a:txBody>
                  <a:tcPr/>
                </a:tc>
              </a:tr>
              <a:tr h="640142">
                <a:tc>
                  <a:txBody>
                    <a:bodyPr/>
                    <a:lstStyle/>
                    <a:p>
                      <a:pPr algn="ctr" rtl="0" fontAlgn="ctr"/>
                      <a:r>
                        <a:rPr lang="en-US" sz="1400" b="1" i="0" u="none" strike="noStrike">
                          <a:solidFill>
                            <a:srgbClr val="FFFFFF"/>
                          </a:solidFill>
                          <a:effectLst/>
                          <a:latin typeface="Verdana" panose="020B0604030504040204" pitchFamily="34" charset="0"/>
                        </a:rPr>
                        <a:t>Average expenditure share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US" sz="1400" b="1" i="0" u="none" strike="noStrike">
                          <a:solidFill>
                            <a:srgbClr val="FFFFFF"/>
                          </a:solidFill>
                          <a:effectLst/>
                          <a:latin typeface="Verdana" panose="020B0604030504040204" pitchFamily="34" charset="0"/>
                        </a:rPr>
                        <a:t>2014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US" sz="1400" b="1" i="0" u="none" strike="noStrike" dirty="0">
                          <a:solidFill>
                            <a:srgbClr val="FFFFFF"/>
                          </a:solidFill>
                          <a:effectLst/>
                          <a:latin typeface="Verdana" panose="020B0604030504040204" pitchFamily="34" charset="0"/>
                        </a:rPr>
                        <a:t>2015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r>
              <a:tr h="275376">
                <a:tc>
                  <a:txBody>
                    <a:bodyPr/>
                    <a:lstStyle/>
                    <a:p>
                      <a:pPr algn="ctr" rtl="0" fontAlgn="ctr"/>
                      <a:r>
                        <a:rPr lang="en-US" sz="1400" b="1" i="0" u="none" strike="noStrike" dirty="0">
                          <a:solidFill>
                            <a:srgbClr val="000000"/>
                          </a:solidFill>
                          <a:effectLst/>
                          <a:latin typeface="Verdana" panose="020B0604030504040204" pitchFamily="34" charset="0"/>
                        </a:rPr>
                        <a:t>Food share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27%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D3FF"/>
                    </a:solidFill>
                  </a:tcPr>
                </a:tc>
                <a:tc>
                  <a:txBody>
                    <a:bodyPr/>
                    <a:lstStyle/>
                    <a:p>
                      <a:pPr algn="ctr" rtl="0" fontAlgn="ctr"/>
                      <a:r>
                        <a:rPr lang="en-US" sz="1400" b="1" i="0" u="none" strike="noStrike">
                          <a:solidFill>
                            <a:srgbClr val="FFFFFF"/>
                          </a:solidFill>
                          <a:effectLst/>
                          <a:latin typeface="Verdana" panose="020B0604030504040204" pitchFamily="34" charset="0"/>
                        </a:rPr>
                        <a:t>43%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8E1"/>
                    </a:solidFill>
                  </a:tcPr>
                </a:tc>
              </a:tr>
              <a:tr h="275376">
                <a:tc>
                  <a:txBody>
                    <a:bodyPr/>
                    <a:lstStyle/>
                    <a:p>
                      <a:pPr algn="ctr" rtl="0" fontAlgn="ctr"/>
                      <a:r>
                        <a:rPr lang="en-US" sz="1400" b="1" i="0" u="none" strike="noStrike" dirty="0">
                          <a:solidFill>
                            <a:srgbClr val="000000"/>
                          </a:solidFill>
                          <a:effectLst/>
                          <a:latin typeface="Verdana" panose="020B0604030504040204" pitchFamily="34" charset="0"/>
                        </a:rPr>
                        <a:t>Rent share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FFFFFF"/>
                          </a:solidFill>
                          <a:effectLst/>
                          <a:latin typeface="Verdana" panose="020B0604030504040204" pitchFamily="34" charset="0"/>
                        </a:rPr>
                        <a:t>42%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8E1"/>
                    </a:solidFill>
                  </a:tcPr>
                </a:tc>
                <a:tc>
                  <a:txBody>
                    <a:bodyPr/>
                    <a:lstStyle/>
                    <a:p>
                      <a:pPr algn="ctr" rtl="0" fontAlgn="ctr"/>
                      <a:r>
                        <a:rPr lang="en-US" sz="1400" b="1" i="0" u="none" strike="noStrike">
                          <a:solidFill>
                            <a:srgbClr val="000000"/>
                          </a:solidFill>
                          <a:effectLst/>
                          <a:latin typeface="Verdana" panose="020B0604030504040204" pitchFamily="34" charset="0"/>
                        </a:rPr>
                        <a:t>27%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D3FF"/>
                    </a:solidFill>
                  </a:tcPr>
                </a:tc>
              </a:tr>
              <a:tr h="275376">
                <a:tc>
                  <a:txBody>
                    <a:bodyPr/>
                    <a:lstStyle/>
                    <a:p>
                      <a:pPr algn="ctr" rtl="0" fontAlgn="ctr"/>
                      <a:r>
                        <a:rPr lang="en-US" sz="1400" b="1" i="0" u="none" strike="noStrike">
                          <a:solidFill>
                            <a:srgbClr val="000000"/>
                          </a:solidFill>
                          <a:effectLst/>
                          <a:latin typeface="Verdana" panose="020B0604030504040204" pitchFamily="34" charset="0"/>
                        </a:rPr>
                        <a:t>Health share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Verdana" panose="020B0604030504040204" pitchFamily="34"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EBFF"/>
                    </a:solidFill>
                  </a:tcPr>
                </a:tc>
              </a:tr>
              <a:tr h="275376">
                <a:tc>
                  <a:txBody>
                    <a:bodyPr/>
                    <a:lstStyle/>
                    <a:p>
                      <a:pPr algn="ctr" rtl="0" fontAlgn="ctr"/>
                      <a:r>
                        <a:rPr lang="en-US" sz="1400" b="1" i="0" u="none" strike="noStrike">
                          <a:solidFill>
                            <a:srgbClr val="000000"/>
                          </a:solidFill>
                          <a:effectLst/>
                          <a:latin typeface="Verdana" panose="020B0604030504040204" pitchFamily="34" charset="0"/>
                        </a:rPr>
                        <a:t>Utilities share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EBFF"/>
                    </a:solidFill>
                  </a:tcPr>
                </a:tc>
              </a:tr>
              <a:tr h="262580">
                <a:tc>
                  <a:txBody>
                    <a:bodyPr/>
                    <a:lstStyle/>
                    <a:p>
                      <a:pPr algn="ctr" rtl="0" fontAlgn="ctr"/>
                      <a:r>
                        <a:rPr lang="en-US" sz="1400" b="1" i="0" u="none" strike="noStrike">
                          <a:solidFill>
                            <a:srgbClr val="000000"/>
                          </a:solidFill>
                          <a:effectLst/>
                          <a:latin typeface="Verdana" panose="020B0604030504040204" pitchFamily="34" charset="0"/>
                        </a:rPr>
                        <a:t>Transport Share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EBFF"/>
                    </a:solidFill>
                  </a:tcPr>
                </a:tc>
                <a:tc>
                  <a:txBody>
                    <a:bodyPr/>
                    <a:lstStyle/>
                    <a:p>
                      <a:pPr algn="ctr" rtl="0" fontAlgn="ctr"/>
                      <a:r>
                        <a:rPr lang="en-US" sz="1400" b="1" i="0" u="none" strike="noStrike">
                          <a:solidFill>
                            <a:srgbClr val="000000"/>
                          </a:solidFill>
                          <a:effectLst/>
                          <a:latin typeface="Verdana" panose="020B0604030504040204" pitchFamily="34" charset="0"/>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376">
                <a:tc>
                  <a:txBody>
                    <a:bodyPr/>
                    <a:lstStyle/>
                    <a:p>
                      <a:pPr algn="ctr" rtl="0" fontAlgn="ctr"/>
                      <a:r>
                        <a:rPr lang="en-US" sz="1400" b="1" i="0" u="none" strike="noStrike">
                          <a:solidFill>
                            <a:srgbClr val="000000"/>
                          </a:solidFill>
                          <a:effectLst/>
                          <a:latin typeface="Verdana" panose="020B0604030504040204" pitchFamily="34" charset="0"/>
                        </a:rPr>
                        <a:t>Other Share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EBFF"/>
                    </a:solidFill>
                  </a:tcPr>
                </a:tc>
                <a:tc>
                  <a:txBody>
                    <a:bodyPr/>
                    <a:lstStyle/>
                    <a:p>
                      <a:pPr algn="ctr" rtl="0" fontAlgn="ctr"/>
                      <a:r>
                        <a:rPr lang="en-US" sz="1400" b="1" i="0" u="none" strike="noStrike" dirty="0">
                          <a:solidFill>
                            <a:srgbClr val="000000"/>
                          </a:solidFill>
                          <a:effectLst/>
                          <a:latin typeface="Verdana" panose="020B0604030504040204" pitchFamily="34" charset="0"/>
                        </a:rPr>
                        <a:t>3</a:t>
                      </a:r>
                      <a:r>
                        <a:rPr lang="en-US" sz="1400" b="1" i="0" u="none" strike="noStrike" dirty="0" smtClean="0">
                          <a:solidFill>
                            <a:srgbClr val="000000"/>
                          </a:solidFill>
                          <a:effectLst/>
                          <a:latin typeface="Verdana" panose="020B0604030504040204" pitchFamily="34" charset="0"/>
                        </a:rPr>
                        <a:t>%</a:t>
                      </a:r>
                      <a:endParaRPr lang="en-US" sz="1400" b="1" i="0" u="none" strike="noStrike" dirty="0">
                        <a:solidFill>
                          <a:srgbClr val="000000"/>
                        </a:solidFill>
                        <a:effectLst/>
                        <a:latin typeface="Verdana" panose="020B060403050404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376">
                <a:tc>
                  <a:txBody>
                    <a:bodyPr/>
                    <a:lstStyle/>
                    <a:p>
                      <a:pPr algn="ctr" rtl="0" fontAlgn="ctr"/>
                      <a:r>
                        <a:rPr lang="en-US" sz="1400" b="1" i="0" u="none" strike="noStrike">
                          <a:solidFill>
                            <a:srgbClr val="000000"/>
                          </a:solidFill>
                          <a:effectLst/>
                          <a:latin typeface="Verdana" panose="020B0604030504040204" pitchFamily="34" charset="0"/>
                        </a:rPr>
                        <a:t>Debt Share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Verdana" panose="020B0604030504040204" pitchFamily="34" charset="0"/>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376">
                <a:tc>
                  <a:txBody>
                    <a:bodyPr/>
                    <a:lstStyle/>
                    <a:p>
                      <a:pPr algn="ctr" rtl="0" fontAlgn="ctr"/>
                      <a:r>
                        <a:rPr lang="en-US" sz="1400" b="1" i="0" u="none" strike="noStrike">
                          <a:solidFill>
                            <a:srgbClr val="000000"/>
                          </a:solidFill>
                          <a:effectLst/>
                          <a:latin typeface="Verdana" panose="020B0604030504040204" pitchFamily="34" charset="0"/>
                        </a:rPr>
                        <a:t>Water Share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Verdana" panose="020B0604030504040204" pitchFamily="34" charset="0"/>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Verdana" panose="020B0604030504040204" pitchFamily="34" charset="0"/>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49">
                <a:tc>
                  <a:txBody>
                    <a:bodyPr/>
                    <a:lstStyle/>
                    <a:p>
                      <a:pPr algn="ctr" rtl="0" fontAlgn="ctr"/>
                      <a:r>
                        <a:rPr lang="en-US" sz="1400" b="1" i="0" u="none" strike="noStrike">
                          <a:solidFill>
                            <a:srgbClr val="000000"/>
                          </a:solidFill>
                          <a:effectLst/>
                          <a:latin typeface="Verdana" panose="020B0604030504040204" pitchFamily="34" charset="0"/>
                        </a:rPr>
                        <a:t>Education Share</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en-US" sz="1400" b="1" i="0" u="none" strike="noStrike" dirty="0">
                          <a:solidFill>
                            <a:srgbClr val="000000"/>
                          </a:solidFill>
                          <a:effectLst/>
                          <a:latin typeface="Verdana" panose="020B0604030504040204" pitchFamily="34" charset="0"/>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en-US" sz="1400" b="1" i="0" u="none" strike="noStrike" dirty="0">
                          <a:solidFill>
                            <a:srgbClr val="000000"/>
                          </a:solidFill>
                          <a:effectLst/>
                          <a:latin typeface="Verdana" panose="020B0604030504040204" pitchFamily="34" charset="0"/>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4" name="TextBox 13"/>
          <p:cNvSpPr txBox="1"/>
          <p:nvPr/>
        </p:nvSpPr>
        <p:spPr>
          <a:xfrm>
            <a:off x="426720" y="1118652"/>
            <a:ext cx="8536193" cy="646331"/>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latin typeface="Verdana" panose="020B0604030504040204" pitchFamily="34" charset="0"/>
                <a:ea typeface="Verdana" panose="020B0604030504040204" pitchFamily="34" charset="0"/>
                <a:cs typeface="Verdana" panose="020B0604030504040204" pitchFamily="34" charset="0"/>
              </a:rPr>
              <a:t>Average HH expenditure reduced from 93JD to 65JD per person per month.</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12"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2555922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7789026"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Livelihoods: Household income</a:t>
            </a: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4" name="TextBox 3"/>
          <p:cNvSpPr txBox="1"/>
          <p:nvPr/>
        </p:nvSpPr>
        <p:spPr>
          <a:xfrm>
            <a:off x="5344510" y="1767235"/>
            <a:ext cx="3389586" cy="3539430"/>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latin typeface="Verdana" panose="020B0604030504040204" pitchFamily="34" charset="0"/>
                <a:ea typeface="Verdana" panose="020B0604030504040204" pitchFamily="34" charset="0"/>
                <a:cs typeface="Verdana" panose="020B0604030504040204" pitchFamily="34" charset="0"/>
              </a:rPr>
              <a:t>WFP E-voucher remains  principle source of income for  majority of refugee households.</a:t>
            </a:r>
          </a:p>
          <a:p>
            <a:pPr marL="285750" indent="-285750" algn="just">
              <a:buFont typeface="Arial" panose="020B0604020202020204" pitchFamily="34" charset="0"/>
              <a:buChar char="•"/>
            </a:pPr>
            <a:endParaRPr lang="en-US" sz="16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1600" b="1" dirty="0" smtClean="0">
                <a:latin typeface="Verdana" panose="020B0604030504040204" pitchFamily="34" charset="0"/>
                <a:ea typeface="Verdana" panose="020B0604030504040204" pitchFamily="34" charset="0"/>
                <a:cs typeface="Verdana" panose="020B0604030504040204" pitchFamily="34" charset="0"/>
              </a:rPr>
              <a:t>55% of households receive some income from skilled or unskilled labor. </a:t>
            </a:r>
          </a:p>
          <a:p>
            <a:pPr marL="285750" indent="-285750" algn="just">
              <a:buFont typeface="Arial" panose="020B0604020202020204" pitchFamily="34" charset="0"/>
              <a:buChar char="•"/>
            </a:pPr>
            <a:endParaRPr lang="en-US" sz="1600" b="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70% of non-WFP beneficiary households working, compared to 52% of beneficiary households.</a:t>
            </a:r>
          </a:p>
        </p:txBody>
      </p:sp>
      <p:graphicFrame>
        <p:nvGraphicFramePr>
          <p:cNvPr id="3" name="Table 2"/>
          <p:cNvGraphicFramePr>
            <a:graphicFrameLocks noGrp="1"/>
          </p:cNvGraphicFramePr>
          <p:nvPr>
            <p:extLst>
              <p:ext uri="{D42A27DB-BD31-4B8C-83A1-F6EECF244321}">
                <p14:modId xmlns:p14="http://schemas.microsoft.com/office/powerpoint/2010/main" val="3206956295"/>
              </p:ext>
            </p:extLst>
          </p:nvPr>
        </p:nvGraphicFramePr>
        <p:xfrm>
          <a:off x="376840" y="1477056"/>
          <a:ext cx="4728559" cy="3739884"/>
        </p:xfrm>
        <a:graphic>
          <a:graphicData uri="http://schemas.openxmlformats.org/drawingml/2006/table">
            <a:tbl>
              <a:tblPr/>
              <a:tblGrid>
                <a:gridCol w="1719974"/>
                <a:gridCol w="1545020"/>
                <a:gridCol w="1463565"/>
              </a:tblGrid>
              <a:tr h="588019">
                <a:tc>
                  <a:txBody>
                    <a:bodyPr/>
                    <a:lstStyle/>
                    <a:p>
                      <a:pPr algn="ctr" rtl="0" fontAlgn="ctr"/>
                      <a:r>
                        <a:rPr lang="en-US" sz="1600" b="1" i="0" u="none" strike="noStrike" dirty="0">
                          <a:solidFill>
                            <a:srgbClr val="FFFFFF"/>
                          </a:solidFill>
                          <a:effectLst/>
                          <a:latin typeface="Verdana" panose="020B0604030504040204" pitchFamily="34" charset="0"/>
                        </a:rPr>
                        <a:t>Main source of income</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US" sz="1600" b="1" i="0" u="none" strike="noStrike">
                          <a:solidFill>
                            <a:srgbClr val="FFFFFF"/>
                          </a:solidFill>
                          <a:effectLst/>
                          <a:latin typeface="Verdana" panose="020B0604030504040204" pitchFamily="34" charset="0"/>
                        </a:rPr>
                        <a:t>2014</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US" sz="1600" b="1" i="0" u="none" strike="noStrike">
                          <a:solidFill>
                            <a:srgbClr val="FFFFFF"/>
                          </a:solidFill>
                          <a:effectLst/>
                          <a:latin typeface="Verdana" panose="020B0604030504040204" pitchFamily="34" charset="0"/>
                        </a:rPr>
                        <a:t>2015</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r>
              <a:tr h="457348">
                <a:tc>
                  <a:txBody>
                    <a:bodyPr/>
                    <a:lstStyle/>
                    <a:p>
                      <a:pPr algn="ctr" rtl="0" fontAlgn="ctr"/>
                      <a:r>
                        <a:rPr lang="en-US" sz="1100" b="1" i="0" u="none" strike="noStrike">
                          <a:solidFill>
                            <a:srgbClr val="000000"/>
                          </a:solidFill>
                          <a:effectLst/>
                          <a:latin typeface="Verdana" panose="020B0604030504040204" pitchFamily="34" charset="0"/>
                        </a:rPr>
                        <a:t>WFP food voucher</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FFFFFF"/>
                          </a:solidFill>
                          <a:effectLst/>
                          <a:latin typeface="Verdana" panose="020B0604030504040204" pitchFamily="34" charset="0"/>
                        </a:rPr>
                        <a:t>75%</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8E1"/>
                    </a:solidFill>
                  </a:tcPr>
                </a:tc>
                <a:tc>
                  <a:txBody>
                    <a:bodyPr/>
                    <a:lstStyle/>
                    <a:p>
                      <a:pPr algn="ctr" rtl="0" fontAlgn="ctr"/>
                      <a:r>
                        <a:rPr lang="en-US" sz="1400" b="1" i="0" u="none" strike="noStrike">
                          <a:solidFill>
                            <a:srgbClr val="FFFFFF"/>
                          </a:solidFill>
                          <a:effectLst/>
                          <a:latin typeface="Verdana" panose="020B0604030504040204" pitchFamily="34" charset="0"/>
                        </a:rPr>
                        <a:t>58%</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8E1"/>
                    </a:solidFill>
                  </a:tcPr>
                </a:tc>
              </a:tr>
              <a:tr h="290380">
                <a:tc>
                  <a:txBody>
                    <a:bodyPr/>
                    <a:lstStyle/>
                    <a:p>
                      <a:pPr algn="ctr" rtl="0" fontAlgn="ctr"/>
                      <a:r>
                        <a:rPr lang="en-US" sz="1100" b="1" i="0" u="none" strike="noStrike">
                          <a:solidFill>
                            <a:srgbClr val="000000"/>
                          </a:solidFill>
                          <a:effectLst/>
                          <a:latin typeface="Verdana" panose="020B0604030504040204" pitchFamily="34" charset="0"/>
                        </a:rPr>
                        <a:t>Unskilled labour</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Verdana" panose="020B0604030504040204" pitchFamily="34" charset="0"/>
                        </a:rPr>
                        <a:t>5%</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EBFF"/>
                    </a:solidFill>
                  </a:tcPr>
                </a:tc>
                <a:tc>
                  <a:txBody>
                    <a:bodyPr/>
                    <a:lstStyle/>
                    <a:p>
                      <a:pPr algn="ctr" rtl="0" fontAlgn="ctr"/>
                      <a:r>
                        <a:rPr lang="en-US" sz="1400" b="1" i="0" u="none" strike="noStrike">
                          <a:solidFill>
                            <a:srgbClr val="000000"/>
                          </a:solidFill>
                          <a:effectLst/>
                          <a:latin typeface="Verdana" panose="020B0604030504040204" pitchFamily="34" charset="0"/>
                        </a:rPr>
                        <a:t>18%</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D3FF"/>
                    </a:solidFill>
                  </a:tcPr>
                </a:tc>
              </a:tr>
              <a:tr h="290380">
                <a:tc>
                  <a:txBody>
                    <a:bodyPr/>
                    <a:lstStyle/>
                    <a:p>
                      <a:pPr algn="ctr" rtl="0" fontAlgn="ctr"/>
                      <a:r>
                        <a:rPr lang="en-US" sz="1100" b="1" i="0" u="none" strike="noStrike">
                          <a:solidFill>
                            <a:srgbClr val="000000"/>
                          </a:solidFill>
                          <a:effectLst/>
                          <a:latin typeface="Verdana" panose="020B0604030504040204" pitchFamily="34" charset="0"/>
                        </a:rPr>
                        <a:t>Skilled labour</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Verdana" panose="020B0604030504040204" pitchFamily="34" charset="0"/>
                        </a:rPr>
                        <a:t>2%</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7%</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EBFF"/>
                    </a:solidFill>
                  </a:tcPr>
                </a:tc>
              </a:tr>
              <a:tr h="290380">
                <a:tc>
                  <a:txBody>
                    <a:bodyPr/>
                    <a:lstStyle/>
                    <a:p>
                      <a:pPr algn="ctr" rtl="0" fontAlgn="ctr"/>
                      <a:r>
                        <a:rPr lang="en-US" sz="1100" b="1" i="0" u="none" strike="noStrike">
                          <a:solidFill>
                            <a:srgbClr val="000000"/>
                          </a:solidFill>
                          <a:effectLst/>
                          <a:latin typeface="Verdana" panose="020B0604030504040204" pitchFamily="34" charset="0"/>
                        </a:rPr>
                        <a:t>Gifts from relatives</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1%</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5%</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257">
                <a:tc>
                  <a:txBody>
                    <a:bodyPr/>
                    <a:lstStyle/>
                    <a:p>
                      <a:pPr algn="ctr" rtl="0" fontAlgn="ctr"/>
                      <a:r>
                        <a:rPr lang="en-US" sz="1100" b="1" i="0" u="none" strike="noStrike">
                          <a:solidFill>
                            <a:srgbClr val="000000"/>
                          </a:solidFill>
                          <a:effectLst/>
                          <a:latin typeface="Verdana" panose="020B0604030504040204" pitchFamily="34" charset="0"/>
                        </a:rPr>
                        <a:t>Cash aid</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2%</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Verdana" panose="020B0604030504040204" pitchFamily="34" charset="0"/>
                        </a:rPr>
                        <a:t>4%</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380">
                <a:tc>
                  <a:txBody>
                    <a:bodyPr/>
                    <a:lstStyle/>
                    <a:p>
                      <a:pPr algn="ctr" rtl="0" fontAlgn="ctr"/>
                      <a:r>
                        <a:rPr lang="en-US" sz="1100" b="1" i="0" u="none" strike="noStrike">
                          <a:solidFill>
                            <a:srgbClr val="000000"/>
                          </a:solidFill>
                          <a:effectLst/>
                          <a:latin typeface="Verdana" panose="020B0604030504040204" pitchFamily="34" charset="0"/>
                        </a:rPr>
                        <a:t>Borrow money</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5%</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EBFF"/>
                    </a:solidFill>
                  </a:tcPr>
                </a:tc>
                <a:tc>
                  <a:txBody>
                    <a:bodyPr/>
                    <a:lstStyle/>
                    <a:p>
                      <a:pPr algn="ctr" rtl="0" fontAlgn="ctr"/>
                      <a:r>
                        <a:rPr lang="en-US" sz="1400" b="1" i="0" u="none" strike="noStrike" dirty="0">
                          <a:solidFill>
                            <a:srgbClr val="000000"/>
                          </a:solidFill>
                          <a:effectLst/>
                          <a:latin typeface="Verdana" panose="020B0604030504040204" pitchFamily="34" charset="0"/>
                        </a:rPr>
                        <a:t>3%</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257">
                <a:tc>
                  <a:txBody>
                    <a:bodyPr/>
                    <a:lstStyle/>
                    <a:p>
                      <a:pPr algn="ctr" rtl="0" fontAlgn="ctr"/>
                      <a:r>
                        <a:rPr lang="en-US" sz="1100" b="1" i="0" u="none" strike="noStrike">
                          <a:solidFill>
                            <a:srgbClr val="000000"/>
                          </a:solidFill>
                          <a:effectLst/>
                          <a:latin typeface="Verdana" panose="020B0604030504040204" pitchFamily="34" charset="0"/>
                        </a:rPr>
                        <a:t>Remittances</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1%</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Verdana" panose="020B0604030504040204" pitchFamily="34" charset="0"/>
                        </a:rPr>
                        <a:t>2%</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380">
                <a:tc>
                  <a:txBody>
                    <a:bodyPr/>
                    <a:lstStyle/>
                    <a:p>
                      <a:pPr algn="ctr" rtl="0" fontAlgn="ctr"/>
                      <a:r>
                        <a:rPr lang="en-US" sz="1100" b="1" i="0" u="none" strike="noStrike">
                          <a:solidFill>
                            <a:srgbClr val="000000"/>
                          </a:solidFill>
                          <a:effectLst/>
                          <a:latin typeface="Verdana" panose="020B0604030504040204" pitchFamily="34" charset="0"/>
                        </a:rPr>
                        <a:t>Sale of assets</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0%</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Verdana" panose="020B0604030504040204" pitchFamily="34" charset="0"/>
                        </a:rPr>
                        <a:t>2%</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257">
                <a:tc>
                  <a:txBody>
                    <a:bodyPr/>
                    <a:lstStyle/>
                    <a:p>
                      <a:pPr algn="ctr" rtl="0" fontAlgn="ctr"/>
                      <a:r>
                        <a:rPr lang="en-US" sz="1100" b="1" i="0" u="none" strike="noStrike">
                          <a:solidFill>
                            <a:srgbClr val="000000"/>
                          </a:solidFill>
                          <a:effectLst/>
                          <a:latin typeface="Verdana" panose="020B0604030504040204" pitchFamily="34" charset="0"/>
                        </a:rPr>
                        <a:t>Savings</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4%</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Verdana" panose="020B0604030504040204" pitchFamily="34" charset="0"/>
                        </a:rPr>
                        <a:t>1%</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380">
                <a:tc>
                  <a:txBody>
                    <a:bodyPr/>
                    <a:lstStyle/>
                    <a:p>
                      <a:pPr algn="ctr" rtl="0" fontAlgn="ctr"/>
                      <a:r>
                        <a:rPr lang="en-US" sz="1100" b="1" i="0" u="none" strike="noStrike" dirty="0">
                          <a:solidFill>
                            <a:srgbClr val="000000"/>
                          </a:solidFill>
                          <a:effectLst/>
                          <a:latin typeface="Verdana" panose="020B0604030504040204" pitchFamily="34" charset="0"/>
                        </a:rPr>
                        <a:t>Sale of food aid</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0%</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Verdana" panose="020B0604030504040204" pitchFamily="34" charset="0"/>
                        </a:rPr>
                        <a:t>0%</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380">
                <a:tc>
                  <a:txBody>
                    <a:bodyPr/>
                    <a:lstStyle/>
                    <a:p>
                      <a:pPr algn="ctr" rtl="0" fontAlgn="ctr"/>
                      <a:r>
                        <a:rPr lang="en-US" sz="1100" b="1" i="0" u="none" strike="noStrike">
                          <a:solidFill>
                            <a:srgbClr val="000000"/>
                          </a:solidFill>
                          <a:effectLst/>
                          <a:latin typeface="Verdana" panose="020B0604030504040204" pitchFamily="34" charset="0"/>
                        </a:rPr>
                        <a:t>No source of money</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effectLst/>
                          <a:latin typeface="Verdana" panose="020B0604030504040204" pitchFamily="34" charset="0"/>
                        </a:rPr>
                        <a:t>5%</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Verdana" panose="020B0604030504040204" pitchFamily="34" charset="0"/>
                        </a:rPr>
                        <a:t>0%</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2"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348211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8686801" cy="749300"/>
          </a:xfrm>
          <a:prstGeom prst="rect">
            <a:avLst/>
          </a:prstGeom>
          <a:solidFill>
            <a:srgbClr val="0088E1"/>
          </a:solidFill>
        </p:spPr>
        <p:txBody>
          <a:bodyPr anchor="ctr">
            <a:normAutofit fontScale="92500" lnSpcReduction="10000"/>
          </a:bodyPr>
          <a:lstStyle/>
          <a:p>
            <a:pPr marL="171450" indent="-171450" defTabSz="685800">
              <a:lnSpc>
                <a:spcPct val="150000"/>
              </a:lnSpc>
              <a:defRPr/>
            </a:pP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Livelihood coping strategies: Asset depletion</a:t>
            </a:r>
            <a:endPar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12" name="TextBox 11"/>
          <p:cNvSpPr txBox="1"/>
          <p:nvPr/>
        </p:nvSpPr>
        <p:spPr>
          <a:xfrm>
            <a:off x="208547" y="1213114"/>
            <a:ext cx="8630653" cy="830997"/>
          </a:xfrm>
          <a:prstGeom prst="rect">
            <a:avLst/>
          </a:prstGeom>
          <a:noFill/>
        </p:spPr>
        <p:txBody>
          <a:bodyPr wrap="square" rtlCol="0">
            <a:spAutoFit/>
          </a:bodyPr>
          <a:lstStyle/>
          <a:p>
            <a:pPr algn="just"/>
            <a:r>
              <a:rPr lang="en-US" sz="1600" dirty="0">
                <a:latin typeface="Verdana" panose="020B0604030504040204" pitchFamily="34" charset="0"/>
                <a:ea typeface="Verdana" panose="020B0604030504040204" pitchFamily="34" charset="0"/>
                <a:cs typeface="Verdana" panose="020B0604030504040204" pitchFamily="34" charset="0"/>
              </a:rPr>
              <a:t>T</a:t>
            </a:r>
            <a:r>
              <a:rPr lang="en-US" sz="1600" dirty="0" smtClean="0">
                <a:latin typeface="Verdana" panose="020B0604030504040204" pitchFamily="34" charset="0"/>
                <a:ea typeface="Verdana" panose="020B0604030504040204" pitchFamily="34" charset="0"/>
                <a:cs typeface="Verdana" panose="020B0604030504040204" pitchFamily="34" charset="0"/>
              </a:rPr>
              <a:t>o cope with the lack of resources to buy food, </a:t>
            </a:r>
            <a:r>
              <a:rPr lang="en-US" sz="1600" b="1" dirty="0" smtClean="0">
                <a:latin typeface="Verdana" panose="020B0604030504040204" pitchFamily="34" charset="0"/>
                <a:ea typeface="Verdana" panose="020B0604030504040204" pitchFamily="34" charset="0"/>
                <a:cs typeface="Verdana" panose="020B0604030504040204" pitchFamily="34" charset="0"/>
              </a:rPr>
              <a:t>households have increasingly spent savings (28%) and sold productive assets (4%).</a:t>
            </a:r>
          </a:p>
          <a:p>
            <a:pPr algn="just"/>
            <a:endParaRPr lang="en-US" sz="1600" b="1" dirty="0" smtClean="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4" name="Chart 13"/>
          <p:cNvGraphicFramePr>
            <a:graphicFrameLocks/>
          </p:cNvGraphicFramePr>
          <p:nvPr>
            <p:extLst>
              <p:ext uri="{D42A27DB-BD31-4B8C-83A1-F6EECF244321}">
                <p14:modId xmlns:p14="http://schemas.microsoft.com/office/powerpoint/2010/main" val="3066912255"/>
              </p:ext>
            </p:extLst>
          </p:nvPr>
        </p:nvGraphicFramePr>
        <p:xfrm>
          <a:off x="1555845" y="2044111"/>
          <a:ext cx="6114197" cy="3860851"/>
        </p:xfrm>
        <a:graphic>
          <a:graphicData uri="http://schemas.openxmlformats.org/drawingml/2006/chart">
            <c:chart xmlns:c="http://schemas.openxmlformats.org/drawingml/2006/chart" xmlns:r="http://schemas.openxmlformats.org/officeDocument/2006/relationships" r:id="rId5"/>
          </a:graphicData>
        </a:graphic>
      </p:graphicFrame>
      <p:sp>
        <p:nvSpPr>
          <p:cNvPr id="15"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2129748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7789026"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Income – Expenditure gap: Debt</a:t>
            </a: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2" name="Rectangle 1"/>
          <p:cNvSpPr/>
          <p:nvPr/>
        </p:nvSpPr>
        <p:spPr>
          <a:xfrm>
            <a:off x="194560" y="1543467"/>
            <a:ext cx="8580949" cy="1477328"/>
          </a:xfrm>
          <a:prstGeom prst="rect">
            <a:avLst/>
          </a:prstGeom>
        </p:spPr>
        <p:txBody>
          <a:bodyPr wrap="square">
            <a:spAutoFit/>
          </a:bodyPr>
          <a:lstStyle/>
          <a:p>
            <a:pPr marL="285750" indent="-285750" algn="just">
              <a:buFont typeface="Arial" panose="020B0604020202020204" pitchFamily="34" charset="0"/>
              <a:buChar char="•"/>
            </a:pPr>
            <a:r>
              <a:rPr lang="en-US" b="1" dirty="0" smtClean="0">
                <a:latin typeface="Verdana" panose="020B0604030504040204" pitchFamily="34" charset="0"/>
                <a:ea typeface="Verdana" panose="020B0604030504040204" pitchFamily="34" charset="0"/>
                <a:cs typeface="Verdana" panose="020B0604030504040204" pitchFamily="34" charset="0"/>
              </a:rPr>
              <a:t>87% of households in debt, </a:t>
            </a:r>
            <a:r>
              <a:rPr lang="en-US" dirty="0" smtClean="0">
                <a:latin typeface="Verdana" panose="020B0604030504040204" pitchFamily="34" charset="0"/>
                <a:ea typeface="Verdana" panose="020B0604030504040204" pitchFamily="34" charset="0"/>
                <a:cs typeface="Verdana" panose="020B0604030504040204" pitchFamily="34" charset="0"/>
              </a:rPr>
              <a:t>11% increase since 2014. </a:t>
            </a:r>
          </a:p>
          <a:p>
            <a:pPr algn="just"/>
            <a:endParaRPr lang="en-US"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b="1" dirty="0" smtClean="0">
                <a:latin typeface="Verdana" panose="020B0604030504040204" pitchFamily="34" charset="0"/>
                <a:ea typeface="Verdana" panose="020B0604030504040204" pitchFamily="34" charset="0"/>
                <a:cs typeface="Verdana" panose="020B0604030504040204" pitchFamily="34" charset="0"/>
              </a:rPr>
              <a:t>Twice as many households have over 500 JD of debt than 2014.</a:t>
            </a:r>
          </a:p>
          <a:p>
            <a:pPr marL="285750" indent="-285750" algn="just">
              <a:buFont typeface="Arial" panose="020B0604020202020204" pitchFamily="34" charset="0"/>
              <a:buChar char="•"/>
            </a:pPr>
            <a:endParaRPr lang="en-US"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3" name="Chart 12"/>
          <p:cNvGraphicFramePr>
            <a:graphicFrameLocks/>
          </p:cNvGraphicFramePr>
          <p:nvPr>
            <p:extLst>
              <p:ext uri="{D42A27DB-BD31-4B8C-83A1-F6EECF244321}">
                <p14:modId xmlns:p14="http://schemas.microsoft.com/office/powerpoint/2010/main" val="478195365"/>
              </p:ext>
            </p:extLst>
          </p:nvPr>
        </p:nvGraphicFramePr>
        <p:xfrm>
          <a:off x="344940" y="2965284"/>
          <a:ext cx="8280188"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2"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554208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8290561"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Methodology</a:t>
            </a: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3" name="TextBox 2"/>
          <p:cNvSpPr txBox="1"/>
          <p:nvPr/>
        </p:nvSpPr>
        <p:spPr>
          <a:xfrm>
            <a:off x="426720" y="1459871"/>
            <a:ext cx="8103131" cy="4093428"/>
          </a:xfrm>
          <a:prstGeom prst="rect">
            <a:avLst/>
          </a:prstGeom>
          <a:noFill/>
        </p:spPr>
        <p:txBody>
          <a:bodyPr wrap="square" rtlCol="0">
            <a:spAutoFit/>
          </a:bodyPr>
          <a:lstStyle/>
          <a:p>
            <a:pPr algn="just"/>
            <a:r>
              <a:rPr lang="en-US" sz="2000" dirty="0" smtClean="0">
                <a:latin typeface="Verdana" panose="020B0604030504040204" pitchFamily="34" charset="0"/>
                <a:ea typeface="Verdana" panose="020B0604030504040204" pitchFamily="34" charset="0"/>
                <a:cs typeface="Verdana" panose="020B0604030504040204" pitchFamily="34" charset="0"/>
              </a:rPr>
              <a:t>The findings outlined in this presentation are from the following data collection exercises:</a:t>
            </a:r>
          </a:p>
          <a:p>
            <a:pPr algn="just"/>
            <a:endParaRPr lang="en-US" sz="2000" dirty="0">
              <a:latin typeface="Verdana" panose="020B0604030504040204" pitchFamily="34" charset="0"/>
              <a:ea typeface="Verdana" panose="020B0604030504040204" pitchFamily="34" charset="0"/>
              <a:cs typeface="Verdana" panose="020B0604030504040204" pitchFamily="34" charset="0"/>
            </a:endParaRPr>
          </a:p>
          <a:p>
            <a:pPr algn="just"/>
            <a:r>
              <a:rPr lang="en-US" sz="2000" b="1" dirty="0" smtClean="0">
                <a:latin typeface="Verdana" panose="020B0604030504040204" pitchFamily="34" charset="0"/>
                <a:ea typeface="Verdana" panose="020B0604030504040204" pitchFamily="34" charset="0"/>
                <a:cs typeface="Verdana" panose="020B0604030504040204" pitchFamily="34" charset="0"/>
              </a:rPr>
              <a:t>1. 22 focus group discussions</a:t>
            </a:r>
            <a:r>
              <a:rPr lang="en-US" sz="2000" i="1" dirty="0" smtClean="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to</a:t>
            </a:r>
            <a:r>
              <a:rPr lang="en-US" sz="2000" i="1" dirty="0" smtClean="0">
                <a:latin typeface="Verdana" panose="020B0604030504040204" pitchFamily="34" charset="0"/>
                <a:ea typeface="Verdana" panose="020B0604030504040204" pitchFamily="34" charset="0"/>
                <a:cs typeface="Verdana" panose="020B0604030504040204" pitchFamily="34" charset="0"/>
              </a:rPr>
              <a:t> </a:t>
            </a:r>
            <a:r>
              <a:rPr lang="en-US" sz="2000" dirty="0">
                <a:latin typeface="Verdana" panose="020B0604030504040204" pitchFamily="34" charset="0"/>
                <a:ea typeface="Verdana" panose="020B0604030504040204" pitchFamily="34" charset="0"/>
                <a:cs typeface="Verdana" panose="020B0604030504040204" pitchFamily="34" charset="0"/>
              </a:rPr>
              <a:t>u</a:t>
            </a:r>
            <a:r>
              <a:rPr lang="en-US" sz="2000" dirty="0" smtClean="0">
                <a:latin typeface="Verdana" panose="020B0604030504040204" pitchFamily="34" charset="0"/>
                <a:ea typeface="Verdana" panose="020B0604030504040204" pitchFamily="34" charset="0"/>
                <a:cs typeface="Verdana" panose="020B0604030504040204" pitchFamily="34" charset="0"/>
              </a:rPr>
              <a:t>pdate coping strategy index</a:t>
            </a:r>
          </a:p>
          <a:p>
            <a:pPr algn="just"/>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sz="2000" b="1" dirty="0" smtClean="0">
                <a:latin typeface="Verdana" panose="020B0604030504040204" pitchFamily="34" charset="0"/>
                <a:ea typeface="Verdana" panose="020B0604030504040204" pitchFamily="34" charset="0"/>
                <a:cs typeface="Verdana" panose="020B0604030504040204" pitchFamily="34" charset="0"/>
              </a:rPr>
              <a:t>2. Nation wide, randomly sampled, 5088 interviews with registered Syrian refugees</a:t>
            </a:r>
            <a:endParaRPr lang="en-US" sz="2000" i="1" dirty="0" smtClean="0">
              <a:latin typeface="Verdana" panose="020B0604030504040204" pitchFamily="34" charset="0"/>
              <a:ea typeface="Verdana" panose="020B0604030504040204" pitchFamily="34" charset="0"/>
              <a:cs typeface="Verdana" panose="020B0604030504040204" pitchFamily="34" charset="0"/>
            </a:endParaRPr>
          </a:p>
          <a:p>
            <a:pPr lvl="1" algn="just"/>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marL="742950" lvl="1" indent="-285750" algn="just">
              <a:buFont typeface="Arial" panose="020B0604020202020204" pitchFamily="34" charset="0"/>
              <a:buChar char="•"/>
            </a:pPr>
            <a:r>
              <a:rPr lang="en-US" sz="2000" dirty="0" smtClean="0">
                <a:latin typeface="Verdana" panose="020B0604030504040204" pitchFamily="34" charset="0"/>
                <a:ea typeface="Verdana" panose="020B0604030504040204" pitchFamily="34" charset="0"/>
                <a:cs typeface="Verdana" panose="020B0604030504040204" pitchFamily="34" charset="0"/>
              </a:rPr>
              <a:t>Data was collected between March and May 2015</a:t>
            </a:r>
          </a:p>
          <a:p>
            <a:pPr marL="742950" lvl="1" indent="-285750" algn="just">
              <a:buFont typeface="Arial" panose="020B0604020202020204" pitchFamily="34" charset="0"/>
              <a:buChar char="•"/>
            </a:pPr>
            <a:endParaRPr lang="en-US" sz="2000" b="1" i="1" dirty="0">
              <a:latin typeface="Verdana" panose="020B0604030504040204" pitchFamily="34" charset="0"/>
              <a:ea typeface="Verdana" panose="020B0604030504040204" pitchFamily="34" charset="0"/>
              <a:cs typeface="Verdana" panose="020B0604030504040204" pitchFamily="34" charset="0"/>
            </a:endParaRPr>
          </a:p>
          <a:p>
            <a:pPr marL="742950" lvl="1" indent="-285750" algn="just">
              <a:buFont typeface="Arial" panose="020B0604020202020204" pitchFamily="34" charset="0"/>
              <a:buChar char="•"/>
            </a:pPr>
            <a:r>
              <a:rPr lang="en-US" sz="2000" b="1" dirty="0" smtClean="0">
                <a:latin typeface="Verdana" panose="020B0604030504040204" pitchFamily="34" charset="0"/>
                <a:ea typeface="Verdana" panose="020B0604030504040204" pitchFamily="34" charset="0"/>
                <a:cs typeface="Verdana" panose="020B0604030504040204" pitchFamily="34" charset="0"/>
              </a:rPr>
              <a:t>Findings</a:t>
            </a:r>
            <a:r>
              <a:rPr lang="en-US" sz="2000" dirty="0" smtClean="0">
                <a:latin typeface="Verdana" panose="020B0604030504040204" pitchFamily="34" charset="0"/>
                <a:ea typeface="Verdana" panose="020B0604030504040204" pitchFamily="34" charset="0"/>
                <a:cs typeface="Verdana" panose="020B0604030504040204" pitchFamily="34" charset="0"/>
              </a:rPr>
              <a:t>: 98% confidence level, with a 3% margin of error. </a:t>
            </a:r>
          </a:p>
        </p:txBody>
      </p:sp>
      <p:sp>
        <p:nvSpPr>
          <p:cNvPr id="13" name="Rectangle 5"/>
          <p:cNvSpPr/>
          <p:nvPr/>
        </p:nvSpPr>
        <p:spPr>
          <a:xfrm>
            <a:off x="1066800" y="6112042"/>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112042"/>
            <a:ext cx="1835834" cy="776883"/>
          </a:xfrm>
          <a:prstGeom prst="rect">
            <a:avLst/>
          </a:prstGeom>
          <a:solidFill>
            <a:schemeClr val="bg1"/>
          </a:solidFill>
        </p:spPr>
      </p:pic>
    </p:spTree>
    <p:extLst>
      <p:ext uri="{BB962C8B-B14F-4D97-AF65-F5344CB8AC3E}">
        <p14:creationId xmlns:p14="http://schemas.microsoft.com/office/powerpoint/2010/main" val="2481129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8598091"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Household size: Sharing households</a:t>
            </a:r>
            <a:endPar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lvl="1" indent="-171450" defTabSz="685800">
              <a:lnSpc>
                <a:spcPct val="150000"/>
              </a:lnSpc>
              <a:buFont typeface="Arial" panose="020B0604020202020204" pitchFamily="34" charset="0"/>
              <a:buChar char="•"/>
              <a:defRPr/>
            </a:pP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graphicFrame>
        <p:nvGraphicFramePr>
          <p:cNvPr id="12" name="Chart 11"/>
          <p:cNvGraphicFramePr>
            <a:graphicFrameLocks/>
          </p:cNvGraphicFramePr>
          <p:nvPr>
            <p:extLst>
              <p:ext uri="{D42A27DB-BD31-4B8C-83A1-F6EECF244321}">
                <p14:modId xmlns:p14="http://schemas.microsoft.com/office/powerpoint/2010/main" val="706015181"/>
              </p:ext>
            </p:extLst>
          </p:nvPr>
        </p:nvGraphicFramePr>
        <p:xfrm>
          <a:off x="6244713" y="1446480"/>
          <a:ext cx="2353377" cy="4272675"/>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456631" y="1148239"/>
            <a:ext cx="4763069" cy="923330"/>
          </a:xfrm>
          <a:prstGeom prst="rect">
            <a:avLst/>
          </a:prstGeom>
          <a:noFill/>
        </p:spPr>
        <p:txBody>
          <a:bodyPr wrap="square" rtlCol="0">
            <a:spAutoFit/>
          </a:bodyPr>
          <a:lstStyle/>
          <a:p>
            <a:pPr algn="just"/>
            <a:r>
              <a:rPr lang="en-US" b="1" dirty="0" smtClean="0"/>
              <a:t>SHARING ACCOMODATION</a:t>
            </a:r>
          </a:p>
          <a:p>
            <a:pPr algn="just"/>
            <a:r>
              <a:rPr lang="en-US" b="1" dirty="0" smtClean="0"/>
              <a:t>Average Household size increased to 6.7 members; up</a:t>
            </a:r>
            <a:r>
              <a:rPr lang="en-US" dirty="0" smtClean="0"/>
              <a:t> from 4.5 in 2014:</a:t>
            </a:r>
            <a:endParaRPr lang="en-US" dirty="0"/>
          </a:p>
        </p:txBody>
      </p:sp>
      <p:sp>
        <p:nvSpPr>
          <p:cNvPr id="13" name="TextBox 12"/>
          <p:cNvSpPr txBox="1"/>
          <p:nvPr/>
        </p:nvSpPr>
        <p:spPr>
          <a:xfrm>
            <a:off x="426720" y="2155405"/>
            <a:ext cx="5520923" cy="1200329"/>
          </a:xfrm>
          <a:prstGeom prst="rect">
            <a:avLst/>
          </a:prstGeom>
          <a:noFill/>
        </p:spPr>
        <p:txBody>
          <a:bodyPr wrap="square" rtlCol="0">
            <a:spAutoFit/>
          </a:bodyPr>
          <a:lstStyle/>
          <a:p>
            <a:pPr marL="285750" indent="-285750">
              <a:buFont typeface="Arial" panose="020B0604020202020204" pitchFamily="34" charset="0"/>
              <a:buChar char="•"/>
            </a:pPr>
            <a:r>
              <a:rPr lang="en-US" dirty="0"/>
              <a:t>M</a:t>
            </a:r>
            <a:r>
              <a:rPr lang="en-US" dirty="0" smtClean="0"/>
              <a:t>ore </a:t>
            </a:r>
            <a:r>
              <a:rPr lang="en-US" dirty="0"/>
              <a:t>families sharing accommodation to reduce rent costs. </a:t>
            </a:r>
          </a:p>
          <a:p>
            <a:pPr marL="285750" indent="-285750">
              <a:buFont typeface="Arial" panose="020B0604020202020204" pitchFamily="34" charset="0"/>
              <a:buChar char="•"/>
            </a:pPr>
            <a:r>
              <a:rPr lang="en-US" dirty="0" smtClean="0"/>
              <a:t>24</a:t>
            </a:r>
            <a:r>
              <a:rPr lang="en-US" dirty="0"/>
              <a:t>% </a:t>
            </a:r>
            <a:r>
              <a:rPr lang="en-US" dirty="0" smtClean="0"/>
              <a:t>households </a:t>
            </a:r>
            <a:r>
              <a:rPr lang="en-US" dirty="0"/>
              <a:t>share latrine with more than 20 people , compared to 4% in 2014. </a:t>
            </a:r>
          </a:p>
        </p:txBody>
      </p:sp>
      <p:sp>
        <p:nvSpPr>
          <p:cNvPr id="3" name="Rectangle 2"/>
          <p:cNvSpPr/>
          <p:nvPr/>
        </p:nvSpPr>
        <p:spPr>
          <a:xfrm>
            <a:off x="456631" y="2994624"/>
            <a:ext cx="8915969" cy="2585323"/>
          </a:xfrm>
          <a:prstGeom prst="rect">
            <a:avLst/>
          </a:prstGeom>
        </p:spPr>
        <p:txBody>
          <a:bodyPr wrap="square">
            <a:spAutoFit/>
          </a:bodyPr>
          <a:lstStyle/>
          <a:p>
            <a:endParaRPr lang="en-US" dirty="0"/>
          </a:p>
          <a:p>
            <a:endParaRPr lang="en-US" b="1" dirty="0" smtClean="0"/>
          </a:p>
          <a:p>
            <a:r>
              <a:rPr lang="en-US" b="1" dirty="0"/>
              <a:t>POOR LIVING CONDITIONS: </a:t>
            </a:r>
          </a:p>
          <a:p>
            <a:r>
              <a:rPr lang="en-US" dirty="0"/>
              <a:t>86% households live in permanent </a:t>
            </a:r>
            <a:r>
              <a:rPr lang="en-US" dirty="0" smtClean="0"/>
              <a:t>shelter:</a:t>
            </a:r>
          </a:p>
          <a:p>
            <a:endParaRPr lang="en-US" dirty="0"/>
          </a:p>
          <a:p>
            <a:pPr marL="285750" indent="-285750">
              <a:buFont typeface="Arial" panose="020B0604020202020204" pitchFamily="34" charset="0"/>
              <a:buChar char="•"/>
            </a:pPr>
            <a:r>
              <a:rPr lang="en-US" b="1" dirty="0"/>
              <a:t>68% of households had visibly damp walls </a:t>
            </a:r>
          </a:p>
          <a:p>
            <a:pPr marL="285750" indent="-285750">
              <a:buFont typeface="Arial" panose="020B0604020202020204" pitchFamily="34" charset="0"/>
              <a:buChar char="•"/>
            </a:pPr>
            <a:r>
              <a:rPr lang="en-US" dirty="0"/>
              <a:t>34% had leaking roofs. </a:t>
            </a:r>
          </a:p>
          <a:p>
            <a:endParaRPr lang="en-US" dirty="0"/>
          </a:p>
          <a:p>
            <a:endParaRPr lang="en-US" dirty="0"/>
          </a:p>
        </p:txBody>
      </p:sp>
      <p:sp>
        <p:nvSpPr>
          <p:cNvPr id="14"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1057689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8598091"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Movement</a:t>
            </a:r>
            <a:endPar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lvl="1" indent="-171450" defTabSz="685800">
              <a:lnSpc>
                <a:spcPct val="150000"/>
              </a:lnSpc>
              <a:buFont typeface="Arial" panose="020B0604020202020204" pitchFamily="34" charset="0"/>
              <a:buChar char="•"/>
              <a:defRPr/>
            </a:pP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3" name="Rectangle 2"/>
          <p:cNvSpPr/>
          <p:nvPr/>
        </p:nvSpPr>
        <p:spPr>
          <a:xfrm>
            <a:off x="462138" y="1136293"/>
            <a:ext cx="7603688" cy="4247317"/>
          </a:xfrm>
          <a:prstGeom prst="rect">
            <a:avLst/>
          </a:prstGeom>
        </p:spPr>
        <p:txBody>
          <a:bodyPr wrap="square">
            <a:spAutoFit/>
          </a:bodyPr>
          <a:lstStyle/>
          <a:p>
            <a:endParaRPr lang="en-US" dirty="0"/>
          </a:p>
          <a:p>
            <a:r>
              <a:rPr lang="en-US" b="1" dirty="0" smtClean="0"/>
              <a:t>INSECURE </a:t>
            </a:r>
            <a:r>
              <a:rPr lang="en-US" b="1" dirty="0"/>
              <a:t>TENURE: </a:t>
            </a:r>
          </a:p>
          <a:p>
            <a:pPr marL="285750" indent="-285750">
              <a:buFont typeface="Arial" panose="020B0604020202020204" pitchFamily="34" charset="0"/>
              <a:buChar char="•"/>
            </a:pPr>
            <a:r>
              <a:rPr lang="en-US" b="1" dirty="0"/>
              <a:t>40% households forced to move or evicted </a:t>
            </a:r>
            <a:r>
              <a:rPr lang="en-US" dirty="0"/>
              <a:t>from homes</a:t>
            </a:r>
          </a:p>
          <a:p>
            <a:endParaRPr lang="en-US" b="1" dirty="0" smtClean="0"/>
          </a:p>
          <a:p>
            <a:endParaRPr lang="en-US" b="1" dirty="0" smtClean="0"/>
          </a:p>
          <a:p>
            <a:r>
              <a:rPr lang="en-US" b="1" dirty="0" smtClean="0"/>
              <a:t>REDUCED RENTAL COSTS</a:t>
            </a:r>
            <a:endParaRPr lang="en-US" b="1" dirty="0"/>
          </a:p>
          <a:p>
            <a:pPr marL="285750" indent="-285750">
              <a:buFont typeface="Arial" panose="020B0604020202020204" pitchFamily="34" charset="0"/>
              <a:buChar char="•"/>
            </a:pPr>
            <a:r>
              <a:rPr lang="en-US" b="1" dirty="0" smtClean="0"/>
              <a:t>13% </a:t>
            </a:r>
            <a:r>
              <a:rPr lang="en-US" dirty="0" smtClean="0"/>
              <a:t>of households </a:t>
            </a:r>
            <a:r>
              <a:rPr lang="en-US" b="1" dirty="0" smtClean="0"/>
              <a:t>moved to reduce rental costs.</a:t>
            </a:r>
          </a:p>
          <a:p>
            <a:endParaRPr lang="en-US" b="1" dirty="0" smtClean="0"/>
          </a:p>
          <a:p>
            <a:endParaRPr lang="en-US" b="1" dirty="0"/>
          </a:p>
          <a:p>
            <a:r>
              <a:rPr lang="en-US" b="1" dirty="0" smtClean="0"/>
              <a:t>RETURN TO SYRIA:</a:t>
            </a:r>
          </a:p>
          <a:p>
            <a:pPr marL="285750" indent="-285750">
              <a:buFont typeface="Arial" panose="020B0604020202020204" pitchFamily="34" charset="0"/>
              <a:buChar char="•"/>
            </a:pPr>
            <a:r>
              <a:rPr lang="en-US" b="1" dirty="0" smtClean="0"/>
              <a:t>3% households send members back to Syria to cope with lack of food, </a:t>
            </a:r>
            <a:r>
              <a:rPr lang="en-US" dirty="0" smtClean="0"/>
              <a:t>approximately 4,465 families sending family members back to Syria</a:t>
            </a:r>
          </a:p>
          <a:p>
            <a:endParaRPr lang="en-US" b="1" dirty="0"/>
          </a:p>
          <a:p>
            <a:endParaRPr lang="en-US" b="1" dirty="0" smtClean="0"/>
          </a:p>
          <a:p>
            <a:endParaRPr lang="en-US" dirty="0"/>
          </a:p>
        </p:txBody>
      </p:sp>
      <p:sp>
        <p:nvSpPr>
          <p:cNvPr id="14"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3038553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88" name="Text Box 4"/>
          <p:cNvSpPr txBox="1">
            <a:spLocks noChangeArrowheads="1"/>
          </p:cNvSpPr>
          <p:nvPr/>
        </p:nvSpPr>
        <p:spPr bwMode="auto">
          <a:xfrm>
            <a:off x="1066800" y="1656978"/>
            <a:ext cx="7429249" cy="1569660"/>
          </a:xfrm>
          <a:prstGeom prst="rect">
            <a:avLst/>
          </a:prstGeom>
          <a:solidFill>
            <a:srgbClr val="0088E1"/>
          </a:solidFill>
          <a:ln w="9525">
            <a:noFill/>
            <a:miter lim="800000"/>
            <a:headEnd/>
            <a:tailEnd/>
          </a:ln>
        </p:spPr>
        <p:txBody>
          <a:bodyPr wrap="square">
            <a:spAutoFit/>
          </a:bodyPr>
          <a:lstStyle/>
          <a:p>
            <a:pPr algn="ctr" fontAlgn="base">
              <a:spcBef>
                <a:spcPts val="1200"/>
              </a:spcBef>
              <a:spcAft>
                <a:spcPts val="1200"/>
              </a:spcAft>
            </a:pPr>
            <a:r>
              <a:rPr lang="en-US" sz="4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WHO ARE THE FOOD INSECURE?</a:t>
            </a:r>
            <a:endParaRPr lang="en-US" sz="4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9"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2255182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8346559"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Who are the food secure?</a:t>
            </a:r>
            <a:endPar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lvl="1" indent="-171450" defTabSz="685800">
              <a:lnSpc>
                <a:spcPct val="150000"/>
              </a:lnSpc>
              <a:buFont typeface="Arial" panose="020B0604020202020204" pitchFamily="34" charset="0"/>
              <a:buChar char="•"/>
              <a:defRPr/>
            </a:pP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2" name="TextBox 1"/>
          <p:cNvSpPr txBox="1"/>
          <p:nvPr/>
        </p:nvSpPr>
        <p:spPr>
          <a:xfrm>
            <a:off x="426720" y="1179510"/>
            <a:ext cx="3936733" cy="4909036"/>
          </a:xfrm>
          <a:prstGeom prst="rect">
            <a:avLst/>
          </a:prstGeom>
          <a:noFill/>
        </p:spPr>
        <p:txBody>
          <a:bodyPr wrap="square" rtlCol="0">
            <a:spAutoFit/>
          </a:bodyPr>
          <a:lstStyle/>
          <a:p>
            <a:pPr algn="just"/>
            <a:endParaRPr lang="en-US" sz="1600" b="1"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sz="1600" b="1" dirty="0" smtClean="0">
                <a:latin typeface="Verdana" panose="020B0604030504040204" pitchFamily="34" charset="0"/>
                <a:ea typeface="Verdana" panose="020B0604030504040204" pitchFamily="34" charset="0"/>
                <a:cs typeface="Verdana" panose="020B0604030504040204" pitchFamily="34" charset="0"/>
              </a:rPr>
              <a:t>EDUCATION LEVELS</a:t>
            </a:r>
            <a:endParaRPr lang="en-US" sz="1600" b="1"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sz="1600" dirty="0">
                <a:latin typeface="Verdana" panose="020B0604030504040204" pitchFamily="34" charset="0"/>
                <a:ea typeface="Verdana" panose="020B0604030504040204" pitchFamily="34" charset="0"/>
                <a:cs typeface="Verdana" panose="020B0604030504040204" pitchFamily="34" charset="0"/>
              </a:rPr>
              <a:t>Households who </a:t>
            </a:r>
            <a:r>
              <a:rPr lang="en-US" sz="1600" b="1" dirty="0">
                <a:latin typeface="Verdana" panose="020B0604030504040204" pitchFamily="34" charset="0"/>
                <a:ea typeface="Verdana" panose="020B0604030504040204" pitchFamily="34" charset="0"/>
                <a:cs typeface="Verdana" panose="020B0604030504040204" pitchFamily="34" charset="0"/>
              </a:rPr>
              <a:t>send children to </a:t>
            </a:r>
            <a:r>
              <a:rPr lang="en-US" sz="1600" b="1" dirty="0" smtClean="0">
                <a:latin typeface="Verdana" panose="020B0604030504040204" pitchFamily="34" charset="0"/>
                <a:ea typeface="Verdana" panose="020B0604030504040204" pitchFamily="34" charset="0"/>
                <a:cs typeface="Verdana" panose="020B0604030504040204" pitchFamily="34" charset="0"/>
              </a:rPr>
              <a:t>school.</a:t>
            </a:r>
            <a:endParaRPr lang="en-US" sz="1600" b="1" dirty="0">
              <a:latin typeface="Verdana" panose="020B0604030504040204" pitchFamily="34" charset="0"/>
              <a:ea typeface="Verdana" panose="020B0604030504040204" pitchFamily="34" charset="0"/>
              <a:cs typeface="Verdana" panose="020B0604030504040204" pitchFamily="34" charset="0"/>
            </a:endParaRPr>
          </a:p>
          <a:p>
            <a:pPr algn="just"/>
            <a:endParaRPr lang="en-US" sz="1600" b="1" dirty="0">
              <a:latin typeface="Verdana" panose="020B0604030504040204" pitchFamily="34" charset="0"/>
              <a:ea typeface="Verdana" panose="020B0604030504040204" pitchFamily="34" charset="0"/>
              <a:cs typeface="Verdana" panose="020B0604030504040204" pitchFamily="34" charset="0"/>
            </a:endParaRPr>
          </a:p>
          <a:p>
            <a:pPr algn="just"/>
            <a:r>
              <a:rPr lang="en-US" sz="1600" b="1" dirty="0" smtClean="0">
                <a:latin typeface="Verdana" panose="020B0604030504040204" pitchFamily="34" charset="0"/>
                <a:ea typeface="Verdana" panose="020B0604030504040204" pitchFamily="34" charset="0"/>
                <a:cs typeface="Verdana" panose="020B0604030504040204" pitchFamily="34" charset="0"/>
              </a:rPr>
              <a:t>ASSETS</a:t>
            </a:r>
            <a:r>
              <a:rPr lang="en-US" sz="1600" b="1" dirty="0">
                <a:latin typeface="Verdana" panose="020B0604030504040204" pitchFamily="34" charset="0"/>
                <a:ea typeface="Verdana" panose="020B0604030504040204" pitchFamily="34" charset="0"/>
                <a:cs typeface="Verdana" panose="020B0604030504040204" pitchFamily="34" charset="0"/>
              </a:rPr>
              <a:t>:</a:t>
            </a:r>
          </a:p>
          <a:p>
            <a:pPr marL="285750" indent="-285750">
              <a:buFont typeface="Arial" panose="020B0604020202020204" pitchFamily="34" charset="0"/>
              <a:buChar char="•"/>
            </a:pPr>
            <a:r>
              <a:rPr lang="en-US" sz="1600" dirty="0">
                <a:latin typeface="Verdana" panose="020B0604030504040204" pitchFamily="34" charset="0"/>
                <a:ea typeface="Verdana" panose="020B0604030504040204" pitchFamily="34" charset="0"/>
                <a:cs typeface="Verdana" panose="020B0604030504040204" pitchFamily="34" charset="0"/>
              </a:rPr>
              <a:t>Households with expensive </a:t>
            </a:r>
            <a:r>
              <a:rPr lang="en-US" sz="1600" dirty="0" smtClean="0">
                <a:latin typeface="Verdana" panose="020B0604030504040204" pitchFamily="34" charset="0"/>
                <a:ea typeface="Verdana" panose="020B0604030504040204" pitchFamily="34" charset="0"/>
                <a:cs typeface="Verdana" panose="020B0604030504040204" pitchFamily="34" charset="0"/>
              </a:rPr>
              <a:t>assets, particularly refrigerators </a:t>
            </a:r>
            <a:r>
              <a:rPr lang="en-US" sz="1600" dirty="0">
                <a:latin typeface="Verdana" panose="020B0604030504040204" pitchFamily="34" charset="0"/>
                <a:ea typeface="Verdana" panose="020B0604030504040204" pitchFamily="34" charset="0"/>
                <a:cs typeface="Verdana" panose="020B0604030504040204" pitchFamily="34" charset="0"/>
              </a:rPr>
              <a:t>or </a:t>
            </a:r>
            <a:r>
              <a:rPr lang="en-US" sz="1600" dirty="0" smtClean="0">
                <a:latin typeface="Verdana" panose="020B0604030504040204" pitchFamily="34" charset="0"/>
                <a:ea typeface="Verdana" panose="020B0604030504040204" pitchFamily="34" charset="0"/>
                <a:cs typeface="Verdana" panose="020B0604030504040204" pitchFamily="34" charset="0"/>
              </a:rPr>
              <a:t>sofas. </a:t>
            </a:r>
          </a:p>
          <a:p>
            <a:pPr algn="just"/>
            <a:endParaRPr lang="en-US" sz="1600" b="1" dirty="0">
              <a:latin typeface="Verdana" panose="020B0604030504040204" pitchFamily="34" charset="0"/>
              <a:ea typeface="Verdana" panose="020B0604030504040204" pitchFamily="34" charset="0"/>
              <a:cs typeface="Verdana" panose="020B0604030504040204" pitchFamily="34" charset="0"/>
            </a:endParaRPr>
          </a:p>
          <a:p>
            <a:pPr algn="just"/>
            <a:r>
              <a:rPr lang="en-US" sz="1600" b="1" dirty="0" smtClean="0">
                <a:latin typeface="Verdana" panose="020B0604030504040204" pitchFamily="34" charset="0"/>
                <a:ea typeface="Verdana" panose="020B0604030504040204" pitchFamily="34" charset="0"/>
                <a:cs typeface="Verdana" panose="020B0604030504040204" pitchFamily="34" charset="0"/>
              </a:rPr>
              <a:t>WASH</a:t>
            </a:r>
            <a:endParaRPr lang="en-US" sz="1600" b="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1600" dirty="0">
                <a:latin typeface="Verdana" panose="020B0604030504040204" pitchFamily="34" charset="0"/>
                <a:ea typeface="Verdana" panose="020B0604030504040204" pitchFamily="34" charset="0"/>
                <a:cs typeface="Verdana" panose="020B0604030504040204" pitchFamily="34" charset="0"/>
              </a:rPr>
              <a:t>Households </a:t>
            </a:r>
            <a:r>
              <a:rPr lang="en-US" sz="1600" dirty="0" smtClean="0">
                <a:latin typeface="Verdana" panose="020B0604030504040204" pitchFamily="34" charset="0"/>
                <a:ea typeface="Verdana" panose="020B0604030504040204" pitchFamily="34" charset="0"/>
                <a:cs typeface="Verdana" panose="020B0604030504040204" pitchFamily="34" charset="0"/>
              </a:rPr>
              <a:t>with sufficient </a:t>
            </a:r>
            <a:r>
              <a:rPr lang="en-US" sz="1600" dirty="0">
                <a:latin typeface="Verdana" panose="020B0604030504040204" pitchFamily="34" charset="0"/>
                <a:ea typeface="Verdana" panose="020B0604030504040204" pitchFamily="34" charset="0"/>
                <a:cs typeface="Verdana" panose="020B0604030504040204" pitchFamily="34" charset="0"/>
              </a:rPr>
              <a:t>access to </a:t>
            </a:r>
            <a:r>
              <a:rPr lang="en-US" sz="1600" dirty="0" smtClean="0">
                <a:latin typeface="Verdana" panose="020B0604030504040204" pitchFamily="34" charset="0"/>
                <a:ea typeface="Verdana" panose="020B0604030504040204" pitchFamily="34" charset="0"/>
                <a:cs typeface="Verdana" panose="020B0604030504040204" pitchFamily="34" charset="0"/>
              </a:rPr>
              <a:t>potable water at home. </a:t>
            </a:r>
          </a:p>
          <a:p>
            <a:pPr marL="285750" indent="-285750">
              <a:buFont typeface="Arial" panose="020B0604020202020204" pitchFamily="34" charset="0"/>
              <a:buChar char="•"/>
            </a:pPr>
            <a:endParaRPr lang="en-US" sz="1600" dirty="0" smtClean="0">
              <a:latin typeface="Verdana" panose="020B0604030504040204" pitchFamily="34" charset="0"/>
              <a:ea typeface="Verdana" panose="020B0604030504040204" pitchFamily="34" charset="0"/>
              <a:cs typeface="Verdana" panose="020B0604030504040204" pitchFamily="34" charset="0"/>
            </a:endParaRPr>
          </a:p>
          <a:p>
            <a:r>
              <a:rPr lang="en-US" sz="1600" b="1" dirty="0" smtClean="0">
                <a:latin typeface="Verdana" panose="020B0604030504040204" pitchFamily="34" charset="0"/>
                <a:ea typeface="Verdana" panose="020B0604030504040204" pitchFamily="34" charset="0"/>
                <a:cs typeface="Verdana" panose="020B0604030504040204" pitchFamily="34" charset="0"/>
              </a:rPr>
              <a:t>LIVELIHOODS</a:t>
            </a:r>
            <a:endParaRPr lang="en-US" sz="1600" b="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1600" dirty="0">
                <a:latin typeface="Verdana" panose="020B0604030504040204" pitchFamily="34" charset="0"/>
                <a:ea typeface="Verdana" panose="020B0604030504040204" pitchFamily="34" charset="0"/>
                <a:cs typeface="Verdana" panose="020B0604030504040204" pitchFamily="34" charset="0"/>
              </a:rPr>
              <a:t>Households with </a:t>
            </a:r>
            <a:r>
              <a:rPr lang="en-US" sz="1600" b="1" dirty="0">
                <a:latin typeface="Verdana" panose="020B0604030504040204" pitchFamily="34" charset="0"/>
                <a:ea typeface="Verdana" panose="020B0604030504040204" pitchFamily="34" charset="0"/>
                <a:cs typeface="Verdana" panose="020B0604030504040204" pitchFamily="34" charset="0"/>
              </a:rPr>
              <a:t>males in stable </a:t>
            </a:r>
            <a:r>
              <a:rPr lang="en-US" sz="1600" b="1" dirty="0" smtClean="0">
                <a:latin typeface="Verdana" panose="020B0604030504040204" pitchFamily="34" charset="0"/>
                <a:ea typeface="Verdana" panose="020B0604030504040204" pitchFamily="34" charset="0"/>
                <a:cs typeface="Verdana" panose="020B0604030504040204" pitchFamily="34" charset="0"/>
              </a:rPr>
              <a:t>employment.</a:t>
            </a:r>
            <a:endParaRPr lang="en-US" sz="1600" dirty="0">
              <a:latin typeface="Verdana" panose="020B0604030504040204" pitchFamily="34" charset="0"/>
              <a:ea typeface="Verdana" panose="020B0604030504040204" pitchFamily="34" charset="0"/>
              <a:cs typeface="Verdana" panose="020B0604030504040204" pitchFamily="34" charset="0"/>
            </a:endParaRPr>
          </a:p>
          <a:p>
            <a:pPr algn="just"/>
            <a:endParaRPr lang="en-US" sz="9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n-US" sz="16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n-US" sz="16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Chart 11"/>
          <p:cNvGraphicFramePr>
            <a:graphicFrameLocks/>
          </p:cNvGraphicFramePr>
          <p:nvPr>
            <p:extLst>
              <p:ext uri="{D42A27DB-BD31-4B8C-83A1-F6EECF244321}">
                <p14:modId xmlns:p14="http://schemas.microsoft.com/office/powerpoint/2010/main" val="38575263"/>
              </p:ext>
            </p:extLst>
          </p:nvPr>
        </p:nvGraphicFramePr>
        <p:xfrm>
          <a:off x="4940968" y="1403893"/>
          <a:ext cx="3936968" cy="16441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a:graphicFrameLocks/>
          </p:cNvGraphicFramePr>
          <p:nvPr>
            <p:extLst>
              <p:ext uri="{D42A27DB-BD31-4B8C-83A1-F6EECF244321}">
                <p14:modId xmlns:p14="http://schemas.microsoft.com/office/powerpoint/2010/main" val="3924437770"/>
              </p:ext>
            </p:extLst>
          </p:nvPr>
        </p:nvGraphicFramePr>
        <p:xfrm>
          <a:off x="5342022" y="3154569"/>
          <a:ext cx="3527058" cy="2473915"/>
        </p:xfrm>
        <a:graphic>
          <a:graphicData uri="http://schemas.openxmlformats.org/drawingml/2006/chart">
            <c:chart xmlns:c="http://schemas.openxmlformats.org/drawingml/2006/chart" xmlns:r="http://schemas.openxmlformats.org/officeDocument/2006/relationships" r:id="rId6"/>
          </a:graphicData>
        </a:graphic>
      </p:graphicFrame>
      <p:sp>
        <p:nvSpPr>
          <p:cNvPr id="14"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31641885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7789026"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Who </a:t>
            </a:r>
            <a:r>
              <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rPr>
              <a:t>are the food insecure?</a:t>
            </a: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graphicFrame>
        <p:nvGraphicFramePr>
          <p:cNvPr id="12" name="Chart 11"/>
          <p:cNvGraphicFramePr>
            <a:graphicFrameLocks/>
          </p:cNvGraphicFramePr>
          <p:nvPr>
            <p:extLst>
              <p:ext uri="{D42A27DB-BD31-4B8C-83A1-F6EECF244321}">
                <p14:modId xmlns:p14="http://schemas.microsoft.com/office/powerpoint/2010/main" val="10746029"/>
              </p:ext>
            </p:extLst>
          </p:nvPr>
        </p:nvGraphicFramePr>
        <p:xfrm>
          <a:off x="4035973" y="1275544"/>
          <a:ext cx="4630356" cy="4429220"/>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p:cNvSpPr txBox="1"/>
          <p:nvPr/>
        </p:nvSpPr>
        <p:spPr>
          <a:xfrm>
            <a:off x="426720" y="2067317"/>
            <a:ext cx="3319476" cy="2939266"/>
          </a:xfrm>
          <a:prstGeom prst="rect">
            <a:avLst/>
          </a:prstGeom>
          <a:noFill/>
        </p:spPr>
        <p:txBody>
          <a:bodyPr wrap="square" rtlCol="0">
            <a:spAutoFit/>
          </a:bodyPr>
          <a:lstStyle/>
          <a:p>
            <a:pPr algn="just"/>
            <a:r>
              <a:rPr lang="en-US" sz="1600" b="1" dirty="0" smtClean="0">
                <a:latin typeface="Verdana" panose="020B0604030504040204" pitchFamily="34" charset="0"/>
                <a:ea typeface="Verdana" panose="020B0604030504040204" pitchFamily="34" charset="0"/>
                <a:cs typeface="Verdana" panose="020B0604030504040204" pitchFamily="34" charset="0"/>
              </a:rPr>
              <a:t>LIVELIHOODS:</a:t>
            </a:r>
          </a:p>
          <a:p>
            <a:pPr marL="285750" indent="-285750">
              <a:buFont typeface="Arial" panose="020B0604020202020204" pitchFamily="34" charset="0"/>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Households </a:t>
            </a:r>
            <a:r>
              <a:rPr lang="en-US" sz="1600" b="1" dirty="0" smtClean="0">
                <a:latin typeface="Verdana" panose="020B0604030504040204" pitchFamily="34" charset="0"/>
                <a:ea typeface="Verdana" panose="020B0604030504040204" pitchFamily="34" charset="0"/>
                <a:cs typeface="Verdana" panose="020B0604030504040204" pitchFamily="34" charset="0"/>
              </a:rPr>
              <a:t>who</a:t>
            </a:r>
            <a:r>
              <a:rPr lang="en-US" sz="1600" dirty="0" smtClean="0">
                <a:latin typeface="Verdana" panose="020B0604030504040204" pitchFamily="34" charset="0"/>
                <a:ea typeface="Verdana" panose="020B0604030504040204" pitchFamily="34" charset="0"/>
                <a:cs typeface="Verdana" panose="020B0604030504040204" pitchFamily="34" charset="0"/>
              </a:rPr>
              <a:t> </a:t>
            </a:r>
            <a:r>
              <a:rPr lang="en-US" sz="1600" b="1" dirty="0">
                <a:latin typeface="Verdana" panose="020B0604030504040204" pitchFamily="34" charset="0"/>
                <a:ea typeface="Verdana" panose="020B0604030504040204" pitchFamily="34" charset="0"/>
                <a:cs typeface="Verdana" panose="020B0604030504040204" pitchFamily="34" charset="0"/>
              </a:rPr>
              <a:t>send female members to </a:t>
            </a:r>
            <a:r>
              <a:rPr lang="en-US" sz="1600" b="1" dirty="0" smtClean="0">
                <a:latin typeface="Verdana" panose="020B0604030504040204" pitchFamily="34" charset="0"/>
                <a:ea typeface="Verdana" panose="020B0604030504040204" pitchFamily="34" charset="0"/>
                <a:cs typeface="Verdana" panose="020B0604030504040204" pitchFamily="34" charset="0"/>
              </a:rPr>
              <a:t>work</a:t>
            </a:r>
          </a:p>
          <a:p>
            <a:pPr marL="285750" indent="-285750" algn="just">
              <a:buFont typeface="Arial" panose="020B0604020202020204" pitchFamily="34" charset="0"/>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Households with males in </a:t>
            </a:r>
            <a:r>
              <a:rPr lang="en-US" sz="1600" dirty="0">
                <a:latin typeface="Verdana" panose="020B0604030504040204" pitchFamily="34" charset="0"/>
                <a:ea typeface="Verdana" panose="020B0604030504040204" pitchFamily="34" charset="0"/>
                <a:cs typeface="Verdana" panose="020B0604030504040204" pitchFamily="34" charset="0"/>
              </a:rPr>
              <a:t>seasonal </a:t>
            </a:r>
            <a:r>
              <a:rPr lang="en-US" sz="1600" dirty="0" smtClean="0">
                <a:latin typeface="Verdana" panose="020B0604030504040204" pitchFamily="34" charset="0"/>
                <a:ea typeface="Verdana" panose="020B0604030504040204" pitchFamily="34" charset="0"/>
                <a:cs typeface="Verdana" panose="020B0604030504040204" pitchFamily="34" charset="0"/>
              </a:rPr>
              <a:t>employment</a:t>
            </a:r>
          </a:p>
          <a:p>
            <a:pPr marL="285750" indent="-285750" algn="just">
              <a:buFont typeface="Arial" panose="020B0604020202020204" pitchFamily="34" charset="0"/>
              <a:buChar char="•"/>
            </a:pPr>
            <a:endParaRPr lang="en-US" sz="16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n-US" sz="900"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sz="1600" b="1" dirty="0">
                <a:latin typeface="Verdana" panose="020B0604030504040204" pitchFamily="34" charset="0"/>
                <a:ea typeface="Verdana" panose="020B0604030504040204" pitchFamily="34" charset="0"/>
                <a:cs typeface="Verdana" panose="020B0604030504040204" pitchFamily="34" charset="0"/>
              </a:rPr>
              <a:t>DEBT</a:t>
            </a:r>
            <a:r>
              <a:rPr lang="en-US" sz="1600" b="1" dirty="0" smtClean="0">
                <a:latin typeface="Verdana" panose="020B0604030504040204" pitchFamily="34" charset="0"/>
                <a:ea typeface="Verdana" panose="020B0604030504040204" pitchFamily="34" charset="0"/>
                <a:cs typeface="Verdana" panose="020B0604030504040204" pitchFamily="34" charset="0"/>
              </a:rPr>
              <a:t>:</a:t>
            </a:r>
            <a:endParaRPr lang="en-US" sz="1600" b="1"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sz="1600" b="1" dirty="0" smtClean="0">
                <a:latin typeface="Verdana" panose="020B0604030504040204" pitchFamily="34" charset="0"/>
                <a:ea typeface="Verdana" panose="020B0604030504040204" pitchFamily="34" charset="0"/>
                <a:cs typeface="Verdana" panose="020B0604030504040204" pitchFamily="34" charset="0"/>
              </a:rPr>
              <a:t>Households with high debt levels</a:t>
            </a:r>
          </a:p>
          <a:p>
            <a:pPr marL="285750" indent="-285750" algn="just">
              <a:buFont typeface="Arial" panose="020B0604020202020204" pitchFamily="34" charset="0"/>
              <a:buChar char="•"/>
            </a:pPr>
            <a:endParaRPr lang="en-US" sz="16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1262489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1554" y="1663601"/>
            <a:ext cx="4245039" cy="3293209"/>
          </a:xfrm>
          <a:prstGeom prst="rect">
            <a:avLst/>
          </a:prstGeom>
        </p:spPr>
        <p:txBody>
          <a:bodyPr wrap="square">
            <a:spAutoFit/>
          </a:bodyPr>
          <a:lstStyle/>
          <a:p>
            <a:pPr algn="just"/>
            <a:r>
              <a:rPr lang="en-US" sz="1600" b="1" dirty="0" smtClean="0">
                <a:latin typeface="Verdana" panose="020B0604030504040204" pitchFamily="34" charset="0"/>
                <a:ea typeface="Verdana" panose="020B0604030504040204" pitchFamily="34" charset="0"/>
                <a:cs typeface="Verdana" panose="020B0604030504040204" pitchFamily="34" charset="0"/>
              </a:rPr>
              <a:t>EDUCATION LEVELS:</a:t>
            </a:r>
          </a:p>
          <a:p>
            <a:pPr algn="just"/>
            <a:endParaRPr lang="en-US" sz="1600" b="1"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Household </a:t>
            </a:r>
            <a:r>
              <a:rPr lang="en-US" sz="1600" dirty="0">
                <a:latin typeface="Verdana" panose="020B0604030504040204" pitchFamily="34" charset="0"/>
                <a:ea typeface="Verdana" panose="020B0604030504040204" pitchFamily="34" charset="0"/>
                <a:cs typeface="Verdana" panose="020B0604030504040204" pitchFamily="34" charset="0"/>
              </a:rPr>
              <a:t>with </a:t>
            </a:r>
            <a:r>
              <a:rPr lang="en-US" sz="1600" b="1" dirty="0">
                <a:latin typeface="Verdana" panose="020B0604030504040204" pitchFamily="34" charset="0"/>
                <a:ea typeface="Verdana" panose="020B0604030504040204" pitchFamily="34" charset="0"/>
                <a:cs typeface="Verdana" panose="020B0604030504040204" pitchFamily="34" charset="0"/>
              </a:rPr>
              <a:t>lower educational </a:t>
            </a:r>
            <a:r>
              <a:rPr lang="en-US" sz="1600" b="1" dirty="0" smtClean="0">
                <a:latin typeface="Verdana" panose="020B0604030504040204" pitchFamily="34" charset="0"/>
                <a:ea typeface="Verdana" panose="020B0604030504040204" pitchFamily="34" charset="0"/>
                <a:cs typeface="Verdana" panose="020B0604030504040204" pitchFamily="34" charset="0"/>
              </a:rPr>
              <a:t>levels</a:t>
            </a:r>
            <a:r>
              <a:rPr lang="en-US" sz="1600" b="1" dirty="0">
                <a:latin typeface="Verdana" panose="020B0604030504040204" pitchFamily="34" charset="0"/>
                <a:ea typeface="Verdana" panose="020B0604030504040204" pitchFamily="34" charset="0"/>
                <a:cs typeface="Verdana" panose="020B0604030504040204" pitchFamily="34" charset="0"/>
              </a:rPr>
              <a:t>:</a:t>
            </a:r>
            <a:endParaRPr lang="en-US" sz="1600" b="1"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n-US" sz="1600" b="1" dirty="0" smtClean="0">
              <a:latin typeface="Verdana" panose="020B0604030504040204" pitchFamily="34" charset="0"/>
              <a:ea typeface="Verdana" panose="020B0604030504040204" pitchFamily="34" charset="0"/>
              <a:cs typeface="Verdana" panose="020B0604030504040204" pitchFamily="34" charset="0"/>
            </a:endParaRPr>
          </a:p>
          <a:p>
            <a:pPr marL="742950" lvl="1" indent="-285750" algn="just">
              <a:buFont typeface="Arial" panose="020B0604020202020204" pitchFamily="34" charset="0"/>
              <a:buChar char="•"/>
            </a:pPr>
            <a:r>
              <a:rPr lang="en-US" sz="1600" b="1" dirty="0" smtClean="0">
                <a:latin typeface="Verdana" panose="020B0604030504040204" pitchFamily="34" charset="0"/>
                <a:ea typeface="Verdana" panose="020B0604030504040204" pitchFamily="34" charset="0"/>
                <a:cs typeface="Verdana" panose="020B0604030504040204" pitchFamily="34" charset="0"/>
              </a:rPr>
              <a:t>Adult </a:t>
            </a:r>
            <a:r>
              <a:rPr lang="en-US" sz="1600" dirty="0" smtClean="0">
                <a:latin typeface="Verdana" panose="020B0604030504040204" pitchFamily="34" charset="0"/>
                <a:ea typeface="Verdana" panose="020B0604030504040204" pitchFamily="34" charset="0"/>
                <a:cs typeface="Verdana" panose="020B0604030504040204" pitchFamily="34" charset="0"/>
              </a:rPr>
              <a:t>members who </a:t>
            </a:r>
            <a:r>
              <a:rPr lang="en-US" sz="1600" dirty="0">
                <a:latin typeface="Verdana" panose="020B0604030504040204" pitchFamily="34" charset="0"/>
                <a:ea typeface="Verdana" panose="020B0604030504040204" pitchFamily="34" charset="0"/>
                <a:cs typeface="Verdana" panose="020B0604030504040204" pitchFamily="34" charset="0"/>
              </a:rPr>
              <a:t>missed a large number of years of education in </a:t>
            </a:r>
            <a:r>
              <a:rPr lang="en-US" sz="1600" dirty="0" smtClean="0">
                <a:latin typeface="Verdana" panose="020B0604030504040204" pitchFamily="34" charset="0"/>
                <a:ea typeface="Verdana" panose="020B0604030504040204" pitchFamily="34" charset="0"/>
                <a:cs typeface="Verdana" panose="020B0604030504040204" pitchFamily="34" charset="0"/>
              </a:rPr>
              <a:t>Syria</a:t>
            </a:r>
          </a:p>
          <a:p>
            <a:pPr marL="742950" lvl="1" indent="-285750" algn="just">
              <a:buFont typeface="Arial" panose="020B0604020202020204" pitchFamily="34" charset="0"/>
              <a:buChar char="•"/>
            </a:pPr>
            <a:endParaRPr lang="en-US" sz="1600" dirty="0" smtClean="0">
              <a:latin typeface="Verdana" panose="020B0604030504040204" pitchFamily="34" charset="0"/>
              <a:ea typeface="Verdana" panose="020B0604030504040204" pitchFamily="34" charset="0"/>
              <a:cs typeface="Verdana" panose="020B0604030504040204" pitchFamily="34" charset="0"/>
            </a:endParaRPr>
          </a:p>
          <a:p>
            <a:pPr marL="742950" lvl="1" indent="-285750">
              <a:buFont typeface="Arial" panose="020B0604020202020204" pitchFamily="34" charset="0"/>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Households with </a:t>
            </a:r>
            <a:r>
              <a:rPr lang="en-US" sz="1600" b="1" dirty="0" smtClean="0">
                <a:latin typeface="Verdana" panose="020B0604030504040204" pitchFamily="34" charset="0"/>
                <a:ea typeface="Verdana" panose="020B0604030504040204" pitchFamily="34" charset="0"/>
                <a:cs typeface="Verdana" panose="020B0604030504040204" pitchFamily="34" charset="0"/>
              </a:rPr>
              <a:t>children not accessing formal education </a:t>
            </a:r>
            <a:r>
              <a:rPr lang="en-US" sz="1600" dirty="0" smtClean="0">
                <a:latin typeface="Verdana" panose="020B0604030504040204" pitchFamily="34" charset="0"/>
                <a:ea typeface="Verdana" panose="020B0604030504040204" pitchFamily="34" charset="0"/>
                <a:cs typeface="Verdana" panose="020B0604030504040204" pitchFamily="34" charset="0"/>
              </a:rPr>
              <a:t>services</a:t>
            </a:r>
          </a:p>
          <a:p>
            <a:pPr marL="742950" lvl="1" indent="-285750" algn="just">
              <a:buFont typeface="Arial" panose="020B0604020202020204" pitchFamily="34" charset="0"/>
              <a:buChar char="•"/>
            </a:pP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Text Box 3"/>
          <p:cNvSpPr txBox="1">
            <a:spLocks/>
          </p:cNvSpPr>
          <p:nvPr/>
        </p:nvSpPr>
        <p:spPr>
          <a:xfrm>
            <a:off x="-1" y="228600"/>
            <a:ext cx="8346559"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Who are the food insecure?</a:t>
            </a:r>
            <a:endPar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lvl="1" indent="-171450" defTabSz="685800">
              <a:lnSpc>
                <a:spcPct val="150000"/>
              </a:lnSpc>
              <a:buFont typeface="Arial" panose="020B0604020202020204" pitchFamily="34" charset="0"/>
              <a:buChar char="•"/>
              <a:defRPr/>
            </a:pP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graphicFrame>
        <p:nvGraphicFramePr>
          <p:cNvPr id="7" name="Chart 6"/>
          <p:cNvGraphicFramePr>
            <a:graphicFrameLocks/>
          </p:cNvGraphicFramePr>
          <p:nvPr>
            <p:extLst>
              <p:ext uri="{D42A27DB-BD31-4B8C-83A1-F6EECF244321}">
                <p14:modId xmlns:p14="http://schemas.microsoft.com/office/powerpoint/2010/main" val="3839818271"/>
              </p:ext>
            </p:extLst>
          </p:nvPr>
        </p:nvGraphicFramePr>
        <p:xfrm>
          <a:off x="4682360" y="1103586"/>
          <a:ext cx="4052208" cy="4992413"/>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17032801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8346559"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Who are the food insecure?</a:t>
            </a:r>
            <a:endPar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lvl="1" indent="-171450" defTabSz="685800">
              <a:lnSpc>
                <a:spcPct val="150000"/>
              </a:lnSpc>
              <a:buFont typeface="Arial" panose="020B0604020202020204" pitchFamily="34" charset="0"/>
              <a:buChar char="•"/>
              <a:defRPr/>
            </a:pP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14" name="Rectangle 13"/>
          <p:cNvSpPr/>
          <p:nvPr/>
        </p:nvSpPr>
        <p:spPr>
          <a:xfrm>
            <a:off x="385011" y="1985890"/>
            <a:ext cx="4547935" cy="2446824"/>
          </a:xfrm>
          <a:prstGeom prst="rect">
            <a:avLst/>
          </a:prstGeom>
        </p:spPr>
        <p:txBody>
          <a:bodyPr wrap="square">
            <a:spAutoFit/>
          </a:bodyPr>
          <a:lstStyle/>
          <a:p>
            <a:pPr algn="just"/>
            <a:r>
              <a:rPr lang="en-US" sz="1600" b="1" dirty="0" smtClean="0">
                <a:latin typeface="Verdana" panose="020B0604030504040204" pitchFamily="34" charset="0"/>
                <a:ea typeface="Verdana" panose="020B0604030504040204" pitchFamily="34" charset="0"/>
                <a:cs typeface="Verdana" panose="020B0604030504040204" pitchFamily="34" charset="0"/>
              </a:rPr>
              <a:t>DEPENDENCY RATIO</a:t>
            </a:r>
          </a:p>
          <a:p>
            <a:pPr algn="just"/>
            <a:endParaRPr lang="en-US" sz="1600" b="1" dirty="0" smtClean="0">
              <a:latin typeface="Verdana" panose="020B0604030504040204" pitchFamily="34" charset="0"/>
              <a:ea typeface="Verdana" panose="020B0604030504040204" pitchFamily="34" charset="0"/>
              <a:cs typeface="Verdana" panose="020B0604030504040204" pitchFamily="34" charset="0"/>
            </a:endParaRPr>
          </a:p>
          <a:p>
            <a:r>
              <a:rPr lang="en-US" sz="1600" b="1" dirty="0" smtClean="0">
                <a:latin typeface="Verdana" panose="020B0604030504040204" pitchFamily="34" charset="0"/>
                <a:ea typeface="Verdana" panose="020B0604030504040204" pitchFamily="34" charset="0"/>
                <a:cs typeface="Verdana" panose="020B0604030504040204" pitchFamily="34" charset="0"/>
              </a:rPr>
              <a:t>Households with high dependency ratio</a:t>
            </a:r>
            <a:r>
              <a:rPr lang="en-US" sz="1600" dirty="0">
                <a:latin typeface="Verdana" panose="020B0604030504040204" pitchFamily="34" charset="0"/>
                <a:ea typeface="Verdana" panose="020B0604030504040204" pitchFamily="34" charset="0"/>
                <a:cs typeface="Verdana" panose="020B0604030504040204" pitchFamily="34" charset="0"/>
              </a:rPr>
              <a:t>.</a:t>
            </a:r>
            <a:endParaRPr lang="en-US" sz="16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en-US" sz="900" b="1"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Increased dependency ratios </a:t>
            </a:r>
          </a:p>
          <a:p>
            <a:pPr marL="285750" indent="-285750" algn="just">
              <a:buFont typeface="Arial" panose="020B0604020202020204" pitchFamily="34" charset="0"/>
              <a:buChar char="•"/>
            </a:pPr>
            <a:endParaRPr lang="en-US" sz="16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Results in a larger </a:t>
            </a:r>
            <a:r>
              <a:rPr lang="en-US" sz="1600" b="1" dirty="0" smtClean="0">
                <a:latin typeface="Verdana" panose="020B0604030504040204" pitchFamily="34" charset="0"/>
                <a:ea typeface="Verdana" panose="020B0604030504040204" pitchFamily="34" charset="0"/>
                <a:cs typeface="Verdana" panose="020B0604030504040204" pitchFamily="34" charset="0"/>
              </a:rPr>
              <a:t>burden on non-dependent household members</a:t>
            </a:r>
            <a:r>
              <a:rPr lang="en-US" sz="1600" dirty="0" smtClean="0">
                <a:latin typeface="Verdana" panose="020B0604030504040204" pitchFamily="34" charset="0"/>
                <a:ea typeface="Verdana" panose="020B0604030504040204" pitchFamily="34" charset="0"/>
                <a:cs typeface="Verdana" panose="020B0604030504040204" pitchFamily="34" charset="0"/>
              </a:rPr>
              <a:t>.</a:t>
            </a:r>
          </a:p>
          <a:p>
            <a:pPr algn="just"/>
            <a:endParaRPr lang="en-US" sz="16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5" name="Chart 14"/>
          <p:cNvGraphicFramePr>
            <a:graphicFrameLocks/>
          </p:cNvGraphicFramePr>
          <p:nvPr>
            <p:extLst>
              <p:ext uri="{D42A27DB-BD31-4B8C-83A1-F6EECF244321}">
                <p14:modId xmlns:p14="http://schemas.microsoft.com/office/powerpoint/2010/main" val="2991387404"/>
              </p:ext>
            </p:extLst>
          </p:nvPr>
        </p:nvGraphicFramePr>
        <p:xfrm>
          <a:off x="5131558" y="1274791"/>
          <a:ext cx="3321029" cy="210985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hart 15"/>
          <p:cNvGraphicFramePr>
            <a:graphicFrameLocks/>
          </p:cNvGraphicFramePr>
          <p:nvPr>
            <p:extLst>
              <p:ext uri="{D42A27DB-BD31-4B8C-83A1-F6EECF244321}">
                <p14:modId xmlns:p14="http://schemas.microsoft.com/office/powerpoint/2010/main" val="438377350"/>
              </p:ext>
            </p:extLst>
          </p:nvPr>
        </p:nvGraphicFramePr>
        <p:xfrm>
          <a:off x="5186149" y="3587223"/>
          <a:ext cx="3599695" cy="2219325"/>
        </p:xfrm>
        <a:graphic>
          <a:graphicData uri="http://schemas.openxmlformats.org/drawingml/2006/chart">
            <c:chart xmlns:c="http://schemas.openxmlformats.org/drawingml/2006/chart" xmlns:r="http://schemas.openxmlformats.org/officeDocument/2006/relationships" r:id="rId6"/>
          </a:graphicData>
        </a:graphic>
      </p:graphicFrame>
      <p:sp>
        <p:nvSpPr>
          <p:cNvPr id="12"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49679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5"/>
          <p:cNvSpPr/>
          <p:nvPr/>
        </p:nvSpPr>
        <p:spPr>
          <a:xfrm>
            <a:off x="0" y="6096000"/>
            <a:ext cx="9144000" cy="762000"/>
          </a:xfrm>
          <a:prstGeom prst="rect">
            <a:avLst/>
          </a:prstGeom>
          <a:solidFill>
            <a:srgbClr val="008A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 Box 3"/>
          <p:cNvSpPr txBox="1">
            <a:spLocks/>
          </p:cNvSpPr>
          <p:nvPr/>
        </p:nvSpPr>
        <p:spPr>
          <a:xfrm>
            <a:off x="0" y="228600"/>
            <a:ext cx="8001000" cy="749300"/>
          </a:xfrm>
          <a:prstGeom prst="rect">
            <a:avLst/>
          </a:prstGeom>
          <a:solidFill>
            <a:srgbClr val="008AFF"/>
          </a:solidFill>
        </p:spPr>
        <p:txBody>
          <a:bodyPr>
            <a:normAutofit fontScale="92500" lnSpcReduction="10000"/>
          </a:bodyPr>
          <a:lstStyle/>
          <a:p>
            <a:pPr marL="171450" indent="-171450" defTabSz="685800">
              <a:lnSpc>
                <a:spcPct val="150000"/>
              </a:lnSpc>
              <a:defRPr/>
            </a:pPr>
            <a:r>
              <a:rPr lang="en-GB" sz="3100" b="1" dirty="0" smtClean="0">
                <a:solidFill>
                  <a:schemeClr val="bg1"/>
                </a:solidFill>
                <a:latin typeface="Arial Narrow" panose="020B0606020202030204" pitchFamily="34" charset="0"/>
              </a:rPr>
              <a:t>Who is food insecure (family heads)?</a:t>
            </a:r>
            <a:endParaRPr lang="en-GB" b="1" dirty="0">
              <a:solidFill>
                <a:schemeClr val="bg1"/>
              </a:solidFill>
              <a:latin typeface="Trade Gothic LT Std" pitchFamily="50"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10" name="Rectangle 9"/>
          <p:cNvSpPr/>
          <p:nvPr/>
        </p:nvSpPr>
        <p:spPr>
          <a:xfrm>
            <a:off x="152400" y="1066800"/>
            <a:ext cx="8001000" cy="646331"/>
          </a:xfrm>
          <a:prstGeom prst="rect">
            <a:avLst/>
          </a:prstGeom>
        </p:spPr>
        <p:txBody>
          <a:bodyPr wrap="square">
            <a:spAutoFit/>
          </a:bodyPr>
          <a:lstStyle/>
          <a:p>
            <a:pPr marL="285750" indent="-285750">
              <a:buFont typeface="Arial" panose="020B0604020202020204" pitchFamily="34" charset="0"/>
              <a:buChar char="•"/>
              <a:defRPr/>
            </a:pPr>
            <a:endParaRPr lang="en-US" sz="1200" dirty="0">
              <a:latin typeface="Arial Narrow" panose="020B0606020202030204" pitchFamily="34" charset="0"/>
            </a:endParaRPr>
          </a:p>
          <a:p>
            <a:pPr marL="285750" indent="-285750">
              <a:buFont typeface="Arial" panose="020B0604020202020204" pitchFamily="34" charset="0"/>
              <a:buChar char="•"/>
              <a:defRPr/>
            </a:pPr>
            <a:endParaRPr lang="en-US" sz="1200" dirty="0">
              <a:latin typeface="Arial Narrow" panose="020B0606020202030204" pitchFamily="34" charset="0"/>
            </a:endParaRPr>
          </a:p>
          <a:p>
            <a:pPr marL="285750" indent="-285750">
              <a:buFont typeface="Arial" panose="020B0604020202020204" pitchFamily="34" charset="0"/>
              <a:buChar char="•"/>
              <a:defRPr/>
            </a:pPr>
            <a:endParaRPr lang="en-US" sz="1200" b="1" dirty="0">
              <a:latin typeface="Arial Narrow" panose="020B0606020202030204" pitchFamily="34" charset="0"/>
            </a:endParaRPr>
          </a:p>
        </p:txBody>
      </p:sp>
      <p:sp>
        <p:nvSpPr>
          <p:cNvPr id="5" name="Rectangle 4"/>
          <p:cNvSpPr/>
          <p:nvPr/>
        </p:nvSpPr>
        <p:spPr>
          <a:xfrm>
            <a:off x="300788" y="3483332"/>
            <a:ext cx="8542423" cy="769441"/>
          </a:xfrm>
          <a:prstGeom prst="rect">
            <a:avLst/>
          </a:prstGeom>
        </p:spPr>
        <p:txBody>
          <a:bodyPr wrap="square">
            <a:spAutoFit/>
          </a:bodyPr>
          <a:lstStyle/>
          <a:p>
            <a:pPr marL="285750" indent="-285750" algn="just">
              <a:buFont typeface="Arial" panose="020B0604020202020204" pitchFamily="34" charset="0"/>
              <a:buChar char="•"/>
            </a:pPr>
            <a:endParaRPr lang="en-US" sz="16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300787" y="1213227"/>
            <a:ext cx="8542423" cy="2031325"/>
          </a:xfrm>
          <a:prstGeom prst="rect">
            <a:avLst/>
          </a:prstGeom>
        </p:spPr>
        <p:txBody>
          <a:bodyPr wrap="square">
            <a:spAutoFit/>
          </a:bodyPr>
          <a:lstStyle/>
          <a:p>
            <a:pPr algn="just"/>
            <a:r>
              <a:rPr lang="en-US" sz="1400" b="1" dirty="0">
                <a:latin typeface="Verdana" panose="020B0604030504040204" pitchFamily="34" charset="0"/>
                <a:ea typeface="Verdana" panose="020B0604030504040204" pitchFamily="34" charset="0"/>
                <a:cs typeface="Verdana" panose="020B0604030504040204" pitchFamily="34" charset="0"/>
              </a:rPr>
              <a:t>DISABILITIES:</a:t>
            </a:r>
          </a:p>
          <a:p>
            <a:pPr marL="285750" indent="-285750" algn="just">
              <a:buFont typeface="Arial" panose="020B0604020202020204" pitchFamily="34" charset="0"/>
              <a:buChar char="•"/>
            </a:pPr>
            <a:r>
              <a:rPr lang="en-US" sz="1400" dirty="0">
                <a:latin typeface="Verdana" panose="020B0604030504040204" pitchFamily="34" charset="0"/>
                <a:ea typeface="Verdana" panose="020B0604030504040204" pitchFamily="34" charset="0"/>
                <a:cs typeface="Verdana" panose="020B0604030504040204" pitchFamily="34" charset="0"/>
              </a:rPr>
              <a:t>Heads of families with </a:t>
            </a:r>
            <a:r>
              <a:rPr lang="en-US" sz="1400" b="1" dirty="0">
                <a:latin typeface="Verdana" panose="020B0604030504040204" pitchFamily="34" charset="0"/>
                <a:ea typeface="Verdana" panose="020B0604030504040204" pitchFamily="34" charset="0"/>
                <a:cs typeface="Verdana" panose="020B0604030504040204" pitchFamily="34" charset="0"/>
              </a:rPr>
              <a:t>physical disability </a:t>
            </a:r>
            <a:r>
              <a:rPr lang="en-US" sz="1400" dirty="0">
                <a:latin typeface="Verdana" panose="020B0604030504040204" pitchFamily="34" charset="0"/>
                <a:ea typeface="Verdana" panose="020B0604030504040204" pitchFamily="34" charset="0"/>
                <a:cs typeface="Verdana" panose="020B0604030504040204" pitchFamily="34" charset="0"/>
              </a:rPr>
              <a:t>more likely to be </a:t>
            </a:r>
            <a:r>
              <a:rPr lang="en-US" sz="1400" b="1" dirty="0">
                <a:latin typeface="Verdana" panose="020B0604030504040204" pitchFamily="34" charset="0"/>
                <a:ea typeface="Verdana" panose="020B0604030504040204" pitchFamily="34" charset="0"/>
                <a:cs typeface="Verdana" panose="020B0604030504040204" pitchFamily="34" charset="0"/>
              </a:rPr>
              <a:t>food insecure. </a:t>
            </a:r>
            <a:endParaRPr lang="en-US" sz="1400" b="1" dirty="0" smtClean="0">
              <a:latin typeface="Verdana" panose="020B0604030504040204" pitchFamily="34" charset="0"/>
              <a:ea typeface="Verdana" panose="020B0604030504040204" pitchFamily="34" charset="0"/>
              <a:cs typeface="Verdana" panose="020B0604030504040204" pitchFamily="34" charset="0"/>
            </a:endParaRPr>
          </a:p>
          <a:p>
            <a:pPr algn="just"/>
            <a:endParaRPr lang="en-US" sz="1400" b="1"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sz="1400" b="1" dirty="0" smtClean="0">
                <a:latin typeface="Verdana" panose="020B0604030504040204" pitchFamily="34" charset="0"/>
                <a:ea typeface="Verdana" panose="020B0604030504040204" pitchFamily="34" charset="0"/>
                <a:cs typeface="Verdana" panose="020B0604030504040204" pitchFamily="34" charset="0"/>
              </a:rPr>
              <a:t>MARITAL STATUS: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sz="1400" b="1" dirty="0" smtClean="0">
                <a:latin typeface="Verdana" panose="020B0604030504040204" pitchFamily="34" charset="0"/>
                <a:ea typeface="Verdana" panose="020B0604030504040204" pitchFamily="34" charset="0"/>
                <a:cs typeface="Verdana" panose="020B0604030504040204" pitchFamily="34" charset="0"/>
              </a:rPr>
              <a:t>Female widowed, single </a:t>
            </a:r>
            <a:r>
              <a:rPr lang="en-US" sz="1400" b="1" dirty="0">
                <a:latin typeface="Verdana" panose="020B0604030504040204" pitchFamily="34" charset="0"/>
                <a:ea typeface="Verdana" panose="020B0604030504040204" pitchFamily="34" charset="0"/>
                <a:cs typeface="Verdana" panose="020B0604030504040204" pitchFamily="34" charset="0"/>
              </a:rPr>
              <a:t>or </a:t>
            </a:r>
            <a:r>
              <a:rPr lang="en-US" sz="1400" b="1" dirty="0" smtClean="0">
                <a:latin typeface="Verdana" panose="020B0604030504040204" pitchFamily="34" charset="0"/>
                <a:ea typeface="Verdana" panose="020B0604030504040204" pitchFamily="34" charset="0"/>
                <a:cs typeface="Verdana" panose="020B0604030504040204" pitchFamily="34" charset="0"/>
              </a:rPr>
              <a:t>divorced head of family: </a:t>
            </a:r>
            <a:r>
              <a:rPr lang="en-US" sz="1400" dirty="0" smtClean="0">
                <a:latin typeface="Verdana" panose="020B0604030504040204" pitchFamily="34" charset="0"/>
                <a:ea typeface="Verdana" panose="020B0604030504040204" pitchFamily="34" charset="0"/>
                <a:cs typeface="Verdana" panose="020B0604030504040204" pitchFamily="34" charset="0"/>
              </a:rPr>
              <a:t>more </a:t>
            </a:r>
            <a:r>
              <a:rPr lang="en-US" sz="1400" dirty="0">
                <a:latin typeface="Verdana" panose="020B0604030504040204" pitchFamily="34" charset="0"/>
                <a:ea typeface="Verdana" panose="020B0604030504040204" pitchFamily="34" charset="0"/>
                <a:cs typeface="Verdana" panose="020B0604030504040204" pitchFamily="34" charset="0"/>
              </a:rPr>
              <a:t>likely </a:t>
            </a:r>
            <a:r>
              <a:rPr lang="en-US" sz="1400" dirty="0" smtClean="0">
                <a:latin typeface="Verdana" panose="020B0604030504040204" pitchFamily="34" charset="0"/>
                <a:ea typeface="Verdana" panose="020B0604030504040204" pitchFamily="34" charset="0"/>
                <a:cs typeface="Verdana" panose="020B0604030504040204" pitchFamily="34" charset="0"/>
              </a:rPr>
              <a:t>to be </a:t>
            </a:r>
            <a:r>
              <a:rPr lang="en-US" sz="1400" b="1" dirty="0" smtClean="0">
                <a:latin typeface="Verdana" panose="020B0604030504040204" pitchFamily="34" charset="0"/>
                <a:ea typeface="Verdana" panose="020B0604030504040204" pitchFamily="34" charset="0"/>
                <a:cs typeface="Verdana" panose="020B0604030504040204" pitchFamily="34" charset="0"/>
              </a:rPr>
              <a:t>food insecure</a:t>
            </a:r>
            <a:r>
              <a:rPr lang="en-US" sz="1400" dirty="0" smtClean="0">
                <a:latin typeface="Verdana" panose="020B0604030504040204" pitchFamily="34" charset="0"/>
                <a:ea typeface="Verdana" panose="020B0604030504040204" pitchFamily="34" charset="0"/>
                <a:cs typeface="Verdana" panose="020B0604030504040204" pitchFamily="34" charset="0"/>
              </a:rPr>
              <a:t>. </a:t>
            </a:r>
          </a:p>
          <a:p>
            <a:pPr marL="285750" indent="-285750" algn="just">
              <a:buFont typeface="Arial" panose="020B0604020202020204" pitchFamily="34" charset="0"/>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en-US" sz="1400" b="1"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12"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graphicFrame>
        <p:nvGraphicFramePr>
          <p:cNvPr id="17" name="Chart 16"/>
          <p:cNvGraphicFramePr>
            <a:graphicFrameLocks/>
          </p:cNvGraphicFramePr>
          <p:nvPr>
            <p:extLst>
              <p:ext uri="{D42A27DB-BD31-4B8C-83A1-F6EECF244321}">
                <p14:modId xmlns:p14="http://schemas.microsoft.com/office/powerpoint/2010/main" val="2388546510"/>
              </p:ext>
            </p:extLst>
          </p:nvPr>
        </p:nvGraphicFramePr>
        <p:xfrm>
          <a:off x="152401" y="2622884"/>
          <a:ext cx="8341894" cy="332024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14298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5"/>
          <p:cNvSpPr/>
          <p:nvPr/>
        </p:nvSpPr>
        <p:spPr>
          <a:xfrm>
            <a:off x="0" y="6096000"/>
            <a:ext cx="9144000" cy="762000"/>
          </a:xfrm>
          <a:prstGeom prst="rect">
            <a:avLst/>
          </a:prstGeom>
          <a:solidFill>
            <a:srgbClr val="008A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 Box 3"/>
          <p:cNvSpPr txBox="1">
            <a:spLocks/>
          </p:cNvSpPr>
          <p:nvPr/>
        </p:nvSpPr>
        <p:spPr>
          <a:xfrm>
            <a:off x="0" y="228600"/>
            <a:ext cx="8001000" cy="749300"/>
          </a:xfrm>
          <a:prstGeom prst="rect">
            <a:avLst/>
          </a:prstGeom>
          <a:solidFill>
            <a:srgbClr val="008AFF"/>
          </a:solidFill>
        </p:spPr>
        <p:txBody>
          <a:bodyPr>
            <a:normAutofit fontScale="92500" lnSpcReduction="10000"/>
          </a:bodyPr>
          <a:lstStyle/>
          <a:p>
            <a:pPr marL="171450" indent="-171450" defTabSz="685800">
              <a:lnSpc>
                <a:spcPct val="150000"/>
              </a:lnSpc>
              <a:defRPr/>
            </a:pPr>
            <a:r>
              <a:rPr lang="en-GB" sz="3100" b="1" dirty="0" smtClean="0">
                <a:solidFill>
                  <a:schemeClr val="bg1"/>
                </a:solidFill>
                <a:latin typeface="Arial Narrow" panose="020B0606020202030204" pitchFamily="34" charset="0"/>
              </a:rPr>
              <a:t>Who is food insecure (family heads)?</a:t>
            </a:r>
            <a:endParaRPr lang="en-GB" b="1" dirty="0">
              <a:solidFill>
                <a:schemeClr val="bg1"/>
              </a:solidFill>
              <a:latin typeface="Trade Gothic LT Std" pitchFamily="50"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10" name="Rectangle 9"/>
          <p:cNvSpPr/>
          <p:nvPr/>
        </p:nvSpPr>
        <p:spPr>
          <a:xfrm>
            <a:off x="152400" y="1066800"/>
            <a:ext cx="8001000" cy="646331"/>
          </a:xfrm>
          <a:prstGeom prst="rect">
            <a:avLst/>
          </a:prstGeom>
        </p:spPr>
        <p:txBody>
          <a:bodyPr wrap="square">
            <a:spAutoFit/>
          </a:bodyPr>
          <a:lstStyle/>
          <a:p>
            <a:pPr marL="285750" indent="-285750">
              <a:buFont typeface="Arial" panose="020B0604020202020204" pitchFamily="34" charset="0"/>
              <a:buChar char="•"/>
              <a:defRPr/>
            </a:pPr>
            <a:endParaRPr lang="en-US" sz="1200" dirty="0">
              <a:latin typeface="Arial Narrow" panose="020B0606020202030204" pitchFamily="34" charset="0"/>
            </a:endParaRPr>
          </a:p>
          <a:p>
            <a:pPr marL="285750" indent="-285750">
              <a:buFont typeface="Arial" panose="020B0604020202020204" pitchFamily="34" charset="0"/>
              <a:buChar char="•"/>
              <a:defRPr/>
            </a:pPr>
            <a:endParaRPr lang="en-US" sz="1200" dirty="0">
              <a:latin typeface="Arial Narrow" panose="020B0606020202030204" pitchFamily="34" charset="0"/>
            </a:endParaRPr>
          </a:p>
          <a:p>
            <a:pPr marL="285750" indent="-285750">
              <a:buFont typeface="Arial" panose="020B0604020202020204" pitchFamily="34" charset="0"/>
              <a:buChar char="•"/>
              <a:defRPr/>
            </a:pPr>
            <a:endParaRPr lang="en-US" sz="1200" b="1" dirty="0">
              <a:latin typeface="Arial Narrow" panose="020B0606020202030204" pitchFamily="34" charset="0"/>
            </a:endParaRPr>
          </a:p>
        </p:txBody>
      </p:sp>
      <p:sp>
        <p:nvSpPr>
          <p:cNvPr id="5" name="Rectangle 4"/>
          <p:cNvSpPr/>
          <p:nvPr/>
        </p:nvSpPr>
        <p:spPr>
          <a:xfrm>
            <a:off x="300788" y="3483332"/>
            <a:ext cx="8542423" cy="769441"/>
          </a:xfrm>
          <a:prstGeom prst="rect">
            <a:avLst/>
          </a:prstGeom>
        </p:spPr>
        <p:txBody>
          <a:bodyPr wrap="square">
            <a:spAutoFit/>
          </a:bodyPr>
          <a:lstStyle/>
          <a:p>
            <a:pPr marL="285750" indent="-285750" algn="just">
              <a:buFont typeface="Arial" panose="020B0604020202020204" pitchFamily="34" charset="0"/>
              <a:buChar char="•"/>
            </a:pPr>
            <a:endParaRPr lang="en-US" sz="16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11"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3" name="Rectangle 2"/>
          <p:cNvSpPr/>
          <p:nvPr/>
        </p:nvSpPr>
        <p:spPr>
          <a:xfrm>
            <a:off x="152400" y="1066801"/>
            <a:ext cx="8542423" cy="1754326"/>
          </a:xfrm>
          <a:prstGeom prst="rect">
            <a:avLst/>
          </a:prstGeom>
        </p:spPr>
        <p:txBody>
          <a:bodyPr wrap="square">
            <a:spAutoFit/>
          </a:bodyPr>
          <a:lstStyle/>
          <a:p>
            <a:pPr algn="just"/>
            <a:r>
              <a:rPr lang="en-US" b="1" dirty="0">
                <a:latin typeface="Verdana" panose="020B0604030504040204" pitchFamily="34" charset="0"/>
                <a:ea typeface="Verdana" panose="020B0604030504040204" pitchFamily="34" charset="0"/>
                <a:cs typeface="Verdana" panose="020B0604030504040204" pitchFamily="34" charset="0"/>
              </a:rPr>
              <a:t>GENDER of head of family:</a:t>
            </a:r>
          </a:p>
          <a:p>
            <a:pPr algn="just"/>
            <a:endParaRPr lang="en-US" b="1"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b="1" dirty="0">
                <a:latin typeface="Verdana" panose="020B0604030504040204" pitchFamily="34" charset="0"/>
                <a:ea typeface="Verdana" panose="020B0604030504040204" pitchFamily="34" charset="0"/>
                <a:cs typeface="Verdana" panose="020B0604030504040204" pitchFamily="34" charset="0"/>
              </a:rPr>
              <a:t>Female headed families sharing no resources or supporting other families, more likely to be food secure </a:t>
            </a:r>
            <a:endParaRPr lang="en-US" b="1"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75</a:t>
            </a:r>
            <a:r>
              <a:rPr lang="en-US" dirty="0">
                <a:latin typeface="Verdana" panose="020B0604030504040204" pitchFamily="34" charset="0"/>
                <a:ea typeface="Verdana" panose="020B0604030504040204" pitchFamily="34" charset="0"/>
                <a:cs typeface="Verdana" panose="020B0604030504040204" pitchFamily="34" charset="0"/>
              </a:rPr>
              <a:t>% of female headed families supported by/sharing resources with another family.</a:t>
            </a:r>
          </a:p>
        </p:txBody>
      </p:sp>
      <p:graphicFrame>
        <p:nvGraphicFramePr>
          <p:cNvPr id="17" name="Chart 16"/>
          <p:cNvGraphicFramePr>
            <a:graphicFrameLocks/>
          </p:cNvGraphicFramePr>
          <p:nvPr>
            <p:extLst>
              <p:ext uri="{D42A27DB-BD31-4B8C-83A1-F6EECF244321}">
                <p14:modId xmlns:p14="http://schemas.microsoft.com/office/powerpoint/2010/main" val="1270106360"/>
              </p:ext>
            </p:extLst>
          </p:nvPr>
        </p:nvGraphicFramePr>
        <p:xfrm>
          <a:off x="300788" y="2821127"/>
          <a:ext cx="8233612" cy="31441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08392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88" name="Text Box 4"/>
          <p:cNvSpPr txBox="1">
            <a:spLocks noChangeArrowheads="1"/>
          </p:cNvSpPr>
          <p:nvPr/>
        </p:nvSpPr>
        <p:spPr bwMode="auto">
          <a:xfrm>
            <a:off x="1066800" y="1656978"/>
            <a:ext cx="7429249" cy="1569660"/>
          </a:xfrm>
          <a:prstGeom prst="rect">
            <a:avLst/>
          </a:prstGeom>
          <a:solidFill>
            <a:srgbClr val="0088E1"/>
          </a:solidFill>
          <a:ln w="9525">
            <a:noFill/>
            <a:miter lim="800000"/>
            <a:headEnd/>
            <a:tailEnd/>
          </a:ln>
        </p:spPr>
        <p:txBody>
          <a:bodyPr wrap="square">
            <a:spAutoFit/>
          </a:bodyPr>
          <a:lstStyle/>
          <a:p>
            <a:pPr algn="ctr" fontAlgn="base">
              <a:spcBef>
                <a:spcPts val="1200"/>
              </a:spcBef>
              <a:spcAft>
                <a:spcPts val="1200"/>
              </a:spcAft>
            </a:pPr>
            <a:r>
              <a:rPr lang="en-US" sz="4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IMPLICATIONS AND RECOMMENDATIONS</a:t>
            </a:r>
            <a:endParaRPr lang="en-US" sz="4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9"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1276473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88" name="Text Box 4"/>
          <p:cNvSpPr txBox="1">
            <a:spLocks noChangeArrowheads="1"/>
          </p:cNvSpPr>
          <p:nvPr/>
        </p:nvSpPr>
        <p:spPr bwMode="auto">
          <a:xfrm>
            <a:off x="1295400" y="2188565"/>
            <a:ext cx="6913445" cy="1015663"/>
          </a:xfrm>
          <a:prstGeom prst="rect">
            <a:avLst/>
          </a:prstGeom>
          <a:solidFill>
            <a:srgbClr val="0088E1"/>
          </a:solidFill>
          <a:ln w="9525">
            <a:noFill/>
            <a:miter lim="800000"/>
            <a:headEnd/>
            <a:tailEnd/>
          </a:ln>
        </p:spPr>
        <p:txBody>
          <a:bodyPr wrap="square">
            <a:spAutoFit/>
          </a:bodyPr>
          <a:lstStyle/>
          <a:p>
            <a:pPr algn="ctr" fontAlgn="base">
              <a:spcBef>
                <a:spcPts val="1200"/>
              </a:spcBef>
              <a:spcAft>
                <a:spcPts val="1200"/>
              </a:spcAft>
            </a:pPr>
            <a:r>
              <a:rPr lang="en-US" sz="6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FOOD SECURITY</a:t>
            </a:r>
            <a:endParaRPr lang="en-US" sz="6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14"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38877045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5"/>
          <p:cNvSpPr/>
          <p:nvPr/>
        </p:nvSpPr>
        <p:spPr>
          <a:xfrm>
            <a:off x="0" y="6096000"/>
            <a:ext cx="9144000" cy="762000"/>
          </a:xfrm>
          <a:prstGeom prst="rect">
            <a:avLst/>
          </a:prstGeom>
          <a:solidFill>
            <a:srgbClr val="008A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 Box 3"/>
          <p:cNvSpPr txBox="1">
            <a:spLocks/>
          </p:cNvSpPr>
          <p:nvPr/>
        </p:nvSpPr>
        <p:spPr>
          <a:xfrm>
            <a:off x="0" y="228600"/>
            <a:ext cx="8001000" cy="749300"/>
          </a:xfrm>
          <a:prstGeom prst="rect">
            <a:avLst/>
          </a:prstGeom>
          <a:solidFill>
            <a:srgbClr val="008AFF"/>
          </a:solidFill>
        </p:spPr>
        <p:txBody>
          <a:bodyPr>
            <a:normAutofit fontScale="92500" lnSpcReduction="10000"/>
          </a:bodyPr>
          <a:lstStyle/>
          <a:p>
            <a:pPr marL="171450" indent="-171450" defTabSz="685800">
              <a:lnSpc>
                <a:spcPct val="150000"/>
              </a:lnSpc>
              <a:defRPr/>
            </a:pPr>
            <a:r>
              <a:rPr lang="en-GB" sz="3100" b="1" dirty="0" smtClean="0">
                <a:solidFill>
                  <a:schemeClr val="bg1"/>
                </a:solidFill>
                <a:latin typeface="Arial Narrow" panose="020B0606020202030204" pitchFamily="34" charset="0"/>
              </a:rPr>
              <a:t>Summary</a:t>
            </a:r>
            <a:endParaRPr lang="en-GB" b="1" dirty="0">
              <a:solidFill>
                <a:srgbClr val="FF0000"/>
              </a:solidFill>
              <a:latin typeface="Trade Gothic LT Std" pitchFamily="50"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5" name="Rectangle 4"/>
          <p:cNvSpPr/>
          <p:nvPr/>
        </p:nvSpPr>
        <p:spPr>
          <a:xfrm>
            <a:off x="255270" y="977900"/>
            <a:ext cx="8211445" cy="4524315"/>
          </a:xfrm>
          <a:prstGeom prst="rect">
            <a:avLst/>
          </a:prstGeom>
        </p:spPr>
        <p:txBody>
          <a:bodyPr wrap="square">
            <a:spAutoFit/>
          </a:bodyPr>
          <a:lstStyle/>
          <a:p>
            <a:pPr algn="just"/>
            <a:r>
              <a:rPr lang="en-US" b="1" dirty="0" smtClean="0">
                <a:latin typeface="Verdana" panose="020B0604030504040204" pitchFamily="34" charset="0"/>
                <a:ea typeface="Verdana" panose="020B0604030504040204" pitchFamily="34" charset="0"/>
                <a:cs typeface="Verdana" panose="020B0604030504040204" pitchFamily="34" charset="0"/>
              </a:rPr>
              <a:t>Overall:</a:t>
            </a:r>
          </a:p>
          <a:p>
            <a:pPr algn="just"/>
            <a:r>
              <a:rPr lang="en-US" b="1" dirty="0" smtClean="0">
                <a:latin typeface="Verdana" panose="020B0604030504040204" pitchFamily="34" charset="0"/>
                <a:ea typeface="Verdana" panose="020B0604030504040204" pitchFamily="34" charset="0"/>
                <a:cs typeface="Verdana" panose="020B0604030504040204" pitchFamily="34" charset="0"/>
              </a:rPr>
              <a:t>Dramatic increase in the vulnerability and food insecurity of registered Syrian refugees living in Jordan</a:t>
            </a:r>
            <a:r>
              <a:rPr lang="en-US" dirty="0" smtClean="0">
                <a:latin typeface="Verdana" panose="020B0604030504040204" pitchFamily="34" charset="0"/>
                <a:ea typeface="Verdana" panose="020B0604030504040204" pitchFamily="34" charset="0"/>
                <a:cs typeface="Verdana" panose="020B0604030504040204" pitchFamily="34" charset="0"/>
              </a:rPr>
              <a:t>. </a:t>
            </a:r>
          </a:p>
          <a:p>
            <a:pPr algn="just"/>
            <a:endParaRPr lang="en-US" dirty="0">
              <a:latin typeface="Verdana" panose="020B0604030504040204" pitchFamily="34" charset="0"/>
              <a:ea typeface="Verdana" panose="020B0604030504040204" pitchFamily="34" charset="0"/>
              <a:cs typeface="Verdana" panose="020B0604030504040204" pitchFamily="34" charset="0"/>
            </a:endParaRPr>
          </a:p>
          <a:p>
            <a:pPr algn="just"/>
            <a:r>
              <a:rPr lang="en-US" b="1" dirty="0" smtClean="0">
                <a:latin typeface="Verdana" panose="020B0604030504040204" pitchFamily="34" charset="0"/>
                <a:ea typeface="Verdana" panose="020B0604030504040204" pitchFamily="34" charset="0"/>
                <a:cs typeface="Verdana" panose="020B0604030504040204" pitchFamily="34" charset="0"/>
              </a:rPr>
              <a:t>Communities:</a:t>
            </a:r>
          </a:p>
          <a:p>
            <a:pPr algn="just"/>
            <a:r>
              <a:rPr lang="en-US" dirty="0" smtClean="0">
                <a:latin typeface="Verdana" panose="020B0604030504040204" pitchFamily="34" charset="0"/>
                <a:ea typeface="Verdana" panose="020B0604030504040204" pitchFamily="34" charset="0"/>
                <a:cs typeface="Verdana" panose="020B0604030504040204" pitchFamily="34" charset="0"/>
              </a:rPr>
              <a:t>Households </a:t>
            </a:r>
            <a:r>
              <a:rPr lang="en-US" b="1" dirty="0" smtClean="0">
                <a:latin typeface="Verdana" panose="020B0604030504040204" pitchFamily="34" charset="0"/>
                <a:ea typeface="Verdana" panose="020B0604030504040204" pitchFamily="34" charset="0"/>
                <a:cs typeface="Verdana" panose="020B0604030504040204" pitchFamily="34" charset="0"/>
              </a:rPr>
              <a:t>living in the host community worst affected</a:t>
            </a:r>
            <a:r>
              <a:rPr lang="en-US" dirty="0" smtClean="0">
                <a:latin typeface="Verdana" panose="020B0604030504040204" pitchFamily="34" charset="0"/>
                <a:ea typeface="Verdana" panose="020B0604030504040204" pitchFamily="34" charset="0"/>
                <a:cs typeface="Verdana" panose="020B0604030504040204" pitchFamily="34" charset="0"/>
              </a:rPr>
              <a:t>:</a:t>
            </a:r>
          </a:p>
          <a:p>
            <a:pPr algn="just"/>
            <a:r>
              <a:rPr lang="en-US" b="1" dirty="0" smtClean="0">
                <a:latin typeface="Verdana" panose="020B0604030504040204" pitchFamily="34" charset="0"/>
                <a:ea typeface="Verdana" panose="020B0604030504040204" pitchFamily="34" charset="0"/>
                <a:cs typeface="Verdana" panose="020B0604030504040204" pitchFamily="34" charset="0"/>
              </a:rPr>
              <a:t>86% households in vulnerable to food insecurity or food insecure, </a:t>
            </a: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Tx/>
              <a:buChar char="-"/>
            </a:pPr>
            <a:r>
              <a:rPr lang="en-US" dirty="0" smtClean="0">
                <a:latin typeface="Verdana" panose="020B0604030504040204" pitchFamily="34" charset="0"/>
                <a:ea typeface="Verdana" panose="020B0604030504040204" pitchFamily="34" charset="0"/>
                <a:cs typeface="Verdana" panose="020B0604030504040204" pitchFamily="34" charset="0"/>
              </a:rPr>
              <a:t>Difficulty economically to </a:t>
            </a:r>
            <a:r>
              <a:rPr lang="en-US" dirty="0">
                <a:latin typeface="Verdana" panose="020B0604030504040204" pitchFamily="34" charset="0"/>
                <a:ea typeface="Verdana" panose="020B0604030504040204" pitchFamily="34" charset="0"/>
                <a:cs typeface="Verdana" panose="020B0604030504040204" pitchFamily="34" charset="0"/>
              </a:rPr>
              <a:t>access </a:t>
            </a:r>
            <a:r>
              <a:rPr lang="en-US" dirty="0" smtClean="0">
                <a:latin typeface="Verdana" panose="020B0604030504040204" pitchFamily="34" charset="0"/>
                <a:ea typeface="Verdana" panose="020B0604030504040204" pitchFamily="34" charset="0"/>
                <a:cs typeface="Verdana" panose="020B0604030504040204" pitchFamily="34" charset="0"/>
              </a:rPr>
              <a:t>food</a:t>
            </a:r>
          </a:p>
          <a:p>
            <a:pPr marL="285750" indent="-285750" algn="just">
              <a:buFontTx/>
              <a:buChar char="-"/>
            </a:pPr>
            <a:r>
              <a:rPr lang="en-US" dirty="0" smtClean="0">
                <a:latin typeface="Verdana" panose="020B0604030504040204" pitchFamily="34" charset="0"/>
                <a:ea typeface="Verdana" panose="020B0604030504040204" pitchFamily="34" charset="0"/>
                <a:cs typeface="Verdana" panose="020B0604030504040204" pitchFamily="34" charset="0"/>
              </a:rPr>
              <a:t>Resorting </a:t>
            </a:r>
            <a:r>
              <a:rPr lang="en-US" dirty="0">
                <a:latin typeface="Verdana" panose="020B0604030504040204" pitchFamily="34" charset="0"/>
                <a:ea typeface="Verdana" panose="020B0604030504040204" pitchFamily="34" charset="0"/>
                <a:cs typeface="Verdana" panose="020B0604030504040204" pitchFamily="34" charset="0"/>
              </a:rPr>
              <a:t>to </a:t>
            </a:r>
            <a:r>
              <a:rPr lang="en-US" dirty="0" smtClean="0">
                <a:latin typeface="Verdana" panose="020B0604030504040204" pitchFamily="34" charset="0"/>
                <a:ea typeface="Verdana" panose="020B0604030504040204" pitchFamily="34" charset="0"/>
                <a:cs typeface="Verdana" panose="020B0604030504040204" pitchFamily="34" charset="0"/>
              </a:rPr>
              <a:t>more extreme negative coping </a:t>
            </a:r>
            <a:r>
              <a:rPr lang="en-US" dirty="0">
                <a:latin typeface="Verdana" panose="020B0604030504040204" pitchFamily="34" charset="0"/>
                <a:ea typeface="Verdana" panose="020B0604030504040204" pitchFamily="34" charset="0"/>
                <a:cs typeface="Verdana" panose="020B0604030504040204" pitchFamily="34" charset="0"/>
              </a:rPr>
              <a:t>strategies to </a:t>
            </a:r>
            <a:r>
              <a:rPr lang="en-US" dirty="0" smtClean="0">
                <a:latin typeface="Verdana" panose="020B0604030504040204" pitchFamily="34" charset="0"/>
                <a:ea typeface="Verdana" panose="020B0604030504040204" pitchFamily="34" charset="0"/>
                <a:cs typeface="Verdana" panose="020B0604030504040204" pitchFamily="34" charset="0"/>
              </a:rPr>
              <a:t>meet </a:t>
            </a:r>
            <a:r>
              <a:rPr lang="en-US" dirty="0">
                <a:latin typeface="Verdana" panose="020B0604030504040204" pitchFamily="34" charset="0"/>
                <a:ea typeface="Verdana" panose="020B0604030504040204" pitchFamily="34" charset="0"/>
                <a:cs typeface="Verdana" panose="020B0604030504040204" pitchFamily="34" charset="0"/>
              </a:rPr>
              <a:t>basic needs</a:t>
            </a:r>
            <a:r>
              <a:rPr lang="en-US" dirty="0" smtClean="0">
                <a:latin typeface="Verdana" panose="020B0604030504040204" pitchFamily="34" charset="0"/>
                <a:ea typeface="Verdana" panose="020B0604030504040204" pitchFamily="34" charset="0"/>
                <a:cs typeface="Verdana" panose="020B0604030504040204" pitchFamily="34" charset="0"/>
              </a:rPr>
              <a:t>.</a:t>
            </a:r>
            <a:endParaRPr lang="en-US" b="1" dirty="0" smtClean="0">
              <a:latin typeface="Verdana" panose="020B0604030504040204" pitchFamily="34" charset="0"/>
              <a:ea typeface="Verdana" panose="020B0604030504040204" pitchFamily="34" charset="0"/>
              <a:cs typeface="Verdana" panose="020B0604030504040204" pitchFamily="34" charset="0"/>
            </a:endParaRPr>
          </a:p>
          <a:p>
            <a:pPr algn="just"/>
            <a:endParaRPr lang="en-US" b="1"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b="1" dirty="0" smtClean="0">
                <a:latin typeface="Verdana" panose="020B0604030504040204" pitchFamily="34" charset="0"/>
                <a:ea typeface="Verdana" panose="020B0604030504040204" pitchFamily="34" charset="0"/>
                <a:cs typeface="Verdana" panose="020B0604030504040204" pitchFamily="34" charset="0"/>
              </a:rPr>
              <a:t>Azraq camp: </a:t>
            </a:r>
          </a:p>
          <a:p>
            <a:pPr marL="742950" lvl="1" indent="-285750" algn="just">
              <a:buFont typeface="Arial" panose="020B0604020202020204" pitchFamily="34" charset="0"/>
              <a:buChar char="•"/>
            </a:pPr>
            <a:r>
              <a:rPr lang="en-US" b="1" dirty="0" smtClean="0">
                <a:latin typeface="Verdana" panose="020B0604030504040204" pitchFamily="34" charset="0"/>
                <a:ea typeface="Verdana" panose="020B0604030504040204" pitchFamily="34" charset="0"/>
                <a:cs typeface="Verdana" panose="020B0604030504040204" pitchFamily="34" charset="0"/>
              </a:rPr>
              <a:t>88% vulnerable to food insecurity, or food insecure. </a:t>
            </a:r>
          </a:p>
          <a:p>
            <a:pPr marL="742950" lvl="1"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No access to markets or economic opportunities</a:t>
            </a:r>
            <a:r>
              <a:rPr lang="en-US" dirty="0">
                <a:latin typeface="Verdana" panose="020B0604030504040204" pitchFamily="34" charset="0"/>
                <a:ea typeface="Verdana" panose="020B0604030504040204" pitchFamily="34" charset="0"/>
                <a:cs typeface="Verdana" panose="020B0604030504040204" pitchFamily="34" charset="0"/>
              </a:rPr>
              <a:t>.</a:t>
            </a: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742950" lvl="1" indent="-285750" algn="just">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T</a:t>
            </a:r>
            <a:r>
              <a:rPr lang="en-US" dirty="0" smtClean="0">
                <a:latin typeface="Verdana" panose="020B0604030504040204" pitchFamily="34" charset="0"/>
                <a:ea typeface="Verdana" panose="020B0604030504040204" pitchFamily="34" charset="0"/>
                <a:cs typeface="Verdana" panose="020B0604030504040204" pitchFamily="34" charset="0"/>
              </a:rPr>
              <a:t>otal dependency on WFP food assistance.</a:t>
            </a: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3985513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5"/>
          <p:cNvSpPr/>
          <p:nvPr/>
        </p:nvSpPr>
        <p:spPr>
          <a:xfrm>
            <a:off x="0" y="6096000"/>
            <a:ext cx="9144000" cy="762000"/>
          </a:xfrm>
          <a:prstGeom prst="rect">
            <a:avLst/>
          </a:prstGeom>
          <a:solidFill>
            <a:srgbClr val="008A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 Box 3"/>
          <p:cNvSpPr txBox="1">
            <a:spLocks/>
          </p:cNvSpPr>
          <p:nvPr/>
        </p:nvSpPr>
        <p:spPr>
          <a:xfrm>
            <a:off x="0" y="228600"/>
            <a:ext cx="8001000" cy="749300"/>
          </a:xfrm>
          <a:prstGeom prst="rect">
            <a:avLst/>
          </a:prstGeom>
          <a:solidFill>
            <a:srgbClr val="008AFF"/>
          </a:solidFill>
        </p:spPr>
        <p:txBody>
          <a:bodyPr>
            <a:normAutofit fontScale="92500" lnSpcReduction="10000"/>
          </a:bodyPr>
          <a:lstStyle/>
          <a:p>
            <a:pPr marL="171450" indent="-171450" defTabSz="685800">
              <a:lnSpc>
                <a:spcPct val="150000"/>
              </a:lnSpc>
              <a:defRPr/>
            </a:pPr>
            <a:r>
              <a:rPr lang="en-GB" sz="3100" b="1" dirty="0" smtClean="0">
                <a:solidFill>
                  <a:schemeClr val="bg1"/>
                </a:solidFill>
                <a:latin typeface="Arial Narrow" panose="020B0606020202030204" pitchFamily="34" charset="0"/>
              </a:rPr>
              <a:t>Summary</a:t>
            </a:r>
            <a:endParaRPr lang="en-GB" b="1" dirty="0">
              <a:solidFill>
                <a:schemeClr val="bg1"/>
              </a:solidFill>
              <a:latin typeface="Trade Gothic LT Std" pitchFamily="50"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10" name="Rectangle 9"/>
          <p:cNvSpPr/>
          <p:nvPr/>
        </p:nvSpPr>
        <p:spPr>
          <a:xfrm>
            <a:off x="152400" y="1066800"/>
            <a:ext cx="8001000" cy="646331"/>
          </a:xfrm>
          <a:prstGeom prst="rect">
            <a:avLst/>
          </a:prstGeom>
        </p:spPr>
        <p:txBody>
          <a:bodyPr wrap="square">
            <a:spAutoFit/>
          </a:bodyPr>
          <a:lstStyle/>
          <a:p>
            <a:pPr marL="285750" indent="-285750">
              <a:buFont typeface="Arial" panose="020B0604020202020204" pitchFamily="34" charset="0"/>
              <a:buChar char="•"/>
              <a:defRPr/>
            </a:pPr>
            <a:endParaRPr lang="en-US" sz="1200" dirty="0">
              <a:latin typeface="Arial Narrow" panose="020B0606020202030204" pitchFamily="34" charset="0"/>
            </a:endParaRPr>
          </a:p>
          <a:p>
            <a:pPr marL="285750" indent="-285750">
              <a:buFont typeface="Arial" panose="020B0604020202020204" pitchFamily="34" charset="0"/>
              <a:buChar char="•"/>
              <a:defRPr/>
            </a:pPr>
            <a:endParaRPr lang="en-US" sz="1200" dirty="0">
              <a:latin typeface="Arial Narrow" panose="020B0606020202030204" pitchFamily="34" charset="0"/>
            </a:endParaRPr>
          </a:p>
          <a:p>
            <a:pPr marL="285750" indent="-285750">
              <a:buFont typeface="Arial" panose="020B0604020202020204" pitchFamily="34" charset="0"/>
              <a:buChar char="•"/>
              <a:defRPr/>
            </a:pPr>
            <a:endParaRPr lang="en-US" sz="1200" b="1" dirty="0">
              <a:latin typeface="Arial Narrow" panose="020B0606020202030204" pitchFamily="34" charset="0"/>
            </a:endParaRPr>
          </a:p>
        </p:txBody>
      </p:sp>
      <p:sp>
        <p:nvSpPr>
          <p:cNvPr id="5" name="Rectangle 4"/>
          <p:cNvSpPr/>
          <p:nvPr/>
        </p:nvSpPr>
        <p:spPr>
          <a:xfrm>
            <a:off x="838200" y="1330036"/>
            <a:ext cx="7491153" cy="3785652"/>
          </a:xfrm>
          <a:prstGeom prst="rect">
            <a:avLst/>
          </a:prstGeom>
        </p:spPr>
        <p:txBody>
          <a:bodyPr wrap="square">
            <a:spAutoFit/>
          </a:bodyPr>
          <a:lstStyle/>
          <a:p>
            <a:pPr lvl="1" algn="just"/>
            <a:endParaRPr lang="en-US" sz="20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en-US" sz="2000" b="1" dirty="0" smtClean="0">
                <a:latin typeface="Verdana" panose="020B0604030504040204" pitchFamily="34" charset="0"/>
                <a:ea typeface="Verdana" panose="020B0604030504040204" pitchFamily="34" charset="0"/>
                <a:cs typeface="Verdana" panose="020B0604030504040204" pitchFamily="34" charset="0"/>
              </a:rPr>
              <a:t>WFP assistance </a:t>
            </a:r>
            <a:r>
              <a:rPr lang="en-US" sz="2000" dirty="0" smtClean="0">
                <a:latin typeface="Verdana" panose="020B0604030504040204" pitchFamily="34" charset="0"/>
                <a:ea typeface="Verdana" panose="020B0604030504040204" pitchFamily="34" charset="0"/>
                <a:cs typeface="Verdana" panose="020B0604030504040204" pitchFamily="34" charset="0"/>
              </a:rPr>
              <a:t>sustained </a:t>
            </a:r>
            <a:r>
              <a:rPr lang="en-US" sz="2000" b="1" dirty="0" smtClean="0">
                <a:latin typeface="Verdana" panose="020B0604030504040204" pitchFamily="34" charset="0"/>
                <a:ea typeface="Verdana" panose="020B0604030504040204" pitchFamily="34" charset="0"/>
                <a:cs typeface="Verdana" panose="020B0604030504040204" pitchFamily="34" charset="0"/>
              </a:rPr>
              <a:t>food security </a:t>
            </a:r>
            <a:r>
              <a:rPr lang="en-US" sz="2000" dirty="0" smtClean="0">
                <a:latin typeface="Verdana" panose="020B0604030504040204" pitchFamily="34" charset="0"/>
                <a:ea typeface="Verdana" panose="020B0604030504040204" pitchFamily="34" charset="0"/>
                <a:cs typeface="Verdana" panose="020B0604030504040204" pitchFamily="34" charset="0"/>
              </a:rPr>
              <a:t>in 2014. </a:t>
            </a:r>
          </a:p>
          <a:p>
            <a:pPr marL="342900" indent="-342900" algn="just">
              <a:buFont typeface="Arial" panose="020B0604020202020204" pitchFamily="34" charset="0"/>
              <a:buChar char="•"/>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en-US" sz="2000" dirty="0" smtClean="0">
                <a:latin typeface="Verdana" panose="020B0604030504040204" pitchFamily="34" charset="0"/>
                <a:ea typeface="Verdana" panose="020B0604030504040204" pitchFamily="34" charset="0"/>
                <a:cs typeface="Verdana" panose="020B0604030504040204" pitchFamily="34" charset="0"/>
              </a:rPr>
              <a:t>2015 </a:t>
            </a:r>
            <a:r>
              <a:rPr lang="en-US" sz="2000" b="1" dirty="0" smtClean="0">
                <a:latin typeface="Verdana" panose="020B0604030504040204" pitchFamily="34" charset="0"/>
                <a:ea typeface="Verdana" panose="020B0604030504040204" pitchFamily="34" charset="0"/>
                <a:cs typeface="Verdana" panose="020B0604030504040204" pitchFamily="34" charset="0"/>
              </a:rPr>
              <a:t>reductions in food assistance </a:t>
            </a:r>
            <a:r>
              <a:rPr lang="en-US" sz="2000" dirty="0" smtClean="0">
                <a:latin typeface="Verdana" panose="020B0604030504040204" pitchFamily="34" charset="0"/>
                <a:ea typeface="Verdana" panose="020B0604030504040204" pitchFamily="34" charset="0"/>
                <a:cs typeface="Verdana" panose="020B0604030504040204" pitchFamily="34" charset="0"/>
              </a:rPr>
              <a:t>have had dramatic impact </a:t>
            </a:r>
            <a:r>
              <a:rPr lang="en-US" sz="20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b="1" dirty="0" smtClean="0">
                <a:latin typeface="Verdana" panose="020B0604030504040204" pitchFamily="34" charset="0"/>
                <a:ea typeface="Verdana" panose="020B0604030504040204" pitchFamily="34" charset="0"/>
                <a:cs typeface="Verdana" panose="020B0604030504040204" pitchFamily="34" charset="0"/>
              </a:rPr>
              <a:t>little resilience</a:t>
            </a:r>
            <a:r>
              <a:rPr lang="en-US" sz="2000" dirty="0" smtClean="0">
                <a:latin typeface="Verdana" panose="020B0604030504040204" pitchFamily="34" charset="0"/>
                <a:ea typeface="Verdana" panose="020B0604030504040204" pitchFamily="34" charset="0"/>
                <a:cs typeface="Verdana" panose="020B0604030504040204" pitchFamily="34" charset="0"/>
              </a:rPr>
              <a:t>.</a:t>
            </a:r>
          </a:p>
          <a:p>
            <a:pPr algn="just"/>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sz="2000" b="1" dirty="0" smtClean="0">
                <a:latin typeface="Verdana" panose="020B0604030504040204" pitchFamily="34" charset="0"/>
                <a:ea typeface="Verdana" panose="020B0604030504040204" pitchFamily="34" charset="0"/>
                <a:cs typeface="Verdana" panose="020B0604030504040204" pitchFamily="34" charset="0"/>
              </a:rPr>
              <a:t>Any reduction in WFP assistance </a:t>
            </a:r>
            <a:r>
              <a:rPr lang="en-US" sz="2000" dirty="0" smtClean="0">
                <a:latin typeface="Verdana" panose="020B0604030504040204" pitchFamily="34" charset="0"/>
                <a:ea typeface="Verdana" panose="020B0604030504040204" pitchFamily="34" charset="0"/>
                <a:cs typeface="Verdana" panose="020B0604030504040204" pitchFamily="34" charset="0"/>
              </a:rPr>
              <a:t>will lead to further </a:t>
            </a:r>
            <a:r>
              <a:rPr lang="en-US" sz="2000" b="1" dirty="0" smtClean="0">
                <a:latin typeface="Verdana" panose="020B0604030504040204" pitchFamily="34" charset="0"/>
                <a:ea typeface="Verdana" panose="020B0604030504040204" pitchFamily="34" charset="0"/>
                <a:cs typeface="Verdana" panose="020B0604030504040204" pitchFamily="34" charset="0"/>
              </a:rPr>
              <a:t>decrease in household food security </a:t>
            </a:r>
            <a:r>
              <a:rPr lang="en-US" sz="2000" dirty="0" smtClean="0">
                <a:latin typeface="Verdana" panose="020B0604030504040204" pitchFamily="34" charset="0"/>
                <a:ea typeface="Verdana" panose="020B0604030504040204" pitchFamily="34" charset="0"/>
                <a:cs typeface="Verdana" panose="020B0604030504040204" pitchFamily="34" charset="0"/>
              </a:rPr>
              <a:t>and increased </a:t>
            </a:r>
            <a:r>
              <a:rPr lang="en-US" sz="2000" b="1" dirty="0" smtClean="0">
                <a:latin typeface="Verdana" panose="020B0604030504040204" pitchFamily="34" charset="0"/>
                <a:ea typeface="Verdana" panose="020B0604030504040204" pitchFamily="34" charset="0"/>
                <a:cs typeface="Verdana" panose="020B0604030504040204" pitchFamily="34" charset="0"/>
              </a:rPr>
              <a:t>adoption of extreme coping mechanisms</a:t>
            </a:r>
            <a:r>
              <a:rPr lang="en-US" sz="2000" dirty="0" smtClean="0">
                <a:latin typeface="Verdana" panose="020B0604030504040204" pitchFamily="34" charset="0"/>
                <a:ea typeface="Verdana" panose="020B0604030504040204" pitchFamily="34" charset="0"/>
                <a:cs typeface="Verdana" panose="020B0604030504040204" pitchFamily="34" charset="0"/>
              </a:rPr>
              <a:t>. </a:t>
            </a:r>
          </a:p>
          <a:p>
            <a:pPr algn="just"/>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sz="2000" dirty="0" smtClean="0">
                <a:latin typeface="Verdana" panose="020B0604030504040204" pitchFamily="34" charset="0"/>
                <a:ea typeface="Verdana" panose="020B0604030504040204" pitchFamily="34" charset="0"/>
                <a:cs typeface="Verdana" panose="020B0604030504040204" pitchFamily="34" charset="0"/>
              </a:rPr>
              <a:t>Food assistance reductions will impact key sectors. </a:t>
            </a:r>
          </a:p>
          <a:p>
            <a:pPr algn="just"/>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2626920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93813"/>
            <a:ext cx="7886700" cy="4486274"/>
          </a:xfrm>
        </p:spPr>
        <p:txBody>
          <a:bodyPr>
            <a:normAutofit/>
          </a:bodyPr>
          <a:lstStyle/>
          <a:p>
            <a:r>
              <a:rPr lang="en-US" sz="2000" b="1" dirty="0" smtClean="0">
                <a:latin typeface="Verdana" panose="020B0604030504040204" pitchFamily="34" charset="0"/>
                <a:ea typeface="Verdana" panose="020B0604030504040204" pitchFamily="34" charset="0"/>
                <a:cs typeface="Verdana" panose="020B0604030504040204" pitchFamily="34" charset="0"/>
              </a:rPr>
              <a:t>Ideal: </a:t>
            </a:r>
          </a:p>
          <a:p>
            <a:pPr lvl="1"/>
            <a:r>
              <a:rPr lang="en-US" sz="2000" dirty="0" smtClean="0">
                <a:latin typeface="Verdana" panose="020B0604030504040204" pitchFamily="34" charset="0"/>
                <a:ea typeface="Verdana" panose="020B0604030504040204" pitchFamily="34" charset="0"/>
                <a:cs typeface="Verdana" panose="020B0604030504040204" pitchFamily="34" charset="0"/>
              </a:rPr>
              <a:t>Maintain planned food assistance for eligible beneficiaries</a:t>
            </a:r>
          </a:p>
          <a:p>
            <a:pPr lvl="1"/>
            <a:r>
              <a:rPr lang="en-US" sz="2000" dirty="0" smtClean="0">
                <a:latin typeface="Verdana" panose="020B0604030504040204" pitchFamily="34" charset="0"/>
                <a:ea typeface="Verdana" panose="020B0604030504040204" pitchFamily="34" charset="0"/>
                <a:cs typeface="Verdana" panose="020B0604030504040204" pitchFamily="34" charset="0"/>
              </a:rPr>
              <a:t>Targeting in Za’atri</a:t>
            </a:r>
          </a:p>
          <a:p>
            <a:pPr lvl="1"/>
            <a:r>
              <a:rPr lang="en-US" sz="2000" dirty="0" err="1">
                <a:latin typeface="Verdana" panose="020B0604030504040204" pitchFamily="34" charset="0"/>
                <a:ea typeface="Verdana" panose="020B0604030504040204" pitchFamily="34" charset="0"/>
                <a:cs typeface="Verdana" panose="020B0604030504040204" pitchFamily="34" charset="0"/>
              </a:rPr>
              <a:t>Prioritisation</a:t>
            </a:r>
            <a:r>
              <a:rPr lang="en-US" sz="2000" dirty="0">
                <a:latin typeface="Verdana" panose="020B0604030504040204" pitchFamily="34" charset="0"/>
                <a:ea typeface="Verdana" panose="020B0604030504040204" pitchFamily="34" charset="0"/>
                <a:cs typeface="Verdana" panose="020B0604030504040204" pitchFamily="34" charset="0"/>
              </a:rPr>
              <a:t> strategy within community</a:t>
            </a:r>
          </a:p>
          <a:p>
            <a:pPr lvl="1"/>
            <a:endParaRPr lang="en-US" sz="2000" dirty="0" smtClean="0">
              <a:latin typeface="Verdana" panose="020B0604030504040204" pitchFamily="34" charset="0"/>
              <a:ea typeface="Verdana" panose="020B0604030504040204" pitchFamily="34" charset="0"/>
              <a:cs typeface="Verdana" panose="020B0604030504040204" pitchFamily="34" charset="0"/>
            </a:endParaRPr>
          </a:p>
          <a:p>
            <a:r>
              <a:rPr lang="en-US" sz="2000" b="1" dirty="0" smtClean="0">
                <a:latin typeface="Verdana" panose="020B0604030504040204" pitchFamily="34" charset="0"/>
                <a:ea typeface="Verdana" panose="020B0604030504040204" pitchFamily="34" charset="0"/>
                <a:cs typeface="Verdana" panose="020B0604030504040204" pitchFamily="34" charset="0"/>
              </a:rPr>
              <a:t>Reality: </a:t>
            </a:r>
          </a:p>
          <a:p>
            <a:pPr lvl="1"/>
            <a:r>
              <a:rPr lang="en-US" sz="2000" dirty="0" smtClean="0">
                <a:latin typeface="Verdana" panose="020B0604030504040204" pitchFamily="34" charset="0"/>
                <a:ea typeface="Verdana" panose="020B0604030504040204" pitchFamily="34" charset="0"/>
                <a:cs typeface="Verdana" panose="020B0604030504040204" pitchFamily="34" charset="0"/>
              </a:rPr>
              <a:t>Camp support (increased population)</a:t>
            </a:r>
          </a:p>
          <a:p>
            <a:pPr lvl="1"/>
            <a:r>
              <a:rPr lang="en-US" sz="2000" dirty="0" smtClean="0">
                <a:latin typeface="Verdana" panose="020B0604030504040204" pitchFamily="34" charset="0"/>
                <a:ea typeface="Verdana" panose="020B0604030504040204" pitchFamily="34" charset="0"/>
                <a:cs typeface="Verdana" panose="020B0604030504040204" pitchFamily="34" charset="0"/>
              </a:rPr>
              <a:t>Advocacy for temporary economic accommodation</a:t>
            </a:r>
          </a:p>
          <a:p>
            <a:pPr lvl="1"/>
            <a:r>
              <a:rPr lang="en-US" sz="2000" dirty="0" smtClean="0">
                <a:latin typeface="Verdana" panose="020B0604030504040204" pitchFamily="34" charset="0"/>
                <a:ea typeface="Verdana" panose="020B0604030504040204" pitchFamily="34" charset="0"/>
                <a:cs typeface="Verdana" panose="020B0604030504040204" pitchFamily="34" charset="0"/>
              </a:rPr>
              <a:t>Transition strategy</a:t>
            </a: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
        <p:nvSpPr>
          <p:cNvPr id="5" name="Text Box 3"/>
          <p:cNvSpPr txBox="1">
            <a:spLocks/>
          </p:cNvSpPr>
          <p:nvPr/>
        </p:nvSpPr>
        <p:spPr>
          <a:xfrm>
            <a:off x="0" y="165538"/>
            <a:ext cx="8001000" cy="749300"/>
          </a:xfrm>
          <a:prstGeom prst="rect">
            <a:avLst/>
          </a:prstGeom>
          <a:solidFill>
            <a:srgbClr val="008AFF"/>
          </a:solidFill>
        </p:spPr>
        <p:txBody>
          <a:bodyPr>
            <a:normAutofit fontScale="92500" lnSpcReduction="10000"/>
          </a:bodyPr>
          <a:lstStyle/>
          <a:p>
            <a:pPr marL="171450" indent="-171450" defTabSz="685800">
              <a:lnSpc>
                <a:spcPct val="150000"/>
              </a:lnSpc>
              <a:defRPr/>
            </a:pPr>
            <a:r>
              <a:rPr lang="en-GB" sz="3100" b="1" dirty="0" smtClean="0">
                <a:solidFill>
                  <a:schemeClr val="bg1"/>
                </a:solidFill>
                <a:latin typeface="Arial Narrow" panose="020B0606020202030204" pitchFamily="34" charset="0"/>
              </a:rPr>
              <a:t>Recommendations</a:t>
            </a:r>
            <a:endParaRPr lang="en-GB" b="1" dirty="0">
              <a:solidFill>
                <a:srgbClr val="FF0000"/>
              </a:solidFill>
              <a:latin typeface="Trade Gothic LT Std" pitchFamily="50" charset="0"/>
            </a:endParaRPr>
          </a:p>
        </p:txBody>
      </p:sp>
      <p:sp>
        <p:nvSpPr>
          <p:cNvPr id="6" name="Rectangle 5"/>
          <p:cNvSpPr/>
          <p:nvPr/>
        </p:nvSpPr>
        <p:spPr>
          <a:xfrm>
            <a:off x="0" y="6096000"/>
            <a:ext cx="9144000" cy="762000"/>
          </a:xfrm>
          <a:prstGeom prst="rect">
            <a:avLst/>
          </a:prstGeom>
          <a:solidFill>
            <a:srgbClr val="008A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2559282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p:cNvSpPr>
          <p:nvPr/>
        </p:nvSpPr>
        <p:spPr>
          <a:xfrm>
            <a:off x="898867" y="2536276"/>
            <a:ext cx="8001000" cy="1349923"/>
          </a:xfrm>
          <a:prstGeom prst="rect">
            <a:avLst/>
          </a:prstGeom>
          <a:solidFill>
            <a:srgbClr val="008AFF"/>
          </a:solidFill>
        </p:spPr>
        <p:txBody>
          <a:bodyPr>
            <a:noAutofit/>
          </a:bodyPr>
          <a:lstStyle/>
          <a:p>
            <a:pPr marL="171450" indent="-171450" algn="ctr" defTabSz="685800">
              <a:lnSpc>
                <a:spcPct val="150000"/>
              </a:lnSpc>
              <a:defRPr/>
            </a:pPr>
            <a:r>
              <a:rPr lang="en-GB" sz="4400" b="1" dirty="0" smtClean="0">
                <a:solidFill>
                  <a:schemeClr val="bg1"/>
                </a:solidFill>
                <a:latin typeface="Arial Narrow" panose="020B0606020202030204" pitchFamily="34" charset="0"/>
              </a:rPr>
              <a:t>QUESTIONS?</a:t>
            </a:r>
            <a:endParaRPr lang="en-GB" sz="4400" b="1" dirty="0">
              <a:solidFill>
                <a:schemeClr val="bg1"/>
              </a:solidFill>
              <a:latin typeface="Arial Narrow" panose="020B0606020202030204" pitchFamily="34" charset="0"/>
            </a:endParaRPr>
          </a:p>
        </p:txBody>
      </p:sp>
      <p:sp>
        <p:nvSpPr>
          <p:cNvPr id="6" name="Rectangle 5"/>
          <p:cNvSpPr/>
          <p:nvPr/>
        </p:nvSpPr>
        <p:spPr>
          <a:xfrm>
            <a:off x="0" y="6096000"/>
            <a:ext cx="9144000" cy="762000"/>
          </a:xfrm>
          <a:prstGeom prst="rect">
            <a:avLst/>
          </a:prstGeom>
          <a:solidFill>
            <a:srgbClr val="008A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26174208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096000"/>
            <a:ext cx="9144000" cy="762000"/>
          </a:xfrm>
          <a:prstGeom prst="rect">
            <a:avLst/>
          </a:prstGeom>
          <a:solidFill>
            <a:srgbClr val="008A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2" name="Rectangle 1"/>
          <p:cNvSpPr/>
          <p:nvPr/>
        </p:nvSpPr>
        <p:spPr>
          <a:xfrm>
            <a:off x="1066800" y="704851"/>
            <a:ext cx="7258050" cy="4524315"/>
          </a:xfrm>
          <a:prstGeom prst="rect">
            <a:avLst/>
          </a:prstGeom>
          <a:ln>
            <a:solidFill>
              <a:schemeClr val="tx1"/>
            </a:solidFill>
          </a:ln>
        </p:spPr>
        <p:txBody>
          <a:bodyPr wrap="square">
            <a:spAutoFit/>
          </a:bodyPr>
          <a:lstStyle/>
          <a:p>
            <a:pPr marL="457200" marR="0" algn="ctr">
              <a:spcBef>
                <a:spcPts val="0"/>
              </a:spcBef>
              <a:spcAft>
                <a:spcPts val="0"/>
              </a:spcAft>
            </a:pPr>
            <a:r>
              <a:rPr lang="en-AU" sz="3200" dirty="0">
                <a:latin typeface="Calibri" panose="020F0502020204030204" pitchFamily="34" charset="0"/>
                <a:ea typeface="Calibri" panose="020F0502020204030204" pitchFamily="34" charset="0"/>
                <a:cs typeface="Times New Roman" panose="02020603050405020304" pitchFamily="18" charset="0"/>
              </a:rPr>
              <a:t>WFP regrets we do not have funding to provide assistance in August to refugees living outside camps. Refugees living in camps will be assisted. You remain on our beneficiary list in case we can provide assistance at a later stage. You cannot appeal this change. WFP regrets the hardship this will bring and thanks you for your cooperation.</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055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8802222" cy="749300"/>
          </a:xfrm>
          <a:prstGeom prst="rect">
            <a:avLst/>
          </a:prstGeom>
          <a:solidFill>
            <a:srgbClr val="0088E1"/>
          </a:solidFill>
        </p:spPr>
        <p:txBody>
          <a:bodyPr anchor="ctr">
            <a:normAutofit fontScale="85000" lnSpcReduction="20000"/>
          </a:bodyPr>
          <a:lstStyle/>
          <a:p>
            <a:pPr marL="171450" indent="-171450" defTabSz="685800">
              <a:lnSpc>
                <a:spcPct val="150000"/>
              </a:lnSpc>
              <a:defRPr/>
            </a:pPr>
            <a:r>
              <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GB" sz="3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Food Security Index</a:t>
            </a:r>
            <a:endParaRPr lang="en-GB" sz="3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12" name="TextBox 11"/>
          <p:cNvSpPr txBox="1"/>
          <p:nvPr/>
        </p:nvSpPr>
        <p:spPr>
          <a:xfrm>
            <a:off x="517265" y="5320082"/>
            <a:ext cx="2599038" cy="276999"/>
          </a:xfrm>
          <a:prstGeom prst="rect">
            <a:avLst/>
          </a:prstGeom>
          <a:noFill/>
          <a:ln>
            <a:noFill/>
          </a:ln>
        </p:spPr>
        <p:txBody>
          <a:bodyPr wrap="square" rtlCol="0">
            <a:spAutoFit/>
          </a:bodyPr>
          <a:lstStyle/>
          <a:p>
            <a:r>
              <a:rPr lang="en-US" sz="1200" b="1" dirty="0" smtClean="0">
                <a:solidFill>
                  <a:srgbClr val="8A2529"/>
                </a:solidFill>
                <a:latin typeface="Verdana" panose="020B0604030504040204" pitchFamily="34" charset="0"/>
                <a:ea typeface="Verdana" panose="020B0604030504040204" pitchFamily="34" charset="0"/>
                <a:cs typeface="Verdana" panose="020B0604030504040204" pitchFamily="34" charset="0"/>
              </a:rPr>
              <a:t>FOOD INSECURE</a:t>
            </a:r>
            <a:endParaRPr lang="en-US" sz="1200" b="1" dirty="0">
              <a:solidFill>
                <a:srgbClr val="8A2529"/>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517265" y="4097139"/>
            <a:ext cx="2092022" cy="461665"/>
          </a:xfrm>
          <a:prstGeom prst="rect">
            <a:avLst/>
          </a:prstGeom>
          <a:noFill/>
        </p:spPr>
        <p:txBody>
          <a:bodyPr wrap="square" rtlCol="0">
            <a:spAutoFit/>
          </a:bodyPr>
          <a:lstStyle/>
          <a:p>
            <a:r>
              <a:rPr lang="en-US" sz="1200" b="1" dirty="0" smtClean="0">
                <a:solidFill>
                  <a:srgbClr val="AF6010"/>
                </a:solidFill>
                <a:latin typeface="Verdana" panose="020B0604030504040204" pitchFamily="34" charset="0"/>
                <a:ea typeface="Verdana" panose="020B0604030504040204" pitchFamily="34" charset="0"/>
                <a:cs typeface="Verdana" panose="020B0604030504040204" pitchFamily="34" charset="0"/>
              </a:rPr>
              <a:t>VULNERABLE TO </a:t>
            </a:r>
          </a:p>
          <a:p>
            <a:r>
              <a:rPr lang="en-US" sz="1200" b="1" dirty="0" smtClean="0">
                <a:solidFill>
                  <a:srgbClr val="AF6010"/>
                </a:solidFill>
                <a:latin typeface="Verdana" panose="020B0604030504040204" pitchFamily="34" charset="0"/>
                <a:ea typeface="Verdana" panose="020B0604030504040204" pitchFamily="34" charset="0"/>
                <a:cs typeface="Verdana" panose="020B0604030504040204" pitchFamily="34" charset="0"/>
              </a:rPr>
              <a:t>FOOD INSECURITY</a:t>
            </a:r>
            <a:endParaRPr lang="en-US" sz="1200" b="1" dirty="0">
              <a:solidFill>
                <a:srgbClr val="AF6010"/>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p:cNvSpPr txBox="1"/>
          <p:nvPr/>
        </p:nvSpPr>
        <p:spPr>
          <a:xfrm>
            <a:off x="517265" y="2593984"/>
            <a:ext cx="2599038" cy="276999"/>
          </a:xfrm>
          <a:prstGeom prst="rect">
            <a:avLst/>
          </a:prstGeom>
          <a:noFill/>
        </p:spPr>
        <p:txBody>
          <a:bodyPr wrap="square" rtlCol="0">
            <a:spAutoFit/>
          </a:bodyPr>
          <a:lstStyle/>
          <a:p>
            <a:r>
              <a:rPr lang="en-US" sz="1200" b="1" dirty="0" smtClean="0">
                <a:solidFill>
                  <a:srgbClr val="676B0F"/>
                </a:solidFill>
                <a:latin typeface="Verdana" panose="020B0604030504040204" pitchFamily="34" charset="0"/>
                <a:ea typeface="Verdana" panose="020B0604030504040204" pitchFamily="34" charset="0"/>
                <a:cs typeface="Verdana" panose="020B0604030504040204" pitchFamily="34" charset="0"/>
              </a:rPr>
              <a:t>FOOD SECURE</a:t>
            </a:r>
            <a:endParaRPr lang="en-US" sz="1200" b="1" dirty="0">
              <a:solidFill>
                <a:srgbClr val="676B0F"/>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p:cNvSpPr txBox="1"/>
          <p:nvPr/>
        </p:nvSpPr>
        <p:spPr>
          <a:xfrm>
            <a:off x="6413467" y="2619010"/>
            <a:ext cx="2388756" cy="276999"/>
          </a:xfrm>
          <a:prstGeom prst="rect">
            <a:avLst/>
          </a:prstGeom>
          <a:noFill/>
        </p:spPr>
        <p:txBody>
          <a:bodyPr wrap="square" rtlCol="0">
            <a:spAutoFit/>
          </a:bodyPr>
          <a:lstStyle/>
          <a:p>
            <a:r>
              <a:rPr lang="en-US" sz="1200" b="1" dirty="0" smtClean="0">
                <a:solidFill>
                  <a:srgbClr val="676B0F"/>
                </a:solidFill>
                <a:latin typeface="Verdana" panose="020B0604030504040204" pitchFamily="34" charset="0"/>
                <a:ea typeface="Verdana" panose="020B0604030504040204" pitchFamily="34" charset="0"/>
                <a:cs typeface="Verdana" panose="020B0604030504040204" pitchFamily="34" charset="0"/>
              </a:rPr>
              <a:t>FOOD SECURE</a:t>
            </a:r>
            <a:endParaRPr lang="en-US" sz="1200" b="1" dirty="0">
              <a:solidFill>
                <a:srgbClr val="676B0F"/>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TextBox 16"/>
          <p:cNvSpPr txBox="1"/>
          <p:nvPr/>
        </p:nvSpPr>
        <p:spPr>
          <a:xfrm>
            <a:off x="6413467" y="3054275"/>
            <a:ext cx="2388755" cy="461665"/>
          </a:xfrm>
          <a:prstGeom prst="rect">
            <a:avLst/>
          </a:prstGeom>
          <a:noFill/>
        </p:spPr>
        <p:txBody>
          <a:bodyPr wrap="square" rtlCol="0">
            <a:spAutoFit/>
          </a:bodyPr>
          <a:lstStyle/>
          <a:p>
            <a:r>
              <a:rPr lang="en-US" sz="1200" b="1" dirty="0" smtClean="0">
                <a:solidFill>
                  <a:srgbClr val="AF6010"/>
                </a:solidFill>
                <a:latin typeface="Verdana" panose="020B0604030504040204" pitchFamily="34" charset="0"/>
                <a:ea typeface="Verdana" panose="020B0604030504040204" pitchFamily="34" charset="0"/>
                <a:cs typeface="Verdana" panose="020B0604030504040204" pitchFamily="34" charset="0"/>
              </a:rPr>
              <a:t>VULNERABLE TO </a:t>
            </a:r>
          </a:p>
          <a:p>
            <a:r>
              <a:rPr lang="en-US" sz="1200" b="1" dirty="0" smtClean="0">
                <a:solidFill>
                  <a:srgbClr val="AF6010"/>
                </a:solidFill>
                <a:latin typeface="Verdana" panose="020B0604030504040204" pitchFamily="34" charset="0"/>
                <a:ea typeface="Verdana" panose="020B0604030504040204" pitchFamily="34" charset="0"/>
                <a:cs typeface="Verdana" panose="020B0604030504040204" pitchFamily="34" charset="0"/>
              </a:rPr>
              <a:t>FOOD INSECURITY</a:t>
            </a:r>
            <a:endParaRPr lang="en-US" sz="1200" b="1" dirty="0">
              <a:solidFill>
                <a:srgbClr val="AF6010"/>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TextBox 17"/>
          <p:cNvSpPr txBox="1"/>
          <p:nvPr/>
        </p:nvSpPr>
        <p:spPr>
          <a:xfrm>
            <a:off x="6413466" y="4919223"/>
            <a:ext cx="2388755" cy="276999"/>
          </a:xfrm>
          <a:prstGeom prst="rect">
            <a:avLst/>
          </a:prstGeom>
          <a:noFill/>
          <a:ln>
            <a:noFill/>
          </a:ln>
        </p:spPr>
        <p:txBody>
          <a:bodyPr wrap="square" rtlCol="0">
            <a:spAutoFit/>
          </a:bodyPr>
          <a:lstStyle/>
          <a:p>
            <a:r>
              <a:rPr lang="en-US" sz="1200" b="1" dirty="0" smtClean="0">
                <a:solidFill>
                  <a:srgbClr val="8A2529"/>
                </a:solidFill>
                <a:latin typeface="Verdana" panose="020B0604030504040204" pitchFamily="34" charset="0"/>
                <a:ea typeface="Verdana" panose="020B0604030504040204" pitchFamily="34" charset="0"/>
                <a:cs typeface="Verdana" panose="020B0604030504040204" pitchFamily="34" charset="0"/>
              </a:rPr>
              <a:t>FOOD INSECURE</a:t>
            </a:r>
            <a:endParaRPr lang="en-US" sz="1200" b="1" dirty="0">
              <a:solidFill>
                <a:srgbClr val="8A2529"/>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TextBox 18"/>
          <p:cNvSpPr txBox="1"/>
          <p:nvPr/>
        </p:nvSpPr>
        <p:spPr>
          <a:xfrm>
            <a:off x="4628333" y="2228740"/>
            <a:ext cx="1274805" cy="477054"/>
          </a:xfrm>
          <a:prstGeom prst="rect">
            <a:avLst/>
          </a:prstGeom>
          <a:noFill/>
        </p:spPr>
        <p:txBody>
          <a:bodyPr wrap="square" rtlCol="0">
            <a:spAutoFit/>
          </a:bodyPr>
          <a:lstStyle/>
          <a:p>
            <a:r>
              <a:rPr lang="en-US" sz="2500" b="1" dirty="0" smtClean="0">
                <a:latin typeface="Verdana" panose="020B0604030504040204" pitchFamily="34" charset="0"/>
                <a:ea typeface="Verdana" panose="020B0604030504040204" pitchFamily="34" charset="0"/>
                <a:cs typeface="Verdana" panose="020B0604030504040204" pitchFamily="34" charset="0"/>
              </a:rPr>
              <a:t>2015</a:t>
            </a:r>
            <a:endParaRPr lang="en-US" sz="2500" b="1" dirty="0">
              <a:latin typeface="Verdana" panose="020B0604030504040204" pitchFamily="34" charset="0"/>
              <a:ea typeface="Verdana" panose="020B0604030504040204" pitchFamily="34" charset="0"/>
              <a:cs typeface="Verdana" panose="020B0604030504040204" pitchFamily="34" charset="0"/>
            </a:endParaRPr>
          </a:p>
        </p:txBody>
      </p:sp>
      <p:sp>
        <p:nvSpPr>
          <p:cNvPr id="20" name="TextBox 19"/>
          <p:cNvSpPr txBox="1"/>
          <p:nvPr/>
        </p:nvSpPr>
        <p:spPr>
          <a:xfrm>
            <a:off x="3096110" y="2226085"/>
            <a:ext cx="1261682" cy="477054"/>
          </a:xfrm>
          <a:prstGeom prst="rect">
            <a:avLst/>
          </a:prstGeom>
          <a:noFill/>
        </p:spPr>
        <p:txBody>
          <a:bodyPr wrap="square" rtlCol="0">
            <a:spAutoFit/>
          </a:bodyPr>
          <a:lstStyle/>
          <a:p>
            <a:r>
              <a:rPr lang="en-US" sz="2500" b="1" dirty="0" smtClean="0">
                <a:latin typeface="Verdana" panose="020B0604030504040204" pitchFamily="34" charset="0"/>
                <a:ea typeface="Verdana" panose="020B0604030504040204" pitchFamily="34" charset="0"/>
                <a:cs typeface="Verdana" panose="020B0604030504040204" pitchFamily="34" charset="0"/>
              </a:rPr>
              <a:t>2014</a:t>
            </a:r>
            <a:endParaRPr lang="en-US" sz="2500" b="1" dirty="0">
              <a:latin typeface="Verdana" panose="020B0604030504040204" pitchFamily="34" charset="0"/>
              <a:ea typeface="Verdana" panose="020B0604030504040204" pitchFamily="34" charset="0"/>
              <a:cs typeface="Verdana" panose="020B0604030504040204" pitchFamily="34" charset="0"/>
            </a:endParaRPr>
          </a:p>
        </p:txBody>
      </p:sp>
      <p:cxnSp>
        <p:nvCxnSpPr>
          <p:cNvPr id="21" name="Straight Arrow Connector 20"/>
          <p:cNvCxnSpPr/>
          <p:nvPr/>
        </p:nvCxnSpPr>
        <p:spPr>
          <a:xfrm flipV="1">
            <a:off x="2386149" y="2754403"/>
            <a:ext cx="583346" cy="3105"/>
          </a:xfrm>
          <a:prstGeom prst="straightConnector1">
            <a:avLst/>
          </a:prstGeom>
          <a:ln w="76200">
            <a:solidFill>
              <a:srgbClr val="676B0F"/>
            </a:solidFill>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flipV="1">
            <a:off x="2386149" y="4238851"/>
            <a:ext cx="575495" cy="2223"/>
          </a:xfrm>
          <a:prstGeom prst="straightConnector1">
            <a:avLst/>
          </a:prstGeom>
          <a:ln w="76200">
            <a:solidFill>
              <a:srgbClr val="AF6010"/>
            </a:solidFill>
            <a:tailEnd type="triangle"/>
          </a:ln>
        </p:spPr>
        <p:style>
          <a:lnRef idx="3">
            <a:schemeClr val="dk1"/>
          </a:lnRef>
          <a:fillRef idx="0">
            <a:schemeClr val="dk1"/>
          </a:fillRef>
          <a:effectRef idx="2">
            <a:schemeClr val="dk1"/>
          </a:effectRef>
          <a:fontRef idx="minor">
            <a:schemeClr val="tx1"/>
          </a:fontRef>
        </p:style>
      </p:cxnSp>
      <p:cxnSp>
        <p:nvCxnSpPr>
          <p:cNvPr id="26" name="Straight Arrow Connector 25"/>
          <p:cNvCxnSpPr>
            <a:stCxn id="18" idx="1"/>
          </p:cNvCxnSpPr>
          <p:nvPr/>
        </p:nvCxnSpPr>
        <p:spPr>
          <a:xfrm flipH="1">
            <a:off x="5817750" y="5057723"/>
            <a:ext cx="595716" cy="1"/>
          </a:xfrm>
          <a:prstGeom prst="straightConnector1">
            <a:avLst/>
          </a:prstGeom>
          <a:ln w="76200">
            <a:solidFill>
              <a:srgbClr val="8A2529"/>
            </a:solidFill>
            <a:tailEnd type="triangle"/>
          </a:ln>
        </p:spPr>
        <p:style>
          <a:lnRef idx="3">
            <a:schemeClr val="dk1"/>
          </a:lnRef>
          <a:fillRef idx="0">
            <a:schemeClr val="dk1"/>
          </a:fillRef>
          <a:effectRef idx="2">
            <a:schemeClr val="dk1"/>
          </a:effectRef>
          <a:fontRef idx="minor">
            <a:schemeClr val="tx1"/>
          </a:fontRef>
        </p:style>
      </p:cxnSp>
      <p:cxnSp>
        <p:nvCxnSpPr>
          <p:cNvPr id="38" name="Straight Arrow Connector 37"/>
          <p:cNvCxnSpPr>
            <a:stCxn id="16" idx="1"/>
          </p:cNvCxnSpPr>
          <p:nvPr/>
        </p:nvCxnSpPr>
        <p:spPr>
          <a:xfrm flipH="1">
            <a:off x="5817749" y="2757510"/>
            <a:ext cx="595718" cy="8407"/>
          </a:xfrm>
          <a:prstGeom prst="straightConnector1">
            <a:avLst/>
          </a:prstGeom>
          <a:ln w="76200">
            <a:solidFill>
              <a:srgbClr val="676B0F"/>
            </a:solidFill>
            <a:tailEnd type="triangle"/>
          </a:ln>
        </p:spPr>
        <p:style>
          <a:lnRef idx="3">
            <a:schemeClr val="dk1"/>
          </a:lnRef>
          <a:fillRef idx="0">
            <a:schemeClr val="dk1"/>
          </a:fillRef>
          <a:effectRef idx="2">
            <a:schemeClr val="dk1"/>
          </a:effectRef>
          <a:fontRef idx="minor">
            <a:schemeClr val="tx1"/>
          </a:fontRef>
        </p:style>
      </p:cxnSp>
      <p:cxnSp>
        <p:nvCxnSpPr>
          <p:cNvPr id="46" name="Straight Arrow Connector 45"/>
          <p:cNvCxnSpPr/>
          <p:nvPr/>
        </p:nvCxnSpPr>
        <p:spPr>
          <a:xfrm flipV="1">
            <a:off x="2386149" y="5485767"/>
            <a:ext cx="578475" cy="2603"/>
          </a:xfrm>
          <a:prstGeom prst="straightConnector1">
            <a:avLst/>
          </a:prstGeom>
          <a:ln w="76200">
            <a:solidFill>
              <a:srgbClr val="8A2529"/>
            </a:solidFill>
            <a:tailEnd type="triangle"/>
          </a:ln>
        </p:spPr>
        <p:style>
          <a:lnRef idx="3">
            <a:schemeClr val="dk1"/>
          </a:lnRef>
          <a:fillRef idx="0">
            <a:schemeClr val="dk1"/>
          </a:fillRef>
          <a:effectRef idx="2">
            <a:schemeClr val="dk1"/>
          </a:effectRef>
          <a:fontRef idx="minor">
            <a:schemeClr val="tx1"/>
          </a:fontRef>
        </p:style>
      </p:cxnSp>
      <p:cxnSp>
        <p:nvCxnSpPr>
          <p:cNvPr id="47" name="Straight Arrow Connector 46"/>
          <p:cNvCxnSpPr/>
          <p:nvPr/>
        </p:nvCxnSpPr>
        <p:spPr>
          <a:xfrm flipH="1">
            <a:off x="5817749" y="3189650"/>
            <a:ext cx="595719" cy="12408"/>
          </a:xfrm>
          <a:prstGeom prst="straightConnector1">
            <a:avLst/>
          </a:prstGeom>
          <a:ln w="76200">
            <a:solidFill>
              <a:srgbClr val="AF6010"/>
            </a:solidFill>
            <a:tailEnd type="triangle"/>
          </a:ln>
        </p:spPr>
        <p:style>
          <a:lnRef idx="3">
            <a:schemeClr val="dk1"/>
          </a:lnRef>
          <a:fillRef idx="0">
            <a:schemeClr val="dk1"/>
          </a:fillRef>
          <a:effectRef idx="2">
            <a:schemeClr val="dk1"/>
          </a:effectRef>
          <a:fontRef idx="minor">
            <a:schemeClr val="tx1"/>
          </a:fontRef>
        </p:style>
      </p:cxnSp>
      <p:graphicFrame>
        <p:nvGraphicFramePr>
          <p:cNvPr id="23" name="Chart 22"/>
          <p:cNvGraphicFramePr>
            <a:graphicFrameLocks/>
          </p:cNvGraphicFramePr>
          <p:nvPr>
            <p:extLst>
              <p:ext uri="{D42A27DB-BD31-4B8C-83A1-F6EECF244321}">
                <p14:modId xmlns:p14="http://schemas.microsoft.com/office/powerpoint/2010/main" val="1935711961"/>
              </p:ext>
            </p:extLst>
          </p:nvPr>
        </p:nvGraphicFramePr>
        <p:xfrm>
          <a:off x="2819400" y="2347012"/>
          <a:ext cx="3194901" cy="3727269"/>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426720" y="1077458"/>
            <a:ext cx="8551025" cy="1323439"/>
          </a:xfrm>
          <a:prstGeom prst="rect">
            <a:avLst/>
          </a:prstGeom>
          <a:noFill/>
        </p:spPr>
        <p:txBody>
          <a:bodyPr wrap="square" rtlCol="0">
            <a:spAutoFit/>
          </a:bodyPr>
          <a:lstStyle/>
          <a:p>
            <a:pPr algn="just"/>
            <a:r>
              <a:rPr lang="en-US" sz="1600" dirty="0">
                <a:latin typeface="Verdana" panose="020B0604030504040204" pitchFamily="34" charset="0"/>
                <a:ea typeface="Verdana" panose="020B0604030504040204" pitchFamily="34" charset="0"/>
                <a:cs typeface="Verdana" panose="020B0604030504040204" pitchFamily="34" charset="0"/>
              </a:rPr>
              <a:t>The food security index is a </a:t>
            </a:r>
            <a:r>
              <a:rPr lang="en-US" sz="1600" dirty="0" smtClean="0">
                <a:latin typeface="Verdana" panose="020B0604030504040204" pitchFamily="34" charset="0"/>
                <a:ea typeface="Verdana" panose="020B0604030504040204" pitchFamily="34" charset="0"/>
                <a:cs typeface="Verdana" panose="020B0604030504040204" pitchFamily="34" charset="0"/>
              </a:rPr>
              <a:t>global measure </a:t>
            </a:r>
            <a:r>
              <a:rPr lang="en-US" sz="1600" dirty="0">
                <a:latin typeface="Verdana" panose="020B0604030504040204" pitchFamily="34" charset="0"/>
                <a:ea typeface="Verdana" panose="020B0604030504040204" pitchFamily="34" charset="0"/>
                <a:cs typeface="Verdana" panose="020B0604030504040204" pitchFamily="34" charset="0"/>
              </a:rPr>
              <a:t>of food consumption and economic </a:t>
            </a:r>
            <a:r>
              <a:rPr lang="en-US" sz="1600" dirty="0" smtClean="0">
                <a:latin typeface="Verdana" panose="020B0604030504040204" pitchFamily="34" charset="0"/>
                <a:ea typeface="Verdana" panose="020B0604030504040204" pitchFamily="34" charset="0"/>
                <a:cs typeface="Verdana" panose="020B0604030504040204" pitchFamily="34" charset="0"/>
              </a:rPr>
              <a:t>vulnerability</a:t>
            </a:r>
            <a:r>
              <a:rPr lang="en-US" sz="1600" dirty="0">
                <a:latin typeface="Verdana" panose="020B0604030504040204" pitchFamily="34" charset="0"/>
                <a:ea typeface="Verdana" panose="020B0604030504040204" pitchFamily="34" charset="0"/>
                <a:cs typeface="Verdana" panose="020B0604030504040204" pitchFamily="34" charset="0"/>
              </a:rPr>
              <a:t>:</a:t>
            </a:r>
          </a:p>
          <a:p>
            <a:pPr marL="285750" indent="-285750" algn="just">
              <a:buFont typeface="Arial" panose="020B0604020202020204" pitchFamily="34" charset="0"/>
              <a:buChar char="•"/>
            </a:pPr>
            <a:endParaRPr lang="en-US" sz="1600" b="1"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sz="1600" b="1" dirty="0" smtClean="0">
                <a:latin typeface="Verdana" panose="020B0604030504040204" pitchFamily="34" charset="0"/>
                <a:ea typeface="Verdana" panose="020B0604030504040204" pitchFamily="34" charset="0"/>
                <a:cs typeface="Verdana" panose="020B0604030504040204" pitchFamily="34" charset="0"/>
              </a:rPr>
              <a:t>Dramatic drop in food security for refugee households</a:t>
            </a:r>
            <a:r>
              <a:rPr lang="en-US" sz="1600" b="1" dirty="0">
                <a:latin typeface="Verdana" panose="020B0604030504040204" pitchFamily="34" charset="0"/>
                <a:ea typeface="Verdana" panose="020B0604030504040204" pitchFamily="34" charset="0"/>
                <a:cs typeface="Verdana" panose="020B0604030504040204" pitchFamily="34" charset="0"/>
              </a:rPr>
              <a:t>, </a:t>
            </a:r>
            <a:r>
              <a:rPr lang="en-US" sz="1600" b="1" dirty="0" smtClean="0">
                <a:latin typeface="Verdana" panose="020B0604030504040204" pitchFamily="34" charset="0"/>
                <a:ea typeface="Verdana" panose="020B0604030504040204" pitchFamily="34" charset="0"/>
                <a:cs typeface="Verdana" panose="020B0604030504040204" pitchFamily="34" charset="0"/>
              </a:rPr>
              <a:t>in </a:t>
            </a:r>
            <a:r>
              <a:rPr lang="en-US" sz="1600" b="1" dirty="0">
                <a:latin typeface="Verdana" panose="020B0604030504040204" pitchFamily="34" charset="0"/>
                <a:ea typeface="Verdana" panose="020B0604030504040204" pitchFamily="34" charset="0"/>
                <a:cs typeface="Verdana" panose="020B0604030504040204" pitchFamily="34" charset="0"/>
              </a:rPr>
              <a:t>host </a:t>
            </a:r>
            <a:r>
              <a:rPr lang="en-US" sz="1600" b="1" dirty="0" smtClean="0">
                <a:latin typeface="Verdana" panose="020B0604030504040204" pitchFamily="34" charset="0"/>
                <a:ea typeface="Verdana" panose="020B0604030504040204" pitchFamily="34" charset="0"/>
                <a:cs typeface="Verdana" panose="020B0604030504040204" pitchFamily="34" charset="0"/>
              </a:rPr>
              <a:t>community</a:t>
            </a: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
        <p:nvSpPr>
          <p:cNvPr id="25"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7"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1671362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8645469" cy="749300"/>
          </a:xfrm>
          <a:prstGeom prst="rect">
            <a:avLst/>
          </a:prstGeom>
          <a:solidFill>
            <a:srgbClr val="0088E1"/>
          </a:solidFill>
        </p:spPr>
        <p:txBody>
          <a:bodyPr anchor="ctr">
            <a:normAutofit fontScale="92500" lnSpcReduction="10000"/>
          </a:bodyPr>
          <a:lstStyle/>
          <a:p>
            <a:pPr marL="171450" indent="-171450" defTabSz="685800">
              <a:lnSpc>
                <a:spcPct val="150000"/>
              </a:lnSpc>
              <a:defRPr/>
            </a:pP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Food Security Index</a:t>
            </a:r>
            <a:endPar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2" name="TextBox 1"/>
          <p:cNvSpPr txBox="1"/>
          <p:nvPr/>
        </p:nvSpPr>
        <p:spPr>
          <a:xfrm>
            <a:off x="232013" y="1144154"/>
            <a:ext cx="8413455" cy="2554545"/>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Host communities: food security deteriorating rapidly</a:t>
            </a:r>
          </a:p>
          <a:p>
            <a:pPr marL="285750" indent="-285750">
              <a:buFont typeface="Arial" panose="020B0604020202020204" pitchFamily="34" charset="0"/>
              <a:buChar char="•"/>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dirty="0" err="1" smtClean="0">
                <a:latin typeface="Verdana" panose="020B0604030504040204" pitchFamily="34" charset="0"/>
                <a:ea typeface="Verdana" panose="020B0604030504040204" pitchFamily="34" charset="0"/>
                <a:cs typeface="Verdana" panose="020B0604030504040204" pitchFamily="34" charset="0"/>
              </a:rPr>
              <a:t>Za’atri</a:t>
            </a:r>
            <a:r>
              <a:rPr lang="en-US" dirty="0" smtClean="0">
                <a:latin typeface="Verdana" panose="020B0604030504040204" pitchFamily="34" charset="0"/>
                <a:ea typeface="Verdana" panose="020B0604030504040204" pitchFamily="34" charset="0"/>
                <a:cs typeface="Verdana" panose="020B0604030504040204" pitchFamily="34" charset="0"/>
              </a:rPr>
              <a:t> refugee camp: food security remained stable</a:t>
            </a:r>
          </a:p>
          <a:p>
            <a:pPr marL="285750" indent="-285750">
              <a:buFont typeface="Arial" panose="020B0604020202020204" pitchFamily="34" charset="0"/>
              <a:buChar char="•"/>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Azraq refugee camp: poor food security, </a:t>
            </a:r>
            <a:r>
              <a:rPr lang="en-US" dirty="0">
                <a:latin typeface="Verdana" panose="020B0604030504040204" pitchFamily="34" charset="0"/>
                <a:ea typeface="Verdana" panose="020B0604030504040204" pitchFamily="34" charset="0"/>
                <a:cs typeface="Verdana" panose="020B0604030504040204" pitchFamily="34" charset="0"/>
              </a:rPr>
              <a:t>no alternate economic activity (market</a:t>
            </a:r>
            <a:r>
              <a:rPr lang="en-US"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buFont typeface="Arial" panose="020B0604020202020204" pitchFamily="34" charset="0"/>
              <a:buChar char="•"/>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sz="1600" dirty="0" smtClean="0">
                <a:latin typeface="Verdana" panose="020B0604030504040204" pitchFamily="34" charset="0"/>
                <a:ea typeface="Verdana" panose="020B0604030504040204" pitchFamily="34" charset="0"/>
                <a:cs typeface="Verdana" panose="020B0604030504040204" pitchFamily="34" charset="0"/>
              </a:rPr>
              <a:t> </a:t>
            </a:r>
            <a:endParaRPr lang="en-US" sz="16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Chart 11"/>
          <p:cNvGraphicFramePr>
            <a:graphicFrameLocks/>
          </p:cNvGraphicFramePr>
          <p:nvPr>
            <p:extLst>
              <p:ext uri="{D42A27DB-BD31-4B8C-83A1-F6EECF244321}">
                <p14:modId xmlns:p14="http://schemas.microsoft.com/office/powerpoint/2010/main" val="1304268884"/>
              </p:ext>
            </p:extLst>
          </p:nvPr>
        </p:nvGraphicFramePr>
        <p:xfrm>
          <a:off x="426720" y="3200574"/>
          <a:ext cx="8038531" cy="2679590"/>
        </p:xfrm>
        <a:graphic>
          <a:graphicData uri="http://schemas.openxmlformats.org/drawingml/2006/chart">
            <c:chart xmlns:c="http://schemas.openxmlformats.org/drawingml/2006/chart" xmlns:r="http://schemas.openxmlformats.org/officeDocument/2006/relationships" r:id="rId5"/>
          </a:graphicData>
        </a:graphic>
      </p:graphicFrame>
      <p:sp>
        <p:nvSpPr>
          <p:cNvPr id="14"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805108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7166920"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FOOD CONSUMPTION SCORE (FCS)</a:t>
            </a:r>
            <a:endPar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lvl="1" indent="-171450" defTabSz="685800">
              <a:lnSpc>
                <a:spcPct val="150000"/>
              </a:lnSpc>
              <a:buFont typeface="Arial" panose="020B0604020202020204" pitchFamily="34" charset="0"/>
              <a:buChar char="•"/>
              <a:defRPr/>
            </a:pP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20" name="TextBox 19"/>
          <p:cNvSpPr txBox="1"/>
          <p:nvPr/>
        </p:nvSpPr>
        <p:spPr>
          <a:xfrm>
            <a:off x="7416856" y="5337087"/>
            <a:ext cx="1274805" cy="400110"/>
          </a:xfrm>
          <a:prstGeom prst="rect">
            <a:avLst/>
          </a:prstGeom>
          <a:noFill/>
        </p:spPr>
        <p:txBody>
          <a:bodyPr wrap="square" rtlCol="0">
            <a:spAutoFit/>
          </a:bodyPr>
          <a:lstStyle/>
          <a:p>
            <a:r>
              <a:rPr lang="en-US" sz="2000" b="1" dirty="0" smtClean="0">
                <a:latin typeface="Verdana" panose="020B0604030504040204" pitchFamily="34" charset="0"/>
                <a:ea typeface="Verdana" panose="020B0604030504040204" pitchFamily="34" charset="0"/>
                <a:cs typeface="Verdana" panose="020B0604030504040204" pitchFamily="34" charset="0"/>
              </a:rPr>
              <a:t>2015</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
        <p:nvSpPr>
          <p:cNvPr id="21" name="TextBox 20"/>
          <p:cNvSpPr txBox="1"/>
          <p:nvPr/>
        </p:nvSpPr>
        <p:spPr>
          <a:xfrm>
            <a:off x="5444800" y="5337087"/>
            <a:ext cx="1261682" cy="400110"/>
          </a:xfrm>
          <a:prstGeom prst="rect">
            <a:avLst/>
          </a:prstGeom>
          <a:noFill/>
        </p:spPr>
        <p:txBody>
          <a:bodyPr wrap="square" rtlCol="0">
            <a:spAutoFit/>
          </a:bodyPr>
          <a:lstStyle/>
          <a:p>
            <a:r>
              <a:rPr lang="en-US" sz="2000" b="1" dirty="0" smtClean="0">
                <a:latin typeface="Verdana" panose="020B0604030504040204" pitchFamily="34" charset="0"/>
                <a:ea typeface="Verdana" panose="020B0604030504040204" pitchFamily="34" charset="0"/>
                <a:cs typeface="Verdana" panose="020B0604030504040204" pitchFamily="34" charset="0"/>
              </a:rPr>
              <a:t>2014</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2" name="Chart 31"/>
          <p:cNvGraphicFramePr>
            <a:graphicFrameLocks/>
          </p:cNvGraphicFramePr>
          <p:nvPr>
            <p:extLst>
              <p:ext uri="{D42A27DB-BD31-4B8C-83A1-F6EECF244321}">
                <p14:modId xmlns:p14="http://schemas.microsoft.com/office/powerpoint/2010/main" val="3150750306"/>
              </p:ext>
            </p:extLst>
          </p:nvPr>
        </p:nvGraphicFramePr>
        <p:xfrm>
          <a:off x="4885594" y="1061343"/>
          <a:ext cx="4121473" cy="5397529"/>
        </p:xfrm>
        <a:graphic>
          <a:graphicData uri="http://schemas.openxmlformats.org/drawingml/2006/chart">
            <c:chart xmlns:c="http://schemas.openxmlformats.org/drawingml/2006/chart" xmlns:r="http://schemas.openxmlformats.org/officeDocument/2006/relationships" r:id="rId5"/>
          </a:graphicData>
        </a:graphic>
      </p:graphicFrame>
      <p:sp>
        <p:nvSpPr>
          <p:cNvPr id="42" name="TextBox 41"/>
          <p:cNvSpPr txBox="1"/>
          <p:nvPr/>
        </p:nvSpPr>
        <p:spPr>
          <a:xfrm>
            <a:off x="507469" y="1336703"/>
            <a:ext cx="3933570" cy="3693319"/>
          </a:xfrm>
          <a:prstGeom prst="rect">
            <a:avLst/>
          </a:prstGeom>
          <a:noFill/>
        </p:spPr>
        <p:txBody>
          <a:bodyPr wrap="square" rtlCol="0">
            <a:spAutoFit/>
          </a:bodyPr>
          <a:lstStyle/>
          <a:p>
            <a:pPr algn="just"/>
            <a:r>
              <a:rPr lang="en-US" b="1" dirty="0" smtClean="0">
                <a:latin typeface="Verdana" panose="020B0604030504040204" pitchFamily="34" charset="0"/>
                <a:ea typeface="Verdana" panose="020B0604030504040204" pitchFamily="34" charset="0"/>
                <a:cs typeface="Verdana" panose="020B0604030504040204" pitchFamily="34" charset="0"/>
              </a:rPr>
              <a:t>13% increase in household with poor or borderline food consumption scores.</a:t>
            </a:r>
            <a:r>
              <a:rPr lang="en-US" dirty="0" smtClean="0">
                <a:latin typeface="Verdana" panose="020B0604030504040204" pitchFamily="34" charset="0"/>
                <a:ea typeface="Verdana" panose="020B0604030504040204" pitchFamily="34" charset="0"/>
                <a:cs typeface="Verdana" panose="020B0604030504040204" pitchFamily="34" charset="0"/>
              </a:rPr>
              <a:t> </a:t>
            </a:r>
            <a:endParaRPr lang="en-US" dirty="0">
              <a:latin typeface="Verdana" panose="020B0604030504040204" pitchFamily="34" charset="0"/>
              <a:ea typeface="Verdana" panose="020B0604030504040204" pitchFamily="34" charset="0"/>
              <a:cs typeface="Verdana" panose="020B0604030504040204" pitchFamily="34" charset="0"/>
            </a:endParaRPr>
          </a:p>
          <a:p>
            <a:pPr algn="just"/>
            <a:endParaRPr lang="en-US" dirty="0">
              <a:latin typeface="Verdana" panose="020B0604030504040204" pitchFamily="34" charset="0"/>
              <a:ea typeface="Verdana" panose="020B0604030504040204" pitchFamily="34" charset="0"/>
              <a:cs typeface="Verdana" panose="020B0604030504040204" pitchFamily="34" charset="0"/>
            </a:endParaRPr>
          </a:p>
          <a:p>
            <a:pPr algn="just"/>
            <a:r>
              <a:rPr lang="en-US" dirty="0" smtClean="0">
                <a:latin typeface="Verdana" panose="020B0604030504040204" pitchFamily="34" charset="0"/>
                <a:ea typeface="Verdana" panose="020B0604030504040204" pitchFamily="34" charset="0"/>
                <a:cs typeface="Verdana" panose="020B0604030504040204" pitchFamily="34" charset="0"/>
              </a:rPr>
              <a:t>Food consumption worse in host community and Azraq refugee camp</a:t>
            </a:r>
          </a:p>
          <a:p>
            <a:pPr algn="just"/>
            <a:endParaRPr lang="en-US"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b="1" dirty="0" smtClean="0">
                <a:latin typeface="Verdana" panose="020B0604030504040204" pitchFamily="34" charset="0"/>
                <a:ea typeface="Verdana" panose="020B0604030504040204" pitchFamily="34" charset="0"/>
                <a:cs typeface="Verdana" panose="020B0604030504040204" pitchFamily="34" charset="0"/>
              </a:rPr>
              <a:t>Azraq refugee camp:</a:t>
            </a:r>
            <a:r>
              <a:rPr lang="en-US" b="1" dirty="0">
                <a:latin typeface="Verdana" panose="020B0604030504040204" pitchFamily="34" charset="0"/>
                <a:ea typeface="Verdana" panose="020B0604030504040204" pitchFamily="34" charset="0"/>
                <a:cs typeface="Verdana" panose="020B0604030504040204" pitchFamily="34" charset="0"/>
              </a:rPr>
              <a:t> </a:t>
            </a:r>
            <a:r>
              <a:rPr lang="en-US" b="1" dirty="0" smtClean="0">
                <a:latin typeface="Verdana" panose="020B0604030504040204" pitchFamily="34" charset="0"/>
                <a:ea typeface="Verdana" panose="020B0604030504040204" pitchFamily="34" charset="0"/>
                <a:cs typeface="Verdana" panose="020B0604030504040204" pitchFamily="34" charset="0"/>
              </a:rPr>
              <a:t>22% poor or borderline</a:t>
            </a:r>
          </a:p>
          <a:p>
            <a:pPr marL="285750" indent="-285750" algn="just">
              <a:buFont typeface="Arial" panose="020B0604020202020204" pitchFamily="34" charset="0"/>
              <a:buChar char="•"/>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b="1" dirty="0" smtClean="0">
                <a:latin typeface="Verdana" panose="020B0604030504040204" pitchFamily="34" charset="0"/>
                <a:ea typeface="Verdana" panose="020B0604030504040204" pitchFamily="34" charset="0"/>
                <a:cs typeface="Verdana" panose="020B0604030504040204" pitchFamily="34" charset="0"/>
              </a:rPr>
              <a:t>Host communities:</a:t>
            </a:r>
            <a:r>
              <a:rPr lang="en-US" b="1" dirty="0">
                <a:latin typeface="Verdana" panose="020B0604030504040204" pitchFamily="34" charset="0"/>
                <a:ea typeface="Verdana" panose="020B0604030504040204" pitchFamily="34" charset="0"/>
                <a:cs typeface="Verdana" panose="020B0604030504040204" pitchFamily="34" charset="0"/>
              </a:rPr>
              <a:t> </a:t>
            </a:r>
            <a:r>
              <a:rPr lang="en-US" b="1" dirty="0" smtClean="0">
                <a:latin typeface="Verdana" panose="020B0604030504040204" pitchFamily="34" charset="0"/>
                <a:ea typeface="Verdana" panose="020B0604030504040204" pitchFamily="34" charset="0"/>
                <a:cs typeface="Verdana" panose="020B0604030504040204" pitchFamily="34" charset="0"/>
              </a:rPr>
              <a:t>23% poor or borderline</a:t>
            </a:r>
          </a:p>
        </p:txBody>
      </p:sp>
      <p:sp>
        <p:nvSpPr>
          <p:cNvPr id="12"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2634448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2" y="228600"/>
            <a:ext cx="8695945"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Dietary Diversity</a:t>
            </a: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15" name="Rectangle 14"/>
          <p:cNvSpPr/>
          <p:nvPr/>
        </p:nvSpPr>
        <p:spPr>
          <a:xfrm>
            <a:off x="426720" y="1967289"/>
            <a:ext cx="3430385" cy="2862322"/>
          </a:xfrm>
          <a:prstGeom prst="rect">
            <a:avLst/>
          </a:prstGeom>
        </p:spPr>
        <p:txBody>
          <a:bodyPr wrap="square">
            <a:spAutoFit/>
          </a:bodyPr>
          <a:lstStyle/>
          <a:p>
            <a:pPr marL="285750" indent="-285750" algn="just">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Buying fewer food </a:t>
            </a:r>
            <a:r>
              <a:rPr lang="en-US" dirty="0" smtClean="0">
                <a:latin typeface="Verdana" panose="020B0604030504040204" pitchFamily="34" charset="0"/>
                <a:ea typeface="Verdana" panose="020B0604030504040204" pitchFamily="34" charset="0"/>
                <a:cs typeface="Verdana" panose="020B0604030504040204" pitchFamily="34" charset="0"/>
              </a:rPr>
              <a:t>types</a:t>
            </a:r>
          </a:p>
          <a:p>
            <a:pPr marL="285750" indent="-285750" algn="just">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Households buying cheaper and poorer quality food</a:t>
            </a:r>
          </a:p>
          <a:p>
            <a:pPr algn="just"/>
            <a:endParaRPr lang="en-US"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b="1" dirty="0">
                <a:latin typeface="Verdana" panose="020B0604030504040204" pitchFamily="34" charset="0"/>
                <a:ea typeface="Verdana" panose="020B0604030504040204" pitchFamily="34" charset="0"/>
                <a:cs typeface="Verdana" panose="020B0604030504040204" pitchFamily="34" charset="0"/>
              </a:rPr>
              <a:t>Less vegetables, milk and </a:t>
            </a:r>
            <a:r>
              <a:rPr lang="en-US" b="1" dirty="0" smtClean="0">
                <a:latin typeface="Verdana" panose="020B0604030504040204" pitchFamily="34" charset="0"/>
                <a:ea typeface="Verdana" panose="020B0604030504040204" pitchFamily="34" charset="0"/>
                <a:cs typeface="Verdana" panose="020B0604030504040204" pitchFamily="34" charset="0"/>
              </a:rPr>
              <a:t>dairy</a:t>
            </a:r>
            <a:endParaRPr lang="en-US"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n-US" dirty="0" smtClean="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3" name="Chart 12"/>
          <p:cNvGraphicFramePr>
            <a:graphicFrameLocks/>
          </p:cNvGraphicFramePr>
          <p:nvPr>
            <p:extLst>
              <p:ext uri="{D42A27DB-BD31-4B8C-83A1-F6EECF244321}">
                <p14:modId xmlns:p14="http://schemas.microsoft.com/office/powerpoint/2010/main" val="3537059728"/>
              </p:ext>
            </p:extLst>
          </p:nvPr>
        </p:nvGraphicFramePr>
        <p:xfrm>
          <a:off x="4026348" y="977900"/>
          <a:ext cx="4703885" cy="5118100"/>
        </p:xfrm>
        <a:graphic>
          <a:graphicData uri="http://schemas.openxmlformats.org/drawingml/2006/chart">
            <c:chart xmlns:c="http://schemas.openxmlformats.org/drawingml/2006/chart" xmlns:r="http://schemas.openxmlformats.org/officeDocument/2006/relationships" r:id="rId5"/>
          </a:graphicData>
        </a:graphic>
      </p:graphicFrame>
      <p:sp>
        <p:nvSpPr>
          <p:cNvPr id="12"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1288833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7789026"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Food consumption coping strategies</a:t>
            </a: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2" name="TextBox 1"/>
          <p:cNvSpPr txBox="1"/>
          <p:nvPr/>
        </p:nvSpPr>
        <p:spPr>
          <a:xfrm>
            <a:off x="199992" y="1191748"/>
            <a:ext cx="8749264" cy="646331"/>
          </a:xfrm>
          <a:prstGeom prst="rect">
            <a:avLst/>
          </a:prstGeom>
          <a:noFill/>
        </p:spPr>
        <p:txBody>
          <a:bodyPr wrap="square" rtlCol="0">
            <a:spAutoFit/>
          </a:bodyPr>
          <a:lstStyle/>
          <a:p>
            <a:pPr algn="just"/>
            <a:r>
              <a:rPr lang="en-US" b="1" dirty="0" smtClean="0">
                <a:latin typeface="Verdana" panose="020B0604030504040204" pitchFamily="34" charset="0"/>
                <a:ea typeface="Verdana" panose="020B0604030504040204" pitchFamily="34" charset="0"/>
                <a:cs typeface="Verdana" panose="020B0604030504040204" pitchFamily="34" charset="0"/>
              </a:rPr>
              <a:t>Significant increase in the frequency and severity of food consumption coping strategies</a:t>
            </a:r>
            <a:r>
              <a:rPr lang="en-US" dirty="0" smtClean="0">
                <a:latin typeface="Verdana" panose="020B0604030504040204" pitchFamily="34" charset="0"/>
                <a:ea typeface="Verdana" panose="020B0604030504040204" pitchFamily="34" charset="0"/>
                <a:cs typeface="Verdana" panose="020B0604030504040204" pitchFamily="34" charset="0"/>
              </a:rPr>
              <a:t>.</a:t>
            </a:r>
          </a:p>
        </p:txBody>
      </p:sp>
      <p:sp>
        <p:nvSpPr>
          <p:cNvPr id="14" name="TextBox 13"/>
          <p:cNvSpPr txBox="1"/>
          <p:nvPr/>
        </p:nvSpPr>
        <p:spPr>
          <a:xfrm>
            <a:off x="7795509" y="5244861"/>
            <a:ext cx="932944" cy="400110"/>
          </a:xfrm>
          <a:prstGeom prst="rect">
            <a:avLst/>
          </a:prstGeom>
          <a:noFill/>
        </p:spPr>
        <p:txBody>
          <a:bodyPr wrap="square" rtlCol="0">
            <a:spAutoFit/>
          </a:bodyPr>
          <a:lstStyle/>
          <a:p>
            <a:r>
              <a:rPr lang="en-US" sz="2000" b="1" dirty="0" smtClean="0">
                <a:latin typeface="Verdana" panose="020B0604030504040204" pitchFamily="34" charset="0"/>
                <a:ea typeface="Verdana" panose="020B0604030504040204" pitchFamily="34" charset="0"/>
                <a:cs typeface="Verdana" panose="020B0604030504040204" pitchFamily="34" charset="0"/>
              </a:rPr>
              <a:t>2015</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
        <p:nvSpPr>
          <p:cNvPr id="15" name="TextBox 14"/>
          <p:cNvSpPr txBox="1"/>
          <p:nvPr/>
        </p:nvSpPr>
        <p:spPr>
          <a:xfrm>
            <a:off x="6468654" y="5244861"/>
            <a:ext cx="1087717" cy="400110"/>
          </a:xfrm>
          <a:prstGeom prst="rect">
            <a:avLst/>
          </a:prstGeom>
          <a:noFill/>
        </p:spPr>
        <p:txBody>
          <a:bodyPr wrap="square" rtlCol="0">
            <a:spAutoFit/>
          </a:bodyPr>
          <a:lstStyle/>
          <a:p>
            <a:r>
              <a:rPr lang="en-US" sz="2000" b="1" dirty="0" smtClean="0">
                <a:latin typeface="Verdana" panose="020B0604030504040204" pitchFamily="34" charset="0"/>
                <a:ea typeface="Verdana" panose="020B0604030504040204" pitchFamily="34" charset="0"/>
                <a:cs typeface="Verdana" panose="020B0604030504040204" pitchFamily="34" charset="0"/>
              </a:rPr>
              <a:t>2014</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3" name="Chart 12"/>
          <p:cNvGraphicFramePr>
            <a:graphicFrameLocks/>
          </p:cNvGraphicFramePr>
          <p:nvPr>
            <p:extLst>
              <p:ext uri="{D42A27DB-BD31-4B8C-83A1-F6EECF244321}">
                <p14:modId xmlns:p14="http://schemas.microsoft.com/office/powerpoint/2010/main" val="3803476994"/>
              </p:ext>
            </p:extLst>
          </p:nvPr>
        </p:nvGraphicFramePr>
        <p:xfrm>
          <a:off x="5915896" y="1887898"/>
          <a:ext cx="3284088" cy="3512912"/>
        </p:xfrm>
        <a:graphic>
          <a:graphicData uri="http://schemas.openxmlformats.org/drawingml/2006/chart">
            <c:chart xmlns:c="http://schemas.openxmlformats.org/drawingml/2006/chart" xmlns:r="http://schemas.openxmlformats.org/officeDocument/2006/relationships" r:id="rId5"/>
          </a:graphicData>
        </a:graphic>
      </p:graphicFrame>
      <p:sp>
        <p:nvSpPr>
          <p:cNvPr id="16" name="TextBox 15"/>
          <p:cNvSpPr txBox="1"/>
          <p:nvPr/>
        </p:nvSpPr>
        <p:spPr>
          <a:xfrm>
            <a:off x="426720" y="2443545"/>
            <a:ext cx="5345905" cy="3046988"/>
          </a:xfrm>
          <a:prstGeom prst="rect">
            <a:avLst/>
          </a:prstGeom>
          <a:solidFill>
            <a:srgbClr val="93D3FF"/>
          </a:solidFill>
        </p:spPr>
        <p:txBody>
          <a:bodyPr wrap="square" rtlCol="0">
            <a:spAutoFit/>
          </a:bodyPr>
          <a:lstStyle/>
          <a:p>
            <a:pPr algn="just"/>
            <a:r>
              <a:rPr lang="en-US" sz="1600" b="1" dirty="0" smtClean="0">
                <a:latin typeface="Verdana" panose="020B0604030504040204" pitchFamily="34" charset="0"/>
                <a:ea typeface="Verdana" panose="020B0604030504040204" pitchFamily="34" charset="0"/>
                <a:cs typeface="Verdana" panose="020B0604030504040204" pitchFamily="34" charset="0"/>
              </a:rPr>
              <a:t>What is the consumption based coping strategy index?</a:t>
            </a:r>
          </a:p>
          <a:p>
            <a:pPr algn="just"/>
            <a:endParaRPr lang="en-US" sz="1600" b="1"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sz="1600" dirty="0" smtClean="0">
                <a:latin typeface="Verdana" panose="020B0604030504040204" pitchFamily="34" charset="0"/>
                <a:ea typeface="Verdana" panose="020B0604030504040204" pitchFamily="34" charset="0"/>
                <a:cs typeface="Verdana" panose="020B0604030504040204" pitchFamily="34" charset="0"/>
              </a:rPr>
              <a:t>The Food consumption coping strategy index is composed of:</a:t>
            </a:r>
          </a:p>
          <a:p>
            <a:pPr marL="285750" indent="-285750" algn="just">
              <a:buFont typeface="Calibri" panose="020F0502020204030204" pitchFamily="34" charset="0"/>
              <a:buChar char="→"/>
            </a:pPr>
            <a:r>
              <a:rPr lang="en-US" sz="1600" dirty="0">
                <a:latin typeface="Verdana" panose="020B0604030504040204" pitchFamily="34" charset="0"/>
                <a:ea typeface="Verdana" panose="020B0604030504040204" pitchFamily="34" charset="0"/>
                <a:cs typeface="Verdana" panose="020B0604030504040204" pitchFamily="34" charset="0"/>
              </a:rPr>
              <a:t>Restrict consumption for adults, so that small children can </a:t>
            </a:r>
            <a:r>
              <a:rPr lang="en-US" sz="1600" dirty="0" smtClean="0">
                <a:latin typeface="Verdana" panose="020B0604030504040204" pitchFamily="34" charset="0"/>
                <a:ea typeface="Verdana" panose="020B0604030504040204" pitchFamily="34" charset="0"/>
                <a:cs typeface="Verdana" panose="020B0604030504040204" pitchFamily="34" charset="0"/>
              </a:rPr>
              <a:t>eat</a:t>
            </a:r>
          </a:p>
          <a:p>
            <a:pPr marL="285750" indent="-285750" algn="just">
              <a:buFont typeface="Calibri" panose="020F0502020204030204" pitchFamily="34" charset="0"/>
              <a:buChar char="→"/>
            </a:pPr>
            <a:r>
              <a:rPr lang="en-US" sz="1600" dirty="0">
                <a:latin typeface="Verdana" panose="020B0604030504040204" pitchFamily="34" charset="0"/>
                <a:ea typeface="Verdana" panose="020B0604030504040204" pitchFamily="34" charset="0"/>
                <a:cs typeface="Verdana" panose="020B0604030504040204" pitchFamily="34" charset="0"/>
              </a:rPr>
              <a:t>Borrow food or rely on help from </a:t>
            </a:r>
            <a:r>
              <a:rPr lang="en-US" sz="1600" dirty="0" smtClean="0">
                <a:latin typeface="Verdana" panose="020B0604030504040204" pitchFamily="34" charset="0"/>
                <a:ea typeface="Verdana" panose="020B0604030504040204" pitchFamily="34" charset="0"/>
                <a:cs typeface="Verdana" panose="020B0604030504040204" pitchFamily="34" charset="0"/>
              </a:rPr>
              <a:t>friends/relatives</a:t>
            </a:r>
            <a:endParaRPr lang="en-US" sz="16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Calibri" panose="020F0502020204030204" pitchFamily="34" charset="0"/>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Rely on less preferred or less expensive food</a:t>
            </a:r>
          </a:p>
          <a:p>
            <a:pPr marL="285750" indent="-285750" algn="just">
              <a:buFont typeface="Calibri" panose="020F0502020204030204" pitchFamily="34" charset="0"/>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Reduce the number of meals eaten in a day</a:t>
            </a:r>
          </a:p>
          <a:p>
            <a:pPr marL="285750" indent="-285750" algn="just">
              <a:buFont typeface="Calibri" panose="020F0502020204030204" pitchFamily="34" charset="0"/>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Limit portion size at mealtimes</a:t>
            </a:r>
          </a:p>
        </p:txBody>
      </p:sp>
      <p:sp>
        <p:nvSpPr>
          <p:cNvPr id="17"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3773483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p:nvPr/>
        </p:nvSpPr>
        <p:spPr>
          <a:xfrm>
            <a:off x="1295400" y="6096000"/>
            <a:ext cx="78486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3"/>
          <p:cNvSpPr txBox="1">
            <a:spLocks/>
          </p:cNvSpPr>
          <p:nvPr/>
        </p:nvSpPr>
        <p:spPr>
          <a:xfrm>
            <a:off x="0" y="228600"/>
            <a:ext cx="2819400" cy="749300"/>
          </a:xfrm>
          <a:prstGeom prst="rect">
            <a:avLst/>
          </a:prstGeom>
          <a:solidFill>
            <a:srgbClr val="EE5859"/>
          </a:solidFill>
        </p:spPr>
        <p:txBody>
          <a:bodyPr>
            <a:normAutofit fontScale="92500" lnSpcReduction="10000"/>
          </a:bodyPr>
          <a:lstStyle/>
          <a:p>
            <a:pPr marL="171450" indent="-171450" defTabSz="685800">
              <a:lnSpc>
                <a:spcPct val="150000"/>
              </a:lnSpc>
              <a:defRPr/>
            </a:pPr>
            <a:r>
              <a:rPr lang="en-GB" sz="3100" b="1" dirty="0">
                <a:solidFill>
                  <a:schemeClr val="bg1">
                    <a:lumMod val="95000"/>
                  </a:schemeClr>
                </a:solidFill>
                <a:latin typeface="Arial Narrow" panose="020B0606020202030204" pitchFamily="34" charset="0"/>
              </a:rPr>
              <a:t>   </a:t>
            </a:r>
            <a:r>
              <a:rPr lang="en-GB" sz="3100" b="1" dirty="0">
                <a:solidFill>
                  <a:schemeClr val="bg1"/>
                </a:solidFill>
                <a:latin typeface="Arial Narrow" panose="020B0606020202030204" pitchFamily="34" charset="0"/>
              </a:rPr>
              <a:t>Introduction </a:t>
            </a:r>
            <a:r>
              <a:rPr lang="en-GB" sz="3100" b="1" dirty="0" smtClean="0">
                <a:solidFill>
                  <a:schemeClr val="bg1"/>
                </a:solidFill>
                <a:latin typeface="Arial Narrow" panose="020B0606020202030204" pitchFamily="34" charset="0"/>
              </a:rPr>
              <a:t>(2)</a:t>
            </a:r>
            <a:endParaRPr lang="en-GB" sz="3100" b="1" dirty="0">
              <a:solidFill>
                <a:schemeClr val="bg1"/>
              </a:solidFill>
              <a:latin typeface="Arial Narrow" panose="020B0606020202030204" pitchFamily="34" charset="0"/>
            </a:endParaRPr>
          </a:p>
        </p:txBody>
      </p:sp>
      <p:sp>
        <p:nvSpPr>
          <p:cNvPr id="8"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3"/>
          <p:cNvSpPr txBox="1">
            <a:spLocks/>
          </p:cNvSpPr>
          <p:nvPr/>
        </p:nvSpPr>
        <p:spPr>
          <a:xfrm>
            <a:off x="-1" y="228600"/>
            <a:ext cx="7789026" cy="749300"/>
          </a:xfrm>
          <a:prstGeom prst="rect">
            <a:avLst/>
          </a:prstGeom>
          <a:solidFill>
            <a:srgbClr val="0088E1"/>
          </a:solidFill>
        </p:spPr>
        <p:txBody>
          <a:bodyPr>
            <a:normAutofit fontScale="92500" lnSpcReduction="10000"/>
          </a:bodyPr>
          <a:lstStyle/>
          <a:p>
            <a:pPr marL="171450" indent="-171450" defTabSz="685800">
              <a:lnSpc>
                <a:spcPct val="150000"/>
              </a:lnSpc>
              <a:defRPr/>
            </a:pPr>
            <a:r>
              <a:rPr lang="en-GB" sz="31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GB" sz="31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Food consumption coping strategies</a:t>
            </a:r>
            <a:endParaRPr lang="en-GB"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 y="6096000"/>
            <a:ext cx="822960" cy="762000"/>
          </a:xfrm>
          <a:prstGeom prst="rect">
            <a:avLst/>
          </a:prstGeom>
          <a:noFill/>
          <a:ln>
            <a:noFill/>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
        <p:nvSpPr>
          <p:cNvPr id="2" name="TextBox 1"/>
          <p:cNvSpPr txBox="1"/>
          <p:nvPr/>
        </p:nvSpPr>
        <p:spPr>
          <a:xfrm>
            <a:off x="318453" y="1135273"/>
            <a:ext cx="8851503" cy="1969770"/>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More people borrow food</a:t>
            </a:r>
            <a:r>
              <a:rPr lang="en-US" b="1" dirty="0" smtClean="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in </a:t>
            </a:r>
            <a:r>
              <a:rPr lang="en-US" dirty="0" smtClean="0">
                <a:latin typeface="Verdana" panose="020B0604030504040204" pitchFamily="34" charset="0"/>
                <a:ea typeface="Verdana" panose="020B0604030504040204" pitchFamily="34" charset="0"/>
                <a:cs typeface="Verdana" panose="020B0604030504040204" pitchFamily="34" charset="0"/>
              </a:rPr>
              <a:t>2015 - </a:t>
            </a:r>
            <a:r>
              <a:rPr lang="en-US" b="1" dirty="0" smtClean="0">
                <a:latin typeface="Verdana" panose="020B0604030504040204" pitchFamily="34" charset="0"/>
                <a:ea typeface="Verdana" panose="020B0604030504040204" pitchFamily="34" charset="0"/>
                <a:cs typeface="Verdana" panose="020B0604030504040204" pitchFamily="34" charset="0"/>
              </a:rPr>
              <a:t>households </a:t>
            </a:r>
            <a:r>
              <a:rPr lang="en-US" b="1" dirty="0">
                <a:latin typeface="Verdana" panose="020B0604030504040204" pitchFamily="34" charset="0"/>
                <a:ea typeface="Verdana" panose="020B0604030504040204" pitchFamily="34" charset="0"/>
                <a:cs typeface="Verdana" panose="020B0604030504040204" pitchFamily="34" charset="0"/>
              </a:rPr>
              <a:t>are borrowing food 5 times each </a:t>
            </a:r>
            <a:r>
              <a:rPr lang="en-US" b="1" dirty="0" smtClean="0">
                <a:latin typeface="Verdana" panose="020B0604030504040204" pitchFamily="34" charset="0"/>
                <a:ea typeface="Verdana" panose="020B0604030504040204" pitchFamily="34" charset="0"/>
                <a:cs typeface="Verdana" panose="020B0604030504040204" pitchFamily="34" charset="0"/>
              </a:rPr>
              <a:t>week</a:t>
            </a:r>
          </a:p>
          <a:p>
            <a:pPr marL="1200150" lvl="2" indent="-285750" algn="just">
              <a:buFont typeface="Arial" panose="020B0604020202020204" pitchFamily="34" charset="0"/>
              <a:buChar char="•"/>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More people reducing portion sizes</a:t>
            </a:r>
          </a:p>
          <a:p>
            <a:pPr marL="285750" indent="-285750" algn="just">
              <a:buFont typeface="Arial" panose="020B0604020202020204" pitchFamily="34" charset="0"/>
              <a:buChar char="•"/>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Frequency and quality already reduced</a:t>
            </a:r>
          </a:p>
          <a:p>
            <a:pPr marL="285750" indent="-285750" algn="just">
              <a:buFont typeface="Arial" panose="020B0604020202020204" pitchFamily="34" charset="0"/>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3" name="Chart 12"/>
          <p:cNvGraphicFramePr>
            <a:graphicFrameLocks/>
          </p:cNvGraphicFramePr>
          <p:nvPr>
            <p:extLst>
              <p:ext uri="{D42A27DB-BD31-4B8C-83A1-F6EECF244321}">
                <p14:modId xmlns:p14="http://schemas.microsoft.com/office/powerpoint/2010/main" val="222060469"/>
              </p:ext>
            </p:extLst>
          </p:nvPr>
        </p:nvGraphicFramePr>
        <p:xfrm>
          <a:off x="318453" y="3105042"/>
          <a:ext cx="8609415" cy="2990957"/>
        </p:xfrm>
        <a:graphic>
          <a:graphicData uri="http://schemas.openxmlformats.org/drawingml/2006/chart">
            <c:chart xmlns:c="http://schemas.openxmlformats.org/drawingml/2006/chart" xmlns:r="http://schemas.openxmlformats.org/officeDocument/2006/relationships" r:id="rId5"/>
          </a:graphicData>
        </a:graphic>
      </p:graphicFrame>
      <p:sp>
        <p:nvSpPr>
          <p:cNvPr id="12" name="Rectangle 5"/>
          <p:cNvSpPr/>
          <p:nvPr/>
        </p:nvSpPr>
        <p:spPr>
          <a:xfrm>
            <a:off x="1066800" y="6096000"/>
            <a:ext cx="8077200" cy="762000"/>
          </a:xfrm>
          <a:prstGeom prst="rect">
            <a:avLst/>
          </a:prstGeom>
          <a:solidFill>
            <a:srgbClr val="0088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 y="6096000"/>
            <a:ext cx="1835834" cy="776883"/>
          </a:xfrm>
          <a:prstGeom prst="rect">
            <a:avLst/>
          </a:prstGeom>
          <a:solidFill>
            <a:schemeClr val="bg1"/>
          </a:solidFill>
        </p:spPr>
      </p:pic>
    </p:spTree>
    <p:extLst>
      <p:ext uri="{BB962C8B-B14F-4D97-AF65-F5344CB8AC3E}">
        <p14:creationId xmlns:p14="http://schemas.microsoft.com/office/powerpoint/2010/main" val="3438097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10935</TotalTime>
  <Words>3715</Words>
  <Application>Microsoft Office PowerPoint</Application>
  <PresentationFormat>On-screen Show (4:3)</PresentationFormat>
  <Paragraphs>588</Paragraphs>
  <Slides>34</Slides>
  <Notes>34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Arial Narrow</vt:lpstr>
      <vt:lpstr>Calibri</vt:lpstr>
      <vt:lpstr>Calibri Light</vt:lpstr>
      <vt:lpstr>Times New Roman</vt:lpstr>
      <vt:lpstr>Trade Gothic LT Std</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Rickard</dc:creator>
  <cp:lastModifiedBy>Claire Stephens</cp:lastModifiedBy>
  <cp:revision>687</cp:revision>
  <cp:lastPrinted>2015-06-29T13:28:59Z</cp:lastPrinted>
  <dcterms:created xsi:type="dcterms:W3CDTF">2015-06-05T15:45:08Z</dcterms:created>
  <dcterms:modified xsi:type="dcterms:W3CDTF">2015-07-08T11:07:55Z</dcterms:modified>
</cp:coreProperties>
</file>