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256" r:id="rId3"/>
    <p:sldId id="286" r:id="rId4"/>
    <p:sldId id="287" r:id="rId5"/>
    <p:sldId id="289" r:id="rId6"/>
    <p:sldId id="290" r:id="rId7"/>
    <p:sldId id="291" r:id="rId8"/>
    <p:sldId id="292" r:id="rId9"/>
    <p:sldId id="293" r:id="rId10"/>
    <p:sldId id="262" r:id="rId11"/>
    <p:sldId id="258" r:id="rId12"/>
    <p:sldId id="259" r:id="rId13"/>
    <p:sldId id="260" r:id="rId14"/>
    <p:sldId id="263" r:id="rId15"/>
    <p:sldId id="264" r:id="rId16"/>
    <p:sldId id="265" r:id="rId17"/>
    <p:sldId id="268" r:id="rId18"/>
    <p:sldId id="269" r:id="rId19"/>
    <p:sldId id="270" r:id="rId20"/>
    <p:sldId id="271" r:id="rId21"/>
    <p:sldId id="294" r:id="rId22"/>
    <p:sldId id="272" r:id="rId23"/>
    <p:sldId id="273" r:id="rId24"/>
    <p:sldId id="281" r:id="rId25"/>
    <p:sldId id="275" r:id="rId26"/>
    <p:sldId id="274" r:id="rId27"/>
    <p:sldId id="295" r:id="rId28"/>
    <p:sldId id="279" r:id="rId29"/>
    <p:sldId id="276" r:id="rId30"/>
    <p:sldId id="280" r:id="rId31"/>
    <p:sldId id="296" r:id="rId32"/>
    <p:sldId id="282" r:id="rId3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113" d="100"/>
          <a:sy n="113" d="100"/>
        </p:scale>
        <p:origin x="78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slam\Desktop\Launch\UNICEF%20Aug%202015_150907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nevieve\Documents\UNICEF%20Cash%20Transfers\Data%20Collection\PDM\PDM%20round%202\Data%20used%20in%20PDM%202\PDM%202%20charts%20and%20graph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nevieve\Documents\UNICEF%20Cash%20Transfers\Data%20Collection\PDM\PDM%20round%202\Data\PDM%202%20charts%20and%20graph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nevieve\Documents\UNICEF%20Cash%20Transfers\Data%20Collection\PDM\PDM%20round%202\Data%20used%20in%20PDM%202\PDM%202%20charts%20and%20graphs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nevieve\Documents\UNICEF%20Cash%20Transfers\Data%20Collection\PDM\PDM%20round%202\PDM%202%20FINAL%20DOCS\Images%20and%20Charts\PDM%202%20charts%20and%20graph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7.bin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8.bin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9.bin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0.bin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1.bin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slam\Desktop\Launch\UNICEF%20Aug%202015_150907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64883154665908"/>
          <c:y val="2.8610026018174577E-2"/>
          <c:w val="0.88035116845334094"/>
          <c:h val="0.660772842853986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Charts!$L$3</c:f>
              <c:strCache>
                <c:ptCount val="1"/>
                <c:pt idx="0">
                  <c:v>Girl</c:v>
                </c:pt>
              </c:strCache>
            </c:strRef>
          </c:tx>
          <c:spPr>
            <a:solidFill>
              <a:srgbClr val="FF33CC"/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cat>
            <c:strRef>
              <c:f>Charts!$K$4:$K$10</c:f>
              <c:strCache>
                <c:ptCount val="7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</c:strCache>
            </c:strRef>
          </c:cat>
          <c:val>
            <c:numRef>
              <c:f>Charts!$L$4:$L$10</c:f>
              <c:numCache>
                <c:formatCode>_(* #,##0_);_(* \(#,##0\);_(* "-"??_);_(@_)</c:formatCode>
                <c:ptCount val="7"/>
                <c:pt idx="0">
                  <c:v>22296</c:v>
                </c:pt>
                <c:pt idx="1">
                  <c:v>26719</c:v>
                </c:pt>
                <c:pt idx="2">
                  <c:v>27571</c:v>
                </c:pt>
                <c:pt idx="3">
                  <c:v>27571</c:v>
                </c:pt>
                <c:pt idx="4">
                  <c:v>28645</c:v>
                </c:pt>
                <c:pt idx="5">
                  <c:v>27102</c:v>
                </c:pt>
                <c:pt idx="6">
                  <c:v>26995</c:v>
                </c:pt>
              </c:numCache>
            </c:numRef>
          </c:val>
        </c:ser>
        <c:ser>
          <c:idx val="1"/>
          <c:order val="1"/>
          <c:tx>
            <c:strRef>
              <c:f>Charts!$M$3</c:f>
              <c:strCache>
                <c:ptCount val="1"/>
                <c:pt idx="0">
                  <c:v>Boy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cat>
            <c:strRef>
              <c:f>Charts!$K$4:$K$10</c:f>
              <c:strCache>
                <c:ptCount val="7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</c:strCache>
            </c:strRef>
          </c:cat>
          <c:val>
            <c:numRef>
              <c:f>Charts!$M$4:$M$10</c:f>
              <c:numCache>
                <c:formatCode>_(* #,##0_);_(* \(#,##0\);_(* "-"??_);_(@_)</c:formatCode>
                <c:ptCount val="7"/>
                <c:pt idx="0">
                  <c:v>21375</c:v>
                </c:pt>
                <c:pt idx="1">
                  <c:v>27550</c:v>
                </c:pt>
                <c:pt idx="2">
                  <c:v>28644</c:v>
                </c:pt>
                <c:pt idx="3">
                  <c:v>28644</c:v>
                </c:pt>
                <c:pt idx="4">
                  <c:v>27551</c:v>
                </c:pt>
                <c:pt idx="5">
                  <c:v>28186</c:v>
                </c:pt>
                <c:pt idx="6">
                  <c:v>28096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9227248"/>
        <c:axId val="369227640"/>
      </c:barChart>
      <c:lineChart>
        <c:grouping val="standard"/>
        <c:varyColors val="0"/>
        <c:ser>
          <c:idx val="2"/>
          <c:order val="2"/>
          <c:tx>
            <c:strRef>
              <c:f>Charts!$N$3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Charts!$K$4:$K$10</c:f>
              <c:strCache>
                <c:ptCount val="7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</c:strCache>
            </c:strRef>
          </c:cat>
          <c:val>
            <c:numRef>
              <c:f>Charts!$N$4:$N$10</c:f>
              <c:numCache>
                <c:formatCode>_(* #,##0_);_(* \(#,##0\);_(* "-"??_);_(@_)</c:formatCode>
                <c:ptCount val="7"/>
                <c:pt idx="0">
                  <c:v>43671</c:v>
                </c:pt>
                <c:pt idx="1">
                  <c:v>54269</c:v>
                </c:pt>
                <c:pt idx="2">
                  <c:v>56215</c:v>
                </c:pt>
                <c:pt idx="3">
                  <c:v>56215</c:v>
                </c:pt>
                <c:pt idx="4">
                  <c:v>56196</c:v>
                </c:pt>
                <c:pt idx="5">
                  <c:v>55288</c:v>
                </c:pt>
                <c:pt idx="6">
                  <c:v>55091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9227248"/>
        <c:axId val="369227640"/>
      </c:lineChart>
      <c:catAx>
        <c:axId val="36922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9227640"/>
        <c:crosses val="autoZero"/>
        <c:auto val="1"/>
        <c:lblAlgn val="ctr"/>
        <c:lblOffset val="100"/>
        <c:noMultiLvlLbl val="0"/>
      </c:catAx>
      <c:valAx>
        <c:axId val="369227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92272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21741032370952E-2"/>
          <c:y val="2.6657342174333472E-2"/>
          <c:w val="0.93917825896762908"/>
          <c:h val="0.86834417436950817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'#of HH''s'!$P$12</c:f>
              <c:strCache>
                <c:ptCount val="1"/>
                <c:pt idx="0">
                  <c:v>FHH</c:v>
                </c:pt>
              </c:strCache>
            </c:strRef>
          </c:tx>
          <c:spPr>
            <a:solidFill>
              <a:srgbClr val="FF66CC"/>
            </a:solidFill>
            <a:ln w="12700">
              <a:solidFill>
                <a:schemeClr val="tx1"/>
              </a:solidFill>
            </a:ln>
            <a:effectLst/>
          </c:spPr>
          <c:invertIfNegative val="0"/>
          <c:val>
            <c:numRef>
              <c:f>'#of HH''s'!$Q$12:$AC$12</c:f>
              <c:numCache>
                <c:formatCode>General</c:formatCode>
                <c:ptCount val="13"/>
                <c:pt idx="0">
                  <c:v>490</c:v>
                </c:pt>
                <c:pt idx="1">
                  <c:v>1235</c:v>
                </c:pt>
                <c:pt idx="2">
                  <c:v>1325</c:v>
                </c:pt>
                <c:pt idx="3">
                  <c:v>1141</c:v>
                </c:pt>
                <c:pt idx="4">
                  <c:v>769</c:v>
                </c:pt>
                <c:pt idx="5">
                  <c:v>387</c:v>
                </c:pt>
                <c:pt idx="6">
                  <c:v>180</c:v>
                </c:pt>
                <c:pt idx="7">
                  <c:v>63</c:v>
                </c:pt>
                <c:pt idx="8">
                  <c:v>26</c:v>
                </c:pt>
                <c:pt idx="9">
                  <c:v>3</c:v>
                </c:pt>
                <c:pt idx="10">
                  <c:v>3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ser>
          <c:idx val="2"/>
          <c:order val="2"/>
          <c:tx>
            <c:strRef>
              <c:f>'#of HH''s'!$P$13</c:f>
              <c:strCache>
                <c:ptCount val="1"/>
                <c:pt idx="0">
                  <c:v>MHH</c:v>
                </c:pt>
              </c:strCache>
            </c:strRef>
          </c:tx>
          <c:spPr>
            <a:solidFill>
              <a:srgbClr val="0070C0"/>
            </a:solidFill>
            <a:ln w="12700">
              <a:solidFill>
                <a:schemeClr val="tx1"/>
              </a:solidFill>
            </a:ln>
            <a:effectLst/>
          </c:spPr>
          <c:invertIfNegative val="0"/>
          <c:val>
            <c:numRef>
              <c:f>'#of HH''s'!$Q$13:$AC$13</c:f>
              <c:numCache>
                <c:formatCode>General</c:formatCode>
                <c:ptCount val="13"/>
                <c:pt idx="0">
                  <c:v>986</c:v>
                </c:pt>
                <c:pt idx="1">
                  <c:v>1656</c:v>
                </c:pt>
                <c:pt idx="2">
                  <c:v>2259</c:v>
                </c:pt>
                <c:pt idx="3">
                  <c:v>2011</c:v>
                </c:pt>
                <c:pt idx="4">
                  <c:v>1454</c:v>
                </c:pt>
                <c:pt idx="5">
                  <c:v>804</c:v>
                </c:pt>
                <c:pt idx="6">
                  <c:v>345</c:v>
                </c:pt>
                <c:pt idx="7">
                  <c:v>149</c:v>
                </c:pt>
                <c:pt idx="8">
                  <c:v>42</c:v>
                </c:pt>
                <c:pt idx="9">
                  <c:v>14</c:v>
                </c:pt>
                <c:pt idx="11">
                  <c:v>0</c:v>
                </c:pt>
                <c:pt idx="1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9756216"/>
        <c:axId val="21975660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'#of HH''s'!$P$11</c15:sqref>
                        </c15:formulaRef>
                      </c:ext>
                    </c:extLst>
                    <c:strCache>
                      <c:ptCount val="1"/>
                      <c:pt idx="0">
                        <c:v>HH/# of Children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'#of HH''s'!$Q$11:$AC$11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197562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756608"/>
        <c:crosses val="autoZero"/>
        <c:auto val="1"/>
        <c:lblAlgn val="ctr"/>
        <c:lblOffset val="100"/>
        <c:noMultiLvlLbl val="0"/>
      </c:catAx>
      <c:valAx>
        <c:axId val="219756608"/>
        <c:scaling>
          <c:orientation val="minMax"/>
          <c:max val="4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7562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86227034120735"/>
          <c:y val="0.10175092243904292"/>
          <c:w val="0.1816550743657043"/>
          <c:h val="0.15902887139107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435914528015396E-2"/>
          <c:y val="6.9751077641868831E-2"/>
          <c:w val="0.59387559230632225"/>
          <c:h val="0.92160794668730106"/>
        </c:manualLayout>
      </c:layout>
      <c:pieChart>
        <c:varyColors val="1"/>
        <c:ser>
          <c:idx val="0"/>
          <c:order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Sheet1!$A$4:$A$6</c:f>
              <c:strCache>
                <c:ptCount val="3"/>
                <c:pt idx="0">
                  <c:v>Abject Poverty </c:v>
                </c:pt>
                <c:pt idx="1">
                  <c:v>Absolute Poverty</c:v>
                </c:pt>
                <c:pt idx="2">
                  <c:v>Resilient </c:v>
                </c:pt>
              </c:strCache>
            </c:strRef>
          </c:cat>
          <c:val>
            <c:numRef>
              <c:f>Sheet1!$B$4:$B$6</c:f>
              <c:numCache>
                <c:formatCode>0%</c:formatCode>
                <c:ptCount val="3"/>
                <c:pt idx="0">
                  <c:v>0.42200000000000026</c:v>
                </c:pt>
                <c:pt idx="1">
                  <c:v>0.56599999999999995</c:v>
                </c:pt>
                <c:pt idx="2">
                  <c:v>1.2E-2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lang="en-GB"/>
          </a:pPr>
          <a:endParaRPr lang="en-US"/>
        </a:p>
      </c:txPr>
    </c:legend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00580537844494E-2"/>
          <c:y val="1.4656749317653305E-2"/>
          <c:w val="0.61669284187661211"/>
          <c:h val="0.98534325068234674"/>
        </c:manualLayout>
      </c:layout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GB" sz="12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'Sample data, sources of income '!$A$15:$A$19</c:f>
              <c:strCache>
                <c:ptCount val="5"/>
                <c:pt idx="0">
                  <c:v>0-1 year</c:v>
                </c:pt>
                <c:pt idx="1">
                  <c:v>2-4 years</c:v>
                </c:pt>
                <c:pt idx="2">
                  <c:v>5-11 years</c:v>
                </c:pt>
                <c:pt idx="3">
                  <c:v>12-15 years</c:v>
                </c:pt>
                <c:pt idx="4">
                  <c:v>16-17 years</c:v>
                </c:pt>
              </c:strCache>
            </c:strRef>
          </c:cat>
          <c:val>
            <c:numRef>
              <c:f>'Sample data, sources of income '!$C$15:$C$19</c:f>
              <c:numCache>
                <c:formatCode>0%</c:formatCode>
                <c:ptCount val="5"/>
                <c:pt idx="0">
                  <c:v>6.0000000000000032E-2</c:v>
                </c:pt>
                <c:pt idx="1">
                  <c:v>0.17</c:v>
                </c:pt>
                <c:pt idx="2">
                  <c:v>0.4531</c:v>
                </c:pt>
                <c:pt idx="3">
                  <c:v>0.2400000000000001</c:v>
                </c:pt>
                <c:pt idx="4">
                  <c:v>8.0000000000000043E-2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lang="en-GB" sz="1300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GB" sz="1400"/>
            </a:pPr>
            <a:r>
              <a:rPr lang="en-US" sz="1400"/>
              <a:t>Variation</a:t>
            </a:r>
            <a:r>
              <a:rPr lang="en-US" sz="1400" baseline="0"/>
              <a:t> in income sources: PDM 1 and 2</a:t>
            </a:r>
            <a:endParaRPr lang="en-US" sz="140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482858742191039"/>
          <c:y val="0.17770870866552585"/>
          <c:w val="0.8851714646882054"/>
          <c:h val="0.591346808357291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'Sample data, sources of income '!$B$82</c:f>
              <c:strCache>
                <c:ptCount val="1"/>
                <c:pt idx="0">
                  <c:v>PDM 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'Sample data, sources of income '!$A$83:$A$86</c:f>
              <c:strCache>
                <c:ptCount val="4"/>
                <c:pt idx="0">
                  <c:v>UN cash assistance (UNHCR and UNICEF)</c:v>
                </c:pt>
                <c:pt idx="1">
                  <c:v>WFP vouchers</c:v>
                </c:pt>
                <c:pt idx="2">
                  <c:v>Paid labour</c:v>
                </c:pt>
                <c:pt idx="3">
                  <c:v>Other </c:v>
                </c:pt>
              </c:strCache>
            </c:strRef>
          </c:cat>
          <c:val>
            <c:numRef>
              <c:f>'Sample data, sources of income '!$B$83:$B$86</c:f>
              <c:numCache>
                <c:formatCode>0%</c:formatCode>
                <c:ptCount val="4"/>
                <c:pt idx="0">
                  <c:v>0.96500000000000019</c:v>
                </c:pt>
                <c:pt idx="1">
                  <c:v>0.9700000000000002</c:v>
                </c:pt>
                <c:pt idx="2">
                  <c:v>0.14500000000000005</c:v>
                </c:pt>
                <c:pt idx="3">
                  <c:v>2.5000000000000001E-2</c:v>
                </c:pt>
              </c:numCache>
            </c:numRef>
          </c:val>
        </c:ser>
        <c:ser>
          <c:idx val="1"/>
          <c:order val="1"/>
          <c:tx>
            <c:strRef>
              <c:f>'Sample data, sources of income '!$C$82</c:f>
              <c:strCache>
                <c:ptCount val="1"/>
                <c:pt idx="0">
                  <c:v>PDM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'Sample data, sources of income '!$A$83:$A$86</c:f>
              <c:strCache>
                <c:ptCount val="4"/>
                <c:pt idx="0">
                  <c:v>UN cash assistance (UNHCR and UNICEF)</c:v>
                </c:pt>
                <c:pt idx="1">
                  <c:v>WFP vouchers</c:v>
                </c:pt>
                <c:pt idx="2">
                  <c:v>Paid labour</c:v>
                </c:pt>
                <c:pt idx="3">
                  <c:v>Other </c:v>
                </c:pt>
              </c:strCache>
            </c:strRef>
          </c:cat>
          <c:val>
            <c:numRef>
              <c:f>'Sample data, sources of income '!$C$83:$C$86</c:f>
              <c:numCache>
                <c:formatCode>0%</c:formatCode>
                <c:ptCount val="4"/>
                <c:pt idx="0">
                  <c:v>0.96500000000000019</c:v>
                </c:pt>
                <c:pt idx="1">
                  <c:v>0.91</c:v>
                </c:pt>
                <c:pt idx="2">
                  <c:v>2.0000000000000007E-2</c:v>
                </c:pt>
                <c:pt idx="3">
                  <c:v>5.0000000000000018E-3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6009072"/>
        <c:axId val="368052984"/>
      </c:barChart>
      <c:catAx>
        <c:axId val="366009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GB" sz="1200"/>
            </a:pPr>
            <a:endParaRPr lang="en-US"/>
          </a:p>
        </c:txPr>
        <c:crossAx val="368052984"/>
        <c:crosses val="autoZero"/>
        <c:auto val="1"/>
        <c:lblAlgn val="ctr"/>
        <c:lblOffset val="100"/>
        <c:noMultiLvlLbl val="0"/>
      </c:catAx>
      <c:valAx>
        <c:axId val="368052984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GB" sz="1400"/>
            </a:pPr>
            <a:endParaRPr lang="en-US"/>
          </a:p>
        </c:txPr>
        <c:crossAx val="36600907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70392036212500608"/>
          <c:y val="0.21816565630680768"/>
          <c:w val="0.20719065402989412"/>
          <c:h val="0.17063136146324667"/>
        </c:manualLayout>
      </c:layout>
      <c:overlay val="0"/>
      <c:txPr>
        <a:bodyPr/>
        <a:lstStyle/>
        <a:p>
          <a:pPr>
            <a:defRPr lang="en-GB"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GB" sz="1600"/>
            </a:pPr>
            <a:r>
              <a:rPr lang="en-US" sz="1600" dirty="0"/>
              <a:t>PDM </a:t>
            </a:r>
            <a:r>
              <a:rPr lang="en-US" sz="1600" dirty="0" smtClean="0"/>
              <a:t>2</a:t>
            </a:r>
            <a:endParaRPr lang="en-US" sz="16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5687378579557225E-2"/>
          <c:y val="5.0511481630246199E-2"/>
          <c:w val="0.86768268240465773"/>
          <c:h val="0.63267044402473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'Sample data, sources of income '!$B$74</c:f>
              <c:strCache>
                <c:ptCount val="1"/>
                <c:pt idx="0">
                  <c:v>Abject </c:v>
                </c:pt>
              </c:strCache>
            </c:strRef>
          </c:tx>
          <c:invertIfNegative val="0"/>
          <c:cat>
            <c:strRef>
              <c:f>'Sample data, sources of income '!$A$75:$A$78</c:f>
              <c:strCache>
                <c:ptCount val="4"/>
                <c:pt idx="0">
                  <c:v>UN cash assistance (UNHCR and UNICEF)</c:v>
                </c:pt>
                <c:pt idx="1">
                  <c:v>WFP vouchers</c:v>
                </c:pt>
                <c:pt idx="2">
                  <c:v>Paid labour</c:v>
                </c:pt>
                <c:pt idx="3">
                  <c:v>Other </c:v>
                </c:pt>
              </c:strCache>
            </c:strRef>
          </c:cat>
          <c:val>
            <c:numRef>
              <c:f>'Sample data, sources of income '!$B$75:$B$78</c:f>
              <c:numCache>
                <c:formatCode>0%</c:formatCode>
                <c:ptCount val="4"/>
                <c:pt idx="0">
                  <c:v>0.99</c:v>
                </c:pt>
                <c:pt idx="1">
                  <c:v>0.93</c:v>
                </c:pt>
                <c:pt idx="2">
                  <c:v>2.0000000000000007E-2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'Sample data, sources of income '!$C$74</c:f>
              <c:strCache>
                <c:ptCount val="1"/>
                <c:pt idx="0">
                  <c:v>Absolute</c:v>
                </c:pt>
              </c:strCache>
            </c:strRef>
          </c:tx>
          <c:invertIfNegative val="0"/>
          <c:cat>
            <c:strRef>
              <c:f>'Sample data, sources of income '!$A$75:$A$78</c:f>
              <c:strCache>
                <c:ptCount val="4"/>
                <c:pt idx="0">
                  <c:v>UN cash assistance (UNHCR and UNICEF)</c:v>
                </c:pt>
                <c:pt idx="1">
                  <c:v>WFP vouchers</c:v>
                </c:pt>
                <c:pt idx="2">
                  <c:v>Paid labour</c:v>
                </c:pt>
                <c:pt idx="3">
                  <c:v>Other </c:v>
                </c:pt>
              </c:strCache>
            </c:strRef>
          </c:cat>
          <c:val>
            <c:numRef>
              <c:f>'Sample data, sources of income '!$C$75:$C$78</c:f>
              <c:numCache>
                <c:formatCode>0%</c:formatCode>
                <c:ptCount val="4"/>
                <c:pt idx="0">
                  <c:v>0.94000000000000017</c:v>
                </c:pt>
                <c:pt idx="1">
                  <c:v>0.89</c:v>
                </c:pt>
                <c:pt idx="2">
                  <c:v>2.0000000000000007E-2</c:v>
                </c:pt>
                <c:pt idx="3">
                  <c:v>1.0000000000000004E-2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1947576"/>
        <c:axId val="139537376"/>
      </c:barChart>
      <c:catAx>
        <c:axId val="541947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GB" sz="1200"/>
            </a:pPr>
            <a:endParaRPr lang="en-US"/>
          </a:p>
        </c:txPr>
        <c:crossAx val="139537376"/>
        <c:crosses val="autoZero"/>
        <c:auto val="1"/>
        <c:lblAlgn val="ctr"/>
        <c:lblOffset val="100"/>
        <c:noMultiLvlLbl val="0"/>
      </c:catAx>
      <c:valAx>
        <c:axId val="139537376"/>
        <c:scaling>
          <c:orientation val="minMax"/>
          <c:max val="1.2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GB" sz="1200"/>
            </a:pPr>
            <a:endParaRPr lang="en-US"/>
          </a:p>
        </c:txPr>
        <c:crossAx val="54194757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71340252734681142"/>
          <c:y val="0.23431335264742664"/>
          <c:w val="0.22481379696550233"/>
          <c:h val="0.17674425063881791"/>
        </c:manualLayout>
      </c:layout>
      <c:overlay val="0"/>
      <c:txPr>
        <a:bodyPr/>
        <a:lstStyle/>
        <a:p>
          <a:pPr>
            <a:defRPr lang="en-GB"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54804163407735"/>
          <c:y val="4.6959021587018916E-2"/>
          <c:w val="0.44695171375636866"/>
          <c:h val="0.83732485568694315"/>
        </c:manualLayout>
      </c:layout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GB"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'Awareness '!$A$31:$A$32</c:f>
              <c:strCache>
                <c:ptCount val="2"/>
                <c:pt idx="0">
                  <c:v>Aware of CCG Duration</c:v>
                </c:pt>
                <c:pt idx="1">
                  <c:v>Unaware of CCG Duration </c:v>
                </c:pt>
              </c:strCache>
            </c:strRef>
          </c:cat>
          <c:val>
            <c:numRef>
              <c:f>'Awareness '!$B$31:$B$32</c:f>
              <c:numCache>
                <c:formatCode>0%</c:formatCode>
                <c:ptCount val="2"/>
                <c:pt idx="0">
                  <c:v>0.65000000000000058</c:v>
                </c:pt>
                <c:pt idx="1">
                  <c:v>0.3500000000000002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9.3357349136634363E-2"/>
          <c:y val="0.87642081239639158"/>
          <c:w val="0.86710381445159734"/>
          <c:h val="0.1116717594020607"/>
        </c:manualLayout>
      </c:layout>
      <c:overlay val="0"/>
      <c:txPr>
        <a:bodyPr/>
        <a:lstStyle/>
        <a:p>
          <a:pPr>
            <a:defRPr lang="en-GB" sz="1400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'Expenditure '!$J$5</c:f>
              <c:strCache>
                <c:ptCount val="1"/>
                <c:pt idx="0">
                  <c:v>Abject</c:v>
                </c:pt>
              </c:strCache>
            </c:strRef>
          </c:tx>
          <c:invertIfNegative val="0"/>
          <c:cat>
            <c:strRef>
              <c:f>'Expenditure '!$I$6:$I$18</c:f>
              <c:strCache>
                <c:ptCount val="13"/>
                <c:pt idx="0">
                  <c:v>Rent</c:v>
                </c:pt>
                <c:pt idx="1">
                  <c:v>Utilities</c:v>
                </c:pt>
                <c:pt idx="2">
                  <c:v>Food</c:v>
                </c:pt>
                <c:pt idx="3">
                  <c:v>Comunications</c:v>
                </c:pt>
                <c:pt idx="4">
                  <c:v>Medicine (children)</c:v>
                </c:pt>
                <c:pt idx="5">
                  <c:v>Transportation</c:v>
                </c:pt>
                <c:pt idx="6">
                  <c:v>Medicine (adults) </c:v>
                </c:pt>
                <c:pt idx="7">
                  <c:v>Education</c:v>
                </c:pt>
                <c:pt idx="8">
                  <c:v>Healthcare services (adults)</c:v>
                </c:pt>
                <c:pt idx="9">
                  <c:v>Healthcare services (children)</c:v>
                </c:pt>
                <c:pt idx="10">
                  <c:v>Debt payoff</c:v>
                </c:pt>
                <c:pt idx="11">
                  <c:v>Other children expenditures</c:v>
                </c:pt>
                <c:pt idx="12">
                  <c:v>Savings </c:v>
                </c:pt>
              </c:strCache>
            </c:strRef>
          </c:cat>
          <c:val>
            <c:numRef>
              <c:f>'Expenditure '!$J$6:$J$18</c:f>
              <c:numCache>
                <c:formatCode>0%</c:formatCode>
                <c:ptCount val="13"/>
                <c:pt idx="0">
                  <c:v>0.94000000000000039</c:v>
                </c:pt>
                <c:pt idx="1">
                  <c:v>0.91469194312796198</c:v>
                </c:pt>
                <c:pt idx="2">
                  <c:v>0.81042654028435956</c:v>
                </c:pt>
                <c:pt idx="3">
                  <c:v>0.62559241706161095</c:v>
                </c:pt>
                <c:pt idx="4">
                  <c:v>0.4170616113744085</c:v>
                </c:pt>
                <c:pt idx="5">
                  <c:v>0.3412322274881518</c:v>
                </c:pt>
                <c:pt idx="6">
                  <c:v>0.25118483412322301</c:v>
                </c:pt>
                <c:pt idx="7">
                  <c:v>0.59241706161137342</c:v>
                </c:pt>
                <c:pt idx="8">
                  <c:v>0.19905213270142222</c:v>
                </c:pt>
                <c:pt idx="9">
                  <c:v>0.21327014218009518</c:v>
                </c:pt>
                <c:pt idx="10">
                  <c:v>0.34597156398104351</c:v>
                </c:pt>
                <c:pt idx="11">
                  <c:v>0.33175355450236999</c:v>
                </c:pt>
                <c:pt idx="12">
                  <c:v>1.8957345971564E-2</c:v>
                </c:pt>
              </c:numCache>
            </c:numRef>
          </c:val>
        </c:ser>
        <c:ser>
          <c:idx val="1"/>
          <c:order val="1"/>
          <c:tx>
            <c:strRef>
              <c:f>'Expenditure '!$K$5</c:f>
              <c:strCache>
                <c:ptCount val="1"/>
                <c:pt idx="0">
                  <c:v>Absolute</c:v>
                </c:pt>
              </c:strCache>
            </c:strRef>
          </c:tx>
          <c:invertIfNegative val="0"/>
          <c:cat>
            <c:strRef>
              <c:f>'Expenditure '!$I$6:$I$18</c:f>
              <c:strCache>
                <c:ptCount val="13"/>
                <c:pt idx="0">
                  <c:v>Rent</c:v>
                </c:pt>
                <c:pt idx="1">
                  <c:v>Utilities</c:v>
                </c:pt>
                <c:pt idx="2">
                  <c:v>Food</c:v>
                </c:pt>
                <c:pt idx="3">
                  <c:v>Comunications</c:v>
                </c:pt>
                <c:pt idx="4">
                  <c:v>Medicine (children)</c:v>
                </c:pt>
                <c:pt idx="5">
                  <c:v>Transportation</c:v>
                </c:pt>
                <c:pt idx="6">
                  <c:v>Medicine (adults) </c:v>
                </c:pt>
                <c:pt idx="7">
                  <c:v>Education</c:v>
                </c:pt>
                <c:pt idx="8">
                  <c:v>Healthcare services (adults)</c:v>
                </c:pt>
                <c:pt idx="9">
                  <c:v>Healthcare services (children)</c:v>
                </c:pt>
                <c:pt idx="10">
                  <c:v>Debt payoff</c:v>
                </c:pt>
                <c:pt idx="11">
                  <c:v>Other children expenditures</c:v>
                </c:pt>
                <c:pt idx="12">
                  <c:v>Savings </c:v>
                </c:pt>
              </c:strCache>
            </c:strRef>
          </c:cat>
          <c:val>
            <c:numRef>
              <c:f>'Expenditure '!$K$6:$K$18</c:f>
              <c:numCache>
                <c:formatCode>0%</c:formatCode>
                <c:ptCount val="13"/>
                <c:pt idx="0">
                  <c:v>0.96000000000000041</c:v>
                </c:pt>
                <c:pt idx="1">
                  <c:v>0.78339350180505329</c:v>
                </c:pt>
                <c:pt idx="2">
                  <c:v>0.67509025270758205</c:v>
                </c:pt>
                <c:pt idx="3">
                  <c:v>0.55234657039711199</c:v>
                </c:pt>
                <c:pt idx="4">
                  <c:v>0.32129963898917002</c:v>
                </c:pt>
                <c:pt idx="5">
                  <c:v>0.28519855595667898</c:v>
                </c:pt>
                <c:pt idx="6">
                  <c:v>0.21299638989169736</c:v>
                </c:pt>
                <c:pt idx="7">
                  <c:v>0.38628158844765337</c:v>
                </c:pt>
                <c:pt idx="8">
                  <c:v>0.14079422382671511</c:v>
                </c:pt>
                <c:pt idx="9">
                  <c:v>0.17689530685920613</c:v>
                </c:pt>
                <c:pt idx="10">
                  <c:v>0.303249097472924</c:v>
                </c:pt>
                <c:pt idx="11">
                  <c:v>0.26714801444043279</c:v>
                </c:pt>
                <c:pt idx="12">
                  <c:v>4.6931407942238372E-2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741200"/>
        <c:axId val="472626232"/>
      </c:barChart>
      <c:catAx>
        <c:axId val="8774120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GB" sz="1200"/>
            </a:pPr>
            <a:endParaRPr lang="en-US"/>
          </a:p>
        </c:txPr>
        <c:crossAx val="472626232"/>
        <c:crosses val="autoZero"/>
        <c:auto val="1"/>
        <c:lblAlgn val="ctr"/>
        <c:lblOffset val="100"/>
        <c:noMultiLvlLbl val="0"/>
      </c:catAx>
      <c:valAx>
        <c:axId val="472626232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lang="en-GB" sz="1200"/>
            </a:pPr>
            <a:endParaRPr lang="en-US"/>
          </a:p>
        </c:txPr>
        <c:crossAx val="87741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464838446918288"/>
          <c:y val="0.12158605536466495"/>
          <c:w val="0.15242058104805864"/>
          <c:h val="0.10659893211329932"/>
        </c:manualLayout>
      </c:layout>
      <c:overlay val="0"/>
      <c:txPr>
        <a:bodyPr/>
        <a:lstStyle/>
        <a:p>
          <a:pPr>
            <a:defRPr lang="en-GB"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60220381935017"/>
          <c:y val="1.2449599137612019E-2"/>
          <c:w val="0.74650986514616713"/>
          <c:h val="0.938235937548758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'Expenditure '!$L$5</c:f>
              <c:strCache>
                <c:ptCount val="1"/>
                <c:pt idx="0">
                  <c:v>PDM 2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'Expenditure '!$I$6:$I$18</c:f>
              <c:strCache>
                <c:ptCount val="13"/>
                <c:pt idx="0">
                  <c:v>Rent</c:v>
                </c:pt>
                <c:pt idx="1">
                  <c:v>Utilities</c:v>
                </c:pt>
                <c:pt idx="2">
                  <c:v>Food</c:v>
                </c:pt>
                <c:pt idx="3">
                  <c:v>Comunications</c:v>
                </c:pt>
                <c:pt idx="4">
                  <c:v>Medicine (children)</c:v>
                </c:pt>
                <c:pt idx="5">
                  <c:v>Transportation</c:v>
                </c:pt>
                <c:pt idx="6">
                  <c:v>Medicine (adults) </c:v>
                </c:pt>
                <c:pt idx="7">
                  <c:v>Education</c:v>
                </c:pt>
                <c:pt idx="8">
                  <c:v>Healthcare services (adults)</c:v>
                </c:pt>
                <c:pt idx="9">
                  <c:v>Healthcare services (children)</c:v>
                </c:pt>
                <c:pt idx="10">
                  <c:v>Debt payoff</c:v>
                </c:pt>
                <c:pt idx="11">
                  <c:v>Other children expenditures</c:v>
                </c:pt>
                <c:pt idx="12">
                  <c:v>Savings </c:v>
                </c:pt>
              </c:strCache>
            </c:strRef>
          </c:cat>
          <c:val>
            <c:numRef>
              <c:f>'Expenditure '!$L$6:$L$18</c:f>
              <c:numCache>
                <c:formatCode>0%</c:formatCode>
                <c:ptCount val="13"/>
                <c:pt idx="0">
                  <c:v>0.95353535353535301</c:v>
                </c:pt>
                <c:pt idx="1">
                  <c:v>0.83636363636363642</c:v>
                </c:pt>
                <c:pt idx="2">
                  <c:v>0.72929292929292855</c:v>
                </c:pt>
                <c:pt idx="3">
                  <c:v>0.57979797979797998</c:v>
                </c:pt>
                <c:pt idx="4">
                  <c:v>0.35959595959596002</c:v>
                </c:pt>
                <c:pt idx="5">
                  <c:v>0.30707070707070744</c:v>
                </c:pt>
                <c:pt idx="6">
                  <c:v>0.226262626262626</c:v>
                </c:pt>
                <c:pt idx="7">
                  <c:v>0.47070707070707102</c:v>
                </c:pt>
                <c:pt idx="8">
                  <c:v>0.16363636363636411</c:v>
                </c:pt>
                <c:pt idx="9">
                  <c:v>0.18989898989899029</c:v>
                </c:pt>
                <c:pt idx="10">
                  <c:v>0.31717171717171722</c:v>
                </c:pt>
                <c:pt idx="11">
                  <c:v>0.29292929292929337</c:v>
                </c:pt>
                <c:pt idx="12">
                  <c:v>3.6363636363636397E-2</c:v>
                </c:pt>
              </c:numCache>
            </c:numRef>
          </c:val>
        </c:ser>
        <c:ser>
          <c:idx val="1"/>
          <c:order val="1"/>
          <c:tx>
            <c:strRef>
              <c:f>'Expenditure '!$M$5</c:f>
              <c:strCache>
                <c:ptCount val="1"/>
                <c:pt idx="0">
                  <c:v>PDM 1 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'Expenditure '!$I$6:$I$18</c:f>
              <c:strCache>
                <c:ptCount val="13"/>
                <c:pt idx="0">
                  <c:v>Rent</c:v>
                </c:pt>
                <c:pt idx="1">
                  <c:v>Utilities</c:v>
                </c:pt>
                <c:pt idx="2">
                  <c:v>Food</c:v>
                </c:pt>
                <c:pt idx="3">
                  <c:v>Comunications</c:v>
                </c:pt>
                <c:pt idx="4">
                  <c:v>Medicine (children)</c:v>
                </c:pt>
                <c:pt idx="5">
                  <c:v>Transportation</c:v>
                </c:pt>
                <c:pt idx="6">
                  <c:v>Medicine (adults) </c:v>
                </c:pt>
                <c:pt idx="7">
                  <c:v>Education</c:v>
                </c:pt>
                <c:pt idx="8">
                  <c:v>Healthcare services (adults)</c:v>
                </c:pt>
                <c:pt idx="9">
                  <c:v>Healthcare services (children)</c:v>
                </c:pt>
                <c:pt idx="10">
                  <c:v>Debt payoff</c:v>
                </c:pt>
                <c:pt idx="11">
                  <c:v>Other children expenditures</c:v>
                </c:pt>
                <c:pt idx="12">
                  <c:v>Savings </c:v>
                </c:pt>
              </c:strCache>
            </c:strRef>
          </c:cat>
          <c:val>
            <c:numRef>
              <c:f>'Expenditure '!$M$6:$M$18</c:f>
              <c:numCache>
                <c:formatCode>0%</c:formatCode>
                <c:ptCount val="13"/>
                <c:pt idx="0">
                  <c:v>0.94199999999999995</c:v>
                </c:pt>
                <c:pt idx="1">
                  <c:v>0.90200000000000002</c:v>
                </c:pt>
                <c:pt idx="2">
                  <c:v>0.84600000000000042</c:v>
                </c:pt>
                <c:pt idx="3">
                  <c:v>0.63600000000000045</c:v>
                </c:pt>
                <c:pt idx="4">
                  <c:v>0.50600000000000001</c:v>
                </c:pt>
                <c:pt idx="5">
                  <c:v>0.46600000000000008</c:v>
                </c:pt>
                <c:pt idx="6">
                  <c:v>0.45600000000000002</c:v>
                </c:pt>
                <c:pt idx="7">
                  <c:v>0.44</c:v>
                </c:pt>
                <c:pt idx="8">
                  <c:v>0.42400000000000027</c:v>
                </c:pt>
                <c:pt idx="9">
                  <c:v>0.42200000000000026</c:v>
                </c:pt>
                <c:pt idx="10">
                  <c:v>0.39800000000000035</c:v>
                </c:pt>
                <c:pt idx="11">
                  <c:v>0.36000000000000021</c:v>
                </c:pt>
                <c:pt idx="12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8347080"/>
        <c:axId val="328347472"/>
      </c:barChart>
      <c:catAx>
        <c:axId val="3283470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GB" sz="1200"/>
            </a:pPr>
            <a:endParaRPr lang="en-US"/>
          </a:p>
        </c:txPr>
        <c:crossAx val="328347472"/>
        <c:crosses val="autoZero"/>
        <c:auto val="1"/>
        <c:lblAlgn val="ctr"/>
        <c:lblOffset val="100"/>
        <c:noMultiLvlLbl val="0"/>
      </c:catAx>
      <c:valAx>
        <c:axId val="328347472"/>
        <c:scaling>
          <c:orientation val="minMax"/>
          <c:max val="1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GB" sz="1200"/>
            </a:pPr>
            <a:endParaRPr lang="en-US"/>
          </a:p>
        </c:txPr>
        <c:crossAx val="328347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965585120825411"/>
          <c:y val="0.10766550573882405"/>
          <c:w val="0.14718322925151597"/>
          <c:h val="9.1641139814716638E-2"/>
        </c:manualLayout>
      </c:layout>
      <c:overlay val="0"/>
      <c:txPr>
        <a:bodyPr/>
        <a:lstStyle/>
        <a:p>
          <a:pPr>
            <a:defRPr lang="en-GB"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24979636166168"/>
          <c:y val="2.424019685643394E-2"/>
          <c:w val="0.86311164921964667"/>
          <c:h val="0.86418175758249083"/>
        </c:manualLayout>
      </c:layout>
      <c:scatterChart>
        <c:scatterStyle val="lineMarker"/>
        <c:varyColors val="0"/>
        <c:ser>
          <c:idx val="0"/>
          <c:order val="0"/>
          <c:tx>
            <c:strRef>
              <c:f>'[Main exp (2).xlsx]Sheet1'!$C$8</c:f>
              <c:strCache>
                <c:ptCount val="1"/>
                <c:pt idx="0">
                  <c:v>% of beneficiaries spending on item 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</c:marker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lang="en-GB" sz="1400"/>
                    </a:pPr>
                    <a:r>
                      <a:rPr lang="en-US" sz="1400"/>
                      <a:t>Rent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lang="en-GB" sz="1400"/>
                    </a:pPr>
                    <a:r>
                      <a:rPr lang="en-US" sz="1400"/>
                      <a:t>Utilities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lang="en-GB" sz="1400"/>
                    </a:pPr>
                    <a:r>
                      <a:rPr lang="en-US" sz="1400"/>
                      <a:t>Food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0392003801248983E-2"/>
                  <c:y val="-3.1494516482295655E-2"/>
                </c:manualLayout>
              </c:layout>
              <c:tx>
                <c:rich>
                  <a:bodyPr/>
                  <a:lstStyle/>
                  <a:p>
                    <a:pPr>
                      <a:defRPr lang="en-GB" sz="1400"/>
                    </a:pPr>
                    <a:r>
                      <a:rPr lang="en-US" sz="1400"/>
                      <a:t>Communication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pPr>
                      <a:defRPr lang="en-GB" sz="1400"/>
                    </a:pPr>
                    <a:r>
                      <a:rPr lang="en-US" sz="1400"/>
                      <a:t>Education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GB"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'[Main exp (2).xlsx]Sheet1'!$B$9:$B$13</c:f>
              <c:numCache>
                <c:formatCode>General</c:formatCode>
                <c:ptCount val="5"/>
                <c:pt idx="0">
                  <c:v>1.06</c:v>
                </c:pt>
                <c:pt idx="1">
                  <c:v>2.34</c:v>
                </c:pt>
                <c:pt idx="2">
                  <c:v>2.8</c:v>
                </c:pt>
                <c:pt idx="3">
                  <c:v>3.92</c:v>
                </c:pt>
                <c:pt idx="4">
                  <c:v>3.98</c:v>
                </c:pt>
              </c:numCache>
            </c:numRef>
          </c:xVal>
          <c:yVal>
            <c:numRef>
              <c:f>'[Main exp (2).xlsx]Sheet1'!$C$9:$C$13</c:f>
              <c:numCache>
                <c:formatCode>0%</c:formatCode>
                <c:ptCount val="5"/>
                <c:pt idx="0">
                  <c:v>0.9500000000000004</c:v>
                </c:pt>
                <c:pt idx="1">
                  <c:v>0.84000000000000041</c:v>
                </c:pt>
                <c:pt idx="2">
                  <c:v>0.73000000000000043</c:v>
                </c:pt>
                <c:pt idx="3">
                  <c:v>0.58000000000000007</c:v>
                </c:pt>
                <c:pt idx="4">
                  <c:v>0.47000000000000008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7817128"/>
        <c:axId val="367817520"/>
      </c:scatterChart>
      <c:valAx>
        <c:axId val="367817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GB" sz="1400"/>
                </a:pPr>
                <a:r>
                  <a:rPr lang="en-US" sz="1400"/>
                  <a:t>Size of expenditure (mean of beneficiary ranking)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GB"/>
            </a:pPr>
            <a:endParaRPr lang="en-US"/>
          </a:p>
        </c:txPr>
        <c:crossAx val="367817520"/>
        <c:crosses val="autoZero"/>
        <c:crossBetween val="midCat"/>
      </c:valAx>
      <c:valAx>
        <c:axId val="3678175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n-GB" sz="1400"/>
                </a:pPr>
                <a:r>
                  <a:rPr lang="en-US" sz="1400"/>
                  <a:t>Share of Beneficiaries Indicating Spending on Item</a:t>
                </a:r>
              </a:p>
            </c:rich>
          </c:tx>
          <c:layout>
            <c:manualLayout>
              <c:xMode val="edge"/>
              <c:yMode val="edge"/>
              <c:x val="2.7777777777777835E-3"/>
              <c:y val="0.19999234470691182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GB" sz="1400"/>
            </a:pPr>
            <a:endParaRPr lang="en-US"/>
          </a:p>
        </c:txPr>
        <c:crossAx val="36781712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903642533127202E-2"/>
          <c:y val="3.7140881267109439E-2"/>
          <c:w val="0.90013362451253065"/>
          <c:h val="0.873806805926529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'improved living conditions'!$G$68</c:f>
              <c:strCache>
                <c:ptCount val="1"/>
                <c:pt idx="0">
                  <c:v>Yes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946550194987751E-3"/>
                  <c:y val="0.1124238138121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4839650584963253E-3"/>
                  <c:y val="0.11516585805149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GB"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'improved living conditions'!$H$67:$I$67</c:f>
              <c:strCache>
                <c:ptCount val="2"/>
                <c:pt idx="0">
                  <c:v>PDM 1</c:v>
                </c:pt>
                <c:pt idx="1">
                  <c:v>PDM 2</c:v>
                </c:pt>
              </c:strCache>
            </c:strRef>
          </c:cat>
          <c:val>
            <c:numRef>
              <c:f>'improved living conditions'!$H$68:$I$68</c:f>
              <c:numCache>
                <c:formatCode>0%</c:formatCode>
                <c:ptCount val="2"/>
                <c:pt idx="0">
                  <c:v>0.89</c:v>
                </c:pt>
                <c:pt idx="1">
                  <c:v>0.91313131313131302</c:v>
                </c:pt>
              </c:numCache>
            </c:numRef>
          </c:val>
        </c:ser>
        <c:ser>
          <c:idx val="1"/>
          <c:order val="1"/>
          <c:tx>
            <c:strRef>
              <c:f>'improved living conditions'!$G$69</c:f>
              <c:strCache>
                <c:ptCount val="1"/>
                <c:pt idx="0">
                  <c:v>No, not at all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946550194987751E-3"/>
                  <c:y val="8.226132717963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9893100389975502E-3"/>
                  <c:y val="7.6777238700996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'improved living conditions'!$H$67:$I$67</c:f>
              <c:strCache>
                <c:ptCount val="2"/>
                <c:pt idx="0">
                  <c:v>PDM 1</c:v>
                </c:pt>
                <c:pt idx="1">
                  <c:v>PDM 2</c:v>
                </c:pt>
              </c:strCache>
            </c:strRef>
          </c:cat>
          <c:val>
            <c:numRef>
              <c:f>'improved living conditions'!$H$69:$I$69</c:f>
              <c:numCache>
                <c:formatCode>0%</c:formatCode>
                <c:ptCount val="2"/>
                <c:pt idx="0">
                  <c:v>0.11</c:v>
                </c:pt>
                <c:pt idx="1">
                  <c:v>8.6868686868686928E-2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7817912"/>
        <c:axId val="551209112"/>
      </c:barChart>
      <c:catAx>
        <c:axId val="367817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GB" sz="1400" b="1"/>
            </a:pPr>
            <a:endParaRPr lang="en-US"/>
          </a:p>
        </c:txPr>
        <c:crossAx val="551209112"/>
        <c:crosses val="autoZero"/>
        <c:auto val="1"/>
        <c:lblAlgn val="ctr"/>
        <c:lblOffset val="100"/>
        <c:noMultiLvlLbl val="0"/>
      </c:catAx>
      <c:valAx>
        <c:axId val="551209112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GB" sz="1400"/>
            </a:pPr>
            <a:endParaRPr lang="en-US"/>
          </a:p>
        </c:txPr>
        <c:crossAx val="367817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725039967310607"/>
          <c:y val="0.22282607170208188"/>
          <c:w val="0.20125494530739524"/>
          <c:h val="0.17046144718185863"/>
        </c:manualLayout>
      </c:layout>
      <c:overlay val="0"/>
      <c:txPr>
        <a:bodyPr/>
        <a:lstStyle/>
        <a:p>
          <a:pPr>
            <a:defRPr lang="en-GB"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11847001666013"/>
          <c:y val="0"/>
          <c:w val="0.47046915157625036"/>
          <c:h val="1"/>
        </c:manualLayout>
      </c:layout>
      <c:pieChart>
        <c:varyColors val="1"/>
        <c:ser>
          <c:idx val="0"/>
          <c:order val="0"/>
          <c:spPr>
            <a:ln w="12700"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99CC"/>
              </a:solidFill>
              <a:ln w="1270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6734249454731925"/>
                  <c:y val="-2.451303268195251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5492731685941"/>
                  <c:y val="6.128258170488030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'#ofChildren'!$D$4:$D$5</c:f>
              <c:strCache>
                <c:ptCount val="2"/>
                <c:pt idx="0">
                  <c:v>Boys</c:v>
                </c:pt>
                <c:pt idx="1">
                  <c:v>Girls</c:v>
                </c:pt>
              </c:strCache>
            </c:strRef>
          </c:cat>
          <c:val>
            <c:numRef>
              <c:f>'#ofChildren'!$E$4:$E$5</c:f>
              <c:numCache>
                <c:formatCode>_(* #,##0_);_(* \(#,##0\);_(* "-"??_);_(@_)</c:formatCode>
                <c:ptCount val="2"/>
                <c:pt idx="0">
                  <c:v>28096</c:v>
                </c:pt>
                <c:pt idx="1">
                  <c:v>26995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068620012137467"/>
          <c:y val="0.38997642490145906"/>
          <c:w val="0.14718327468249087"/>
          <c:h val="0.190623417041758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55061239173437"/>
          <c:y val="6.2737639650682256E-2"/>
          <c:w val="0.60244834523007262"/>
          <c:h val="0.85259958288114579"/>
        </c:manualLayout>
      </c:layout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'improved living conditions'!$A$92:$A$95</c:f>
              <c:strCache>
                <c:ptCount val="4"/>
                <c:pt idx="0">
                  <c:v>Significantly</c:v>
                </c:pt>
                <c:pt idx="1">
                  <c:v>Moderately</c:v>
                </c:pt>
                <c:pt idx="2">
                  <c:v>Slightly</c:v>
                </c:pt>
                <c:pt idx="3">
                  <c:v>Not at all </c:v>
                </c:pt>
              </c:strCache>
            </c:strRef>
          </c:cat>
          <c:val>
            <c:numRef>
              <c:f>'improved living conditions'!$B$92:$B$95</c:f>
              <c:numCache>
                <c:formatCode>0%</c:formatCode>
                <c:ptCount val="4"/>
                <c:pt idx="0">
                  <c:v>0.57373737373737399</c:v>
                </c:pt>
                <c:pt idx="1">
                  <c:v>0.28282828282828315</c:v>
                </c:pt>
                <c:pt idx="2">
                  <c:v>0.11919191919191903</c:v>
                </c:pt>
                <c:pt idx="3">
                  <c:v>2.4242424242424197E-2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2771973748948526"/>
          <c:y val="0.27135924233236047"/>
          <c:w val="0.25701013379465776"/>
          <c:h val="0.40988241323788899"/>
        </c:manualLayout>
      </c:layout>
      <c:overlay val="0"/>
      <c:txPr>
        <a:bodyPr/>
        <a:lstStyle/>
        <a:p>
          <a:pPr>
            <a:defRPr lang="en-GB" sz="1200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72276301848877"/>
          <c:y val="9.6719418656962861E-2"/>
          <c:w val="0.61763844190985939"/>
          <c:h val="0.7676094949150212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'Child expenditure '!$A$103</c:f>
              <c:strCache>
                <c:ptCount val="1"/>
                <c:pt idx="0">
                  <c:v>Significantly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GB" sz="12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'Child expenditure '!$B$102:$C$102</c:f>
              <c:strCache>
                <c:ptCount val="2"/>
                <c:pt idx="0">
                  <c:v>Abject</c:v>
                </c:pt>
                <c:pt idx="1">
                  <c:v>Absolute</c:v>
                </c:pt>
              </c:strCache>
            </c:strRef>
          </c:cat>
          <c:val>
            <c:numRef>
              <c:f>'Child expenditure '!$B$103:$C$103</c:f>
              <c:numCache>
                <c:formatCode>0%</c:formatCode>
                <c:ptCount val="2"/>
                <c:pt idx="0">
                  <c:v>0.72985781990521303</c:v>
                </c:pt>
                <c:pt idx="1">
                  <c:v>0.46931407942238323</c:v>
                </c:pt>
              </c:numCache>
            </c:numRef>
          </c:val>
        </c:ser>
        <c:ser>
          <c:idx val="1"/>
          <c:order val="1"/>
          <c:tx>
            <c:strRef>
              <c:f>'Child expenditure '!$A$104</c:f>
              <c:strCache>
                <c:ptCount val="1"/>
                <c:pt idx="0">
                  <c:v>Moderately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GB" sz="12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'Child expenditure '!$B$102:$C$102</c:f>
              <c:strCache>
                <c:ptCount val="2"/>
                <c:pt idx="0">
                  <c:v>Abject</c:v>
                </c:pt>
                <c:pt idx="1">
                  <c:v>Absolute</c:v>
                </c:pt>
              </c:strCache>
            </c:strRef>
          </c:cat>
          <c:val>
            <c:numRef>
              <c:f>'Child expenditure '!$B$104:$C$104</c:f>
              <c:numCache>
                <c:formatCode>0%</c:formatCode>
                <c:ptCount val="2"/>
                <c:pt idx="0">
                  <c:v>0.20853080568720411</c:v>
                </c:pt>
                <c:pt idx="1">
                  <c:v>0.32851985559566838</c:v>
                </c:pt>
              </c:numCache>
            </c:numRef>
          </c:val>
        </c:ser>
        <c:ser>
          <c:idx val="2"/>
          <c:order val="2"/>
          <c:tx>
            <c:strRef>
              <c:f>'Child expenditure '!$A$105</c:f>
              <c:strCache>
                <c:ptCount val="1"/>
                <c:pt idx="0">
                  <c:v>Slightly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GB" sz="12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'Child expenditure '!$B$102:$C$102</c:f>
              <c:strCache>
                <c:ptCount val="2"/>
                <c:pt idx="0">
                  <c:v>Abject</c:v>
                </c:pt>
                <c:pt idx="1">
                  <c:v>Absolute</c:v>
                </c:pt>
              </c:strCache>
            </c:strRef>
          </c:cat>
          <c:val>
            <c:numRef>
              <c:f>'Child expenditure '!$B$105:$C$105</c:f>
              <c:numCache>
                <c:formatCode>0%</c:formatCode>
                <c:ptCount val="2"/>
                <c:pt idx="0">
                  <c:v>4.7393364928910074E-2</c:v>
                </c:pt>
                <c:pt idx="1">
                  <c:v>0.16967509025270797</c:v>
                </c:pt>
              </c:numCache>
            </c:numRef>
          </c:val>
        </c:ser>
        <c:ser>
          <c:idx val="3"/>
          <c:order val="3"/>
          <c:tx>
            <c:strRef>
              <c:f>'Child expenditure '!$A$106</c:f>
              <c:strCache>
                <c:ptCount val="1"/>
                <c:pt idx="0">
                  <c:v>Not at all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133737277054686E-3"/>
                  <c:y val="-4.5987531884999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853601736559186E-2"/>
                  <c:y val="-5.724518040648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2338543580627787E-2"/>
                      <c:h val="9.935265972417675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GB"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'Child expenditure '!$B$102:$C$102</c:f>
              <c:strCache>
                <c:ptCount val="2"/>
                <c:pt idx="0">
                  <c:v>Abject</c:v>
                </c:pt>
                <c:pt idx="1">
                  <c:v>Absolute</c:v>
                </c:pt>
              </c:strCache>
            </c:strRef>
          </c:cat>
          <c:val>
            <c:numRef>
              <c:f>'Child expenditure '!$B$106:$C$106</c:f>
              <c:numCache>
                <c:formatCode>0%</c:formatCode>
                <c:ptCount val="2"/>
                <c:pt idx="0">
                  <c:v>1.4218009478672999E-2</c:v>
                </c:pt>
                <c:pt idx="1">
                  <c:v>3.2490974729241937E-2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9852352"/>
        <c:axId val="359852744"/>
      </c:barChart>
      <c:catAx>
        <c:axId val="359852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GB" sz="1400"/>
            </a:pPr>
            <a:endParaRPr lang="en-US"/>
          </a:p>
        </c:txPr>
        <c:crossAx val="359852744"/>
        <c:crosses val="autoZero"/>
        <c:auto val="1"/>
        <c:lblAlgn val="ctr"/>
        <c:lblOffset val="100"/>
        <c:noMultiLvlLbl val="0"/>
      </c:catAx>
      <c:valAx>
        <c:axId val="359852744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GB" sz="1400"/>
            </a:pPr>
            <a:endParaRPr lang="en-US"/>
          </a:p>
        </c:txPr>
        <c:crossAx val="35985235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lang="en-GB"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291542221015478"/>
          <c:y val="2.2824265085622037E-2"/>
          <c:w val="0.72356446284731646"/>
          <c:h val="0.9174866056527388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'Child expenditure '!$J$9</c:f>
              <c:strCache>
                <c:ptCount val="1"/>
                <c:pt idx="0">
                  <c:v>Abject</c:v>
                </c:pt>
              </c:strCache>
            </c:strRef>
          </c:tx>
          <c:invertIfNegative val="0"/>
          <c:cat>
            <c:strRef>
              <c:f>'Child expenditure '!$I$10:$I$22</c:f>
              <c:strCache>
                <c:ptCount val="13"/>
                <c:pt idx="0">
                  <c:v>Children's clothes and shoes</c:v>
                </c:pt>
                <c:pt idx="1">
                  <c:v>Children's Medicine</c:v>
                </c:pt>
                <c:pt idx="2">
                  <c:v>School-related expenses</c:v>
                </c:pt>
                <c:pt idx="3">
                  <c:v>Fresh Foods</c:v>
                </c:pt>
                <c:pt idx="4">
                  <c:v>Tuition fees</c:v>
                </c:pt>
                <c:pt idx="5">
                  <c:v>Infant/children's milk and food </c:v>
                </c:pt>
                <c:pt idx="6">
                  <c:v>Doctors fees for children</c:v>
                </c:pt>
                <c:pt idx="7">
                  <c:v>Transportation to school</c:v>
                </c:pt>
                <c:pt idx="8">
                  <c:v>Diapers/sanitation products</c:v>
                </c:pt>
                <c:pt idx="9">
                  <c:v>Transport to healthcare facilities</c:v>
                </c:pt>
                <c:pt idx="10">
                  <c:v>Recreation and toys</c:v>
                </c:pt>
                <c:pt idx="11">
                  <c:v>Infant needs (eg pram)</c:v>
                </c:pt>
                <c:pt idx="12">
                  <c:v>No spending on these items </c:v>
                </c:pt>
              </c:strCache>
            </c:strRef>
          </c:cat>
          <c:val>
            <c:numRef>
              <c:f>'Child expenditure '!$J$10:$J$22</c:f>
              <c:numCache>
                <c:formatCode>0%</c:formatCode>
                <c:ptCount val="13"/>
                <c:pt idx="0">
                  <c:v>0.54028436018957304</c:v>
                </c:pt>
                <c:pt idx="1">
                  <c:v>0.60189573459715628</c:v>
                </c:pt>
                <c:pt idx="2">
                  <c:v>0.69194312796208501</c:v>
                </c:pt>
                <c:pt idx="3">
                  <c:v>0.7440758293838865</c:v>
                </c:pt>
                <c:pt idx="4">
                  <c:v>2.8436018957346001E-2</c:v>
                </c:pt>
                <c:pt idx="5">
                  <c:v>0.41000000000000009</c:v>
                </c:pt>
                <c:pt idx="6">
                  <c:v>0.39810426540284433</c:v>
                </c:pt>
                <c:pt idx="7">
                  <c:v>0.20853080568720406</c:v>
                </c:pt>
                <c:pt idx="8">
                  <c:v>0.41232227488151713</c:v>
                </c:pt>
                <c:pt idx="9">
                  <c:v>0.16113744075829406</c:v>
                </c:pt>
                <c:pt idx="10">
                  <c:v>2.3696682464455002E-2</c:v>
                </c:pt>
                <c:pt idx="11">
                  <c:v>0</c:v>
                </c:pt>
                <c:pt idx="12">
                  <c:v>6.6350710900473911E-2</c:v>
                </c:pt>
              </c:numCache>
            </c:numRef>
          </c:val>
        </c:ser>
        <c:ser>
          <c:idx val="1"/>
          <c:order val="1"/>
          <c:tx>
            <c:strRef>
              <c:f>'Child expenditure '!$K$9</c:f>
              <c:strCache>
                <c:ptCount val="1"/>
                <c:pt idx="0">
                  <c:v>Absolute</c:v>
                </c:pt>
              </c:strCache>
            </c:strRef>
          </c:tx>
          <c:invertIfNegative val="0"/>
          <c:cat>
            <c:strRef>
              <c:f>'Child expenditure '!$I$10:$I$22</c:f>
              <c:strCache>
                <c:ptCount val="13"/>
                <c:pt idx="0">
                  <c:v>Children's clothes and shoes</c:v>
                </c:pt>
                <c:pt idx="1">
                  <c:v>Children's Medicine</c:v>
                </c:pt>
                <c:pt idx="2">
                  <c:v>School-related expenses</c:v>
                </c:pt>
                <c:pt idx="3">
                  <c:v>Fresh Foods</c:v>
                </c:pt>
                <c:pt idx="4">
                  <c:v>Tuition fees</c:v>
                </c:pt>
                <c:pt idx="5">
                  <c:v>Infant/children's milk and food </c:v>
                </c:pt>
                <c:pt idx="6">
                  <c:v>Doctors fees for children</c:v>
                </c:pt>
                <c:pt idx="7">
                  <c:v>Transportation to school</c:v>
                </c:pt>
                <c:pt idx="8">
                  <c:v>Diapers/sanitation products</c:v>
                </c:pt>
                <c:pt idx="9">
                  <c:v>Transport to healthcare facilities</c:v>
                </c:pt>
                <c:pt idx="10">
                  <c:v>Recreation and toys</c:v>
                </c:pt>
                <c:pt idx="11">
                  <c:v>Infant needs (eg pram)</c:v>
                </c:pt>
                <c:pt idx="12">
                  <c:v>No spending on these items </c:v>
                </c:pt>
              </c:strCache>
            </c:strRef>
          </c:cat>
          <c:val>
            <c:numRef>
              <c:f>'Child expenditure '!$K$10:$K$22</c:f>
              <c:numCache>
                <c:formatCode>0%</c:formatCode>
                <c:ptCount val="13"/>
                <c:pt idx="0">
                  <c:v>0.47292418772563222</c:v>
                </c:pt>
                <c:pt idx="1">
                  <c:v>0.49097472924187729</c:v>
                </c:pt>
                <c:pt idx="2">
                  <c:v>0.48014440433213001</c:v>
                </c:pt>
                <c:pt idx="3">
                  <c:v>0.59205776173285141</c:v>
                </c:pt>
                <c:pt idx="4">
                  <c:v>3.6101083032491002E-3</c:v>
                </c:pt>
                <c:pt idx="5">
                  <c:v>0.4</c:v>
                </c:pt>
                <c:pt idx="6">
                  <c:v>0.28880866425992829</c:v>
                </c:pt>
                <c:pt idx="7">
                  <c:v>0.13357400722021695</c:v>
                </c:pt>
                <c:pt idx="8">
                  <c:v>0.34296028880866425</c:v>
                </c:pt>
                <c:pt idx="9">
                  <c:v>9.386281588447655E-2</c:v>
                </c:pt>
                <c:pt idx="10">
                  <c:v>3.6101083032491002E-3</c:v>
                </c:pt>
                <c:pt idx="11">
                  <c:v>0</c:v>
                </c:pt>
                <c:pt idx="12">
                  <c:v>0.15162454873646206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3581336"/>
        <c:axId val="363580944"/>
      </c:barChart>
      <c:catAx>
        <c:axId val="3635813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GB" sz="1200"/>
            </a:pPr>
            <a:endParaRPr lang="en-US"/>
          </a:p>
        </c:txPr>
        <c:crossAx val="363580944"/>
        <c:crosses val="autoZero"/>
        <c:auto val="1"/>
        <c:lblAlgn val="ctr"/>
        <c:lblOffset val="100"/>
        <c:noMultiLvlLbl val="0"/>
      </c:catAx>
      <c:valAx>
        <c:axId val="363580944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GB" sz="1200"/>
            </a:pPr>
            <a:endParaRPr lang="en-US"/>
          </a:p>
        </c:txPr>
        <c:crossAx val="363581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045298217033216"/>
          <c:y val="0.14293936996205808"/>
          <c:w val="0.1121906959905874"/>
          <c:h val="0.11654033808994067"/>
        </c:manualLayout>
      </c:layout>
      <c:overlay val="0"/>
      <c:txPr>
        <a:bodyPr/>
        <a:lstStyle/>
        <a:p>
          <a:pPr>
            <a:defRPr lang="en-GB"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291542221015478"/>
          <c:y val="2.2824261356581294E-2"/>
          <c:w val="0.72356446284731646"/>
          <c:h val="0.917486619133821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'Child expenditure '!$L$9</c:f>
              <c:strCache>
                <c:ptCount val="1"/>
                <c:pt idx="0">
                  <c:v>PDM 2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'Child expenditure '!$I$10:$I$22</c:f>
              <c:strCache>
                <c:ptCount val="13"/>
                <c:pt idx="0">
                  <c:v>Children's clothes and shoes</c:v>
                </c:pt>
                <c:pt idx="1">
                  <c:v>Children's Medicine</c:v>
                </c:pt>
                <c:pt idx="2">
                  <c:v>School-related expenses</c:v>
                </c:pt>
                <c:pt idx="3">
                  <c:v>Fresh Foods</c:v>
                </c:pt>
                <c:pt idx="4">
                  <c:v>Tuition fees</c:v>
                </c:pt>
                <c:pt idx="5">
                  <c:v>Infant/children's milk and food </c:v>
                </c:pt>
                <c:pt idx="6">
                  <c:v>Doctors fees for children</c:v>
                </c:pt>
                <c:pt idx="7">
                  <c:v>Transportation to school</c:v>
                </c:pt>
                <c:pt idx="8">
                  <c:v>Diapers/sanitation products</c:v>
                </c:pt>
                <c:pt idx="9">
                  <c:v>Transport to healthcare facilities</c:v>
                </c:pt>
                <c:pt idx="10">
                  <c:v>Recreation and toys</c:v>
                </c:pt>
                <c:pt idx="11">
                  <c:v>Infant needs (eg pram)</c:v>
                </c:pt>
                <c:pt idx="12">
                  <c:v>No spending on these items </c:v>
                </c:pt>
              </c:strCache>
            </c:strRef>
          </c:cat>
          <c:val>
            <c:numRef>
              <c:f>'Child expenditure '!$L$10:$L$22</c:f>
              <c:numCache>
                <c:formatCode>0%</c:formatCode>
                <c:ptCount val="13"/>
                <c:pt idx="0">
                  <c:v>0.49898989898989926</c:v>
                </c:pt>
                <c:pt idx="1">
                  <c:v>0.53535353535353503</c:v>
                </c:pt>
                <c:pt idx="2">
                  <c:v>0.56565656565656597</c:v>
                </c:pt>
                <c:pt idx="3">
                  <c:v>0.65454545454545543</c:v>
                </c:pt>
                <c:pt idx="4">
                  <c:v>1.4141414141414101E-2</c:v>
                </c:pt>
                <c:pt idx="5">
                  <c:v>0.4</c:v>
                </c:pt>
                <c:pt idx="6">
                  <c:v>0.33131313131313112</c:v>
                </c:pt>
                <c:pt idx="7">
                  <c:v>0.16565656565656595</c:v>
                </c:pt>
                <c:pt idx="8">
                  <c:v>0.36969696969697013</c:v>
                </c:pt>
                <c:pt idx="9">
                  <c:v>0.12121212121212104</c:v>
                </c:pt>
                <c:pt idx="10">
                  <c:v>1.2121212121212099E-2</c:v>
                </c:pt>
                <c:pt idx="11">
                  <c:v>2.0202020202020202E-3</c:v>
                </c:pt>
                <c:pt idx="12">
                  <c:v>0.12121212121212104</c:v>
                </c:pt>
              </c:numCache>
            </c:numRef>
          </c:val>
        </c:ser>
        <c:ser>
          <c:idx val="1"/>
          <c:order val="1"/>
          <c:tx>
            <c:strRef>
              <c:f>'Child expenditure '!$M$9</c:f>
              <c:strCache>
                <c:ptCount val="1"/>
                <c:pt idx="0">
                  <c:v>PDM 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'Child expenditure '!$I$10:$I$22</c:f>
              <c:strCache>
                <c:ptCount val="13"/>
                <c:pt idx="0">
                  <c:v>Children's clothes and shoes</c:v>
                </c:pt>
                <c:pt idx="1">
                  <c:v>Children's Medicine</c:v>
                </c:pt>
                <c:pt idx="2">
                  <c:v>School-related expenses</c:v>
                </c:pt>
                <c:pt idx="3">
                  <c:v>Fresh Foods</c:v>
                </c:pt>
                <c:pt idx="4">
                  <c:v>Tuition fees</c:v>
                </c:pt>
                <c:pt idx="5">
                  <c:v>Infant/children's milk and food </c:v>
                </c:pt>
                <c:pt idx="6">
                  <c:v>Doctors fees for children</c:v>
                </c:pt>
                <c:pt idx="7">
                  <c:v>Transportation to school</c:v>
                </c:pt>
                <c:pt idx="8">
                  <c:v>Diapers/sanitation products</c:v>
                </c:pt>
                <c:pt idx="9">
                  <c:v>Transport to healthcare facilities</c:v>
                </c:pt>
                <c:pt idx="10">
                  <c:v>Recreation and toys</c:v>
                </c:pt>
                <c:pt idx="11">
                  <c:v>Infant needs (eg pram)</c:v>
                </c:pt>
                <c:pt idx="12">
                  <c:v>No spending on these items </c:v>
                </c:pt>
              </c:strCache>
            </c:strRef>
          </c:cat>
          <c:val>
            <c:numRef>
              <c:f>'Child expenditure '!$M$10:$M$22</c:f>
              <c:numCache>
                <c:formatCode>0%</c:formatCode>
                <c:ptCount val="13"/>
                <c:pt idx="0">
                  <c:v>0.69000000000000017</c:v>
                </c:pt>
                <c:pt idx="1">
                  <c:v>0.52800000000000002</c:v>
                </c:pt>
                <c:pt idx="2">
                  <c:v>0.44600000000000001</c:v>
                </c:pt>
                <c:pt idx="3">
                  <c:v>0.38800000000000012</c:v>
                </c:pt>
                <c:pt idx="4">
                  <c:v>0.37200000000000011</c:v>
                </c:pt>
                <c:pt idx="5">
                  <c:v>0.4</c:v>
                </c:pt>
                <c:pt idx="6">
                  <c:v>0.30600000000000016</c:v>
                </c:pt>
                <c:pt idx="7">
                  <c:v>0.29400000000000009</c:v>
                </c:pt>
                <c:pt idx="8">
                  <c:v>0.23800000000000004</c:v>
                </c:pt>
                <c:pt idx="9">
                  <c:v>0.23200000000000001</c:v>
                </c:pt>
                <c:pt idx="10">
                  <c:v>3.2000000000000015E-2</c:v>
                </c:pt>
                <c:pt idx="11">
                  <c:v>8.0000000000000054E-3</c:v>
                </c:pt>
                <c:pt idx="12">
                  <c:v>7.0000000000000021E-2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8502416"/>
        <c:axId val="87739632"/>
      </c:barChart>
      <c:catAx>
        <c:axId val="3685024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GB" sz="1200"/>
            </a:pPr>
            <a:endParaRPr lang="en-US"/>
          </a:p>
        </c:txPr>
        <c:crossAx val="87739632"/>
        <c:crosses val="autoZero"/>
        <c:auto val="1"/>
        <c:lblAlgn val="ctr"/>
        <c:lblOffset val="100"/>
        <c:noMultiLvlLbl val="0"/>
      </c:catAx>
      <c:valAx>
        <c:axId val="87739632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GB" sz="1200"/>
            </a:pPr>
            <a:endParaRPr lang="en-US"/>
          </a:p>
        </c:txPr>
        <c:crossAx val="368502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5604127070323"/>
          <c:y val="8.2766457321735515E-2"/>
          <c:w val="0.13100506833197575"/>
          <c:h val="0.12898991615310718"/>
        </c:manualLayout>
      </c:layout>
      <c:overlay val="0"/>
      <c:txPr>
        <a:bodyPr/>
        <a:lstStyle/>
        <a:p>
          <a:pPr>
            <a:defRPr lang="en-GB"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72863319846182"/>
          <c:y val="4.1252578286142885E-2"/>
          <c:w val="0.85468012514738501"/>
          <c:h val="0.7532707513472579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dLbls>
            <c:dLbl>
              <c:idx val="0"/>
              <c:layout>
                <c:manualLayout>
                  <c:x val="-1.6330492127738395E-3"/>
                  <c:y val="4.04782074483088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Choosing Cheaper Food Options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3606183094351529"/>
                  <c:y val="3.672733810357407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Reducing Food</a:t>
                    </a:r>
                    <a:r>
                      <a:rPr lang="en-US" baseline="0"/>
                      <a:t> Intake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4092328744893605E-2"/>
                  <c:y val="4.626080851235302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Reducing Accomodation Costs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Borrowing Money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3307829148015812"/>
                  <c:y val="-3.092055086972318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Depleting Savings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3433095247481463E-2"/>
                  <c:y val="4.606545218699423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Reducing</a:t>
                    </a:r>
                    <a:r>
                      <a:rPr lang="en-US" baseline="0"/>
                      <a:t> Health Expenditures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GB"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'[Round2 Coping Mechanisms.xlsx]Sheet2'!$C$4:$C$9</c:f>
              <c:numCache>
                <c:formatCode>General</c:formatCode>
                <c:ptCount val="6"/>
                <c:pt idx="0">
                  <c:v>1.9800000000000009</c:v>
                </c:pt>
                <c:pt idx="1">
                  <c:v>1.46</c:v>
                </c:pt>
                <c:pt idx="2">
                  <c:v>1.6300000000000001</c:v>
                </c:pt>
                <c:pt idx="3">
                  <c:v>2.56</c:v>
                </c:pt>
                <c:pt idx="4">
                  <c:v>2.8699999999999997</c:v>
                </c:pt>
                <c:pt idx="5">
                  <c:v>2.8699999999999997</c:v>
                </c:pt>
              </c:numCache>
            </c:numRef>
          </c:xVal>
          <c:yVal>
            <c:numRef>
              <c:f>'[Round2 Coping Mechanisms.xlsx]Sheet2'!$D$4:$D$9</c:f>
              <c:numCache>
                <c:formatCode>0%</c:formatCode>
                <c:ptCount val="6"/>
                <c:pt idx="0">
                  <c:v>0.94000000000000039</c:v>
                </c:pt>
                <c:pt idx="1">
                  <c:v>0.93</c:v>
                </c:pt>
                <c:pt idx="2">
                  <c:v>0.60000000000000042</c:v>
                </c:pt>
                <c:pt idx="3">
                  <c:v>0.52</c:v>
                </c:pt>
                <c:pt idx="4">
                  <c:v>0.27</c:v>
                </c:pt>
                <c:pt idx="5">
                  <c:v>0.22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8341720"/>
        <c:axId val="328342112"/>
      </c:scatterChart>
      <c:valAx>
        <c:axId val="328341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GB" sz="1200"/>
                </a:pPr>
                <a:r>
                  <a:rPr lang="en-US" sz="1200"/>
                  <a:t>Priority of adopted coping mechanism (mean of beneficiary ranking from first adopted mechanism (1) to last (3)</a:t>
                </a:r>
              </a:p>
            </c:rich>
          </c:tx>
          <c:layout>
            <c:manualLayout>
              <c:xMode val="edge"/>
              <c:yMode val="edge"/>
              <c:x val="0.16418933958332557"/>
              <c:y val="0.9169459124181813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GB" sz="1200"/>
            </a:pPr>
            <a:endParaRPr lang="en-US"/>
          </a:p>
        </c:txPr>
        <c:crossAx val="328342112"/>
        <c:crosses val="autoZero"/>
        <c:crossBetween val="midCat"/>
      </c:valAx>
      <c:valAx>
        <c:axId val="3283421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n-GB" sz="1200"/>
                </a:pPr>
                <a:r>
                  <a:rPr lang="en-US" sz="1200"/>
                  <a:t>Share of beneficiaries indicating spending on item</a:t>
                </a:r>
              </a:p>
            </c:rich>
          </c:tx>
          <c:layout>
            <c:manualLayout>
              <c:xMode val="edge"/>
              <c:yMode val="edge"/>
              <c:x val="1.8509648427650068E-2"/>
              <c:y val="0.12725433222682275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GB" sz="1200"/>
            </a:pPr>
            <a:endParaRPr lang="en-US"/>
          </a:p>
        </c:txPr>
        <c:crossAx val="32834172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6312484862035"/>
          <c:y val="2.3951385374190247E-2"/>
          <c:w val="0.72215976841242335"/>
          <c:h val="0.913411884276232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'Coping Mechanisms'!$I$66</c:f>
              <c:strCache>
                <c:ptCount val="1"/>
                <c:pt idx="0">
                  <c:v>Abject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'Coping Mechanisms'!$H$67:$H$73</c:f>
              <c:strCache>
                <c:ptCount val="7"/>
                <c:pt idx="0">
                  <c:v>Selling food voucher</c:v>
                </c:pt>
                <c:pt idx="1">
                  <c:v>Borrowing money</c:v>
                </c:pt>
                <c:pt idx="2">
                  <c:v>Dropping children out of school</c:v>
                </c:pt>
                <c:pt idx="3">
                  <c:v>Asking for money</c:v>
                </c:pt>
                <c:pt idx="4">
                  <c:v>Reducing health expenditure</c:v>
                </c:pt>
                <c:pt idx="5">
                  <c:v>Return to Syria</c:v>
                </c:pt>
                <c:pt idx="6">
                  <c:v>Let children work </c:v>
                </c:pt>
              </c:strCache>
            </c:strRef>
          </c:cat>
          <c:val>
            <c:numRef>
              <c:f>'Coping Mechanisms'!$I$67:$I$73</c:f>
              <c:numCache>
                <c:formatCode>0%</c:formatCode>
                <c:ptCount val="7"/>
                <c:pt idx="0">
                  <c:v>0.15639810426540299</c:v>
                </c:pt>
                <c:pt idx="1">
                  <c:v>0.13270142180094799</c:v>
                </c:pt>
                <c:pt idx="2">
                  <c:v>8.5308056872037893E-2</c:v>
                </c:pt>
                <c:pt idx="3">
                  <c:v>3.3175355450236997E-2</c:v>
                </c:pt>
                <c:pt idx="4">
                  <c:v>8.0568720379146905E-2</c:v>
                </c:pt>
                <c:pt idx="5">
                  <c:v>1.8957345971564E-2</c:v>
                </c:pt>
                <c:pt idx="6">
                  <c:v>2.8436018957346001E-2</c:v>
                </c:pt>
              </c:numCache>
            </c:numRef>
          </c:val>
        </c:ser>
        <c:ser>
          <c:idx val="1"/>
          <c:order val="1"/>
          <c:tx>
            <c:strRef>
              <c:f>'Coping Mechanisms'!$J$66</c:f>
              <c:strCache>
                <c:ptCount val="1"/>
                <c:pt idx="0">
                  <c:v>Absolute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'Coping Mechanisms'!$H$67:$H$73</c:f>
              <c:strCache>
                <c:ptCount val="7"/>
                <c:pt idx="0">
                  <c:v>Selling food voucher</c:v>
                </c:pt>
                <c:pt idx="1">
                  <c:v>Borrowing money</c:v>
                </c:pt>
                <c:pt idx="2">
                  <c:v>Dropping children out of school</c:v>
                </c:pt>
                <c:pt idx="3">
                  <c:v>Asking for money</c:v>
                </c:pt>
                <c:pt idx="4">
                  <c:v>Reducing health expenditure</c:v>
                </c:pt>
                <c:pt idx="5">
                  <c:v>Return to Syria</c:v>
                </c:pt>
                <c:pt idx="6">
                  <c:v>Let children work </c:v>
                </c:pt>
              </c:strCache>
            </c:strRef>
          </c:cat>
          <c:val>
            <c:numRef>
              <c:f>'Coping Mechanisms'!$J$67:$J$73</c:f>
              <c:numCache>
                <c:formatCode>0%</c:formatCode>
                <c:ptCount val="7"/>
                <c:pt idx="0">
                  <c:v>0.14801444043321299</c:v>
                </c:pt>
                <c:pt idx="1">
                  <c:v>0.101083032490975</c:v>
                </c:pt>
                <c:pt idx="2">
                  <c:v>5.7761732851985603E-2</c:v>
                </c:pt>
                <c:pt idx="3">
                  <c:v>1.8050541516245501E-2</c:v>
                </c:pt>
                <c:pt idx="4">
                  <c:v>5.4151624548736503E-2</c:v>
                </c:pt>
                <c:pt idx="5">
                  <c:v>4.3321299638989202E-2</c:v>
                </c:pt>
                <c:pt idx="6">
                  <c:v>3.9711191335740102E-2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06636592"/>
        <c:axId val="206637376"/>
      </c:barChart>
      <c:catAx>
        <c:axId val="20663659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6637376"/>
        <c:crosses val="autoZero"/>
        <c:auto val="1"/>
        <c:lblAlgn val="ctr"/>
        <c:lblOffset val="100"/>
        <c:noMultiLvlLbl val="0"/>
      </c:catAx>
      <c:valAx>
        <c:axId val="206637376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06636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300507238276245"/>
          <c:y val="6.2519287980347865E-2"/>
          <c:w val="0.10636155515808693"/>
          <c:h val="9.9807497383692614E-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000638433709299"/>
          <c:y val="2.3951385374190247E-2"/>
          <c:w val="0.72541403608332744"/>
          <c:h val="0.913411884276232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'Coping Mechanisms'!$K$85</c:f>
              <c:strCache>
                <c:ptCount val="1"/>
                <c:pt idx="0">
                  <c:v>PDM 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'Coping Mechanisms'!$H$86:$H$92</c:f>
              <c:strCache>
                <c:ptCount val="7"/>
                <c:pt idx="0">
                  <c:v>Selling food voucher</c:v>
                </c:pt>
                <c:pt idx="1">
                  <c:v>Borrowing money</c:v>
                </c:pt>
                <c:pt idx="2">
                  <c:v>Dropping children out of school</c:v>
                </c:pt>
                <c:pt idx="3">
                  <c:v>Asking for money</c:v>
                </c:pt>
                <c:pt idx="4">
                  <c:v>Reducing health expenditure</c:v>
                </c:pt>
                <c:pt idx="5">
                  <c:v>Return to Syria</c:v>
                </c:pt>
                <c:pt idx="6">
                  <c:v>Let children work </c:v>
                </c:pt>
              </c:strCache>
            </c:strRef>
          </c:cat>
          <c:val>
            <c:numRef>
              <c:f>'Coping Mechanisms'!$K$86:$K$92</c:f>
              <c:numCache>
                <c:formatCode>0%</c:formatCode>
                <c:ptCount val="7"/>
                <c:pt idx="0">
                  <c:v>0.155</c:v>
                </c:pt>
                <c:pt idx="1">
                  <c:v>0.115</c:v>
                </c:pt>
                <c:pt idx="2">
                  <c:v>7.4999999999999997E-2</c:v>
                </c:pt>
                <c:pt idx="3">
                  <c:v>2.5000000000000001E-2</c:v>
                </c:pt>
                <c:pt idx="4">
                  <c:v>6.5000000000000002E-2</c:v>
                </c:pt>
                <c:pt idx="5">
                  <c:v>0.03</c:v>
                </c:pt>
                <c:pt idx="6">
                  <c:v>3.5000000000000003E-2</c:v>
                </c:pt>
              </c:numCache>
            </c:numRef>
          </c:val>
        </c:ser>
        <c:ser>
          <c:idx val="1"/>
          <c:order val="1"/>
          <c:tx>
            <c:strRef>
              <c:f>'Coping Mechanisms'!$L$86</c:f>
              <c:strCache>
                <c:ptCount val="1"/>
                <c:pt idx="0">
                  <c:v>PDM 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'Coping Mechanisms'!$H$86:$H$92</c:f>
              <c:strCache>
                <c:ptCount val="7"/>
                <c:pt idx="0">
                  <c:v>Selling food voucher</c:v>
                </c:pt>
                <c:pt idx="1">
                  <c:v>Borrowing money</c:v>
                </c:pt>
                <c:pt idx="2">
                  <c:v>Dropping children out of school</c:v>
                </c:pt>
                <c:pt idx="3">
                  <c:v>Asking for money</c:v>
                </c:pt>
                <c:pt idx="4">
                  <c:v>Reducing health expenditure</c:v>
                </c:pt>
                <c:pt idx="5">
                  <c:v>Return to Syria</c:v>
                </c:pt>
                <c:pt idx="6">
                  <c:v>Let children work </c:v>
                </c:pt>
              </c:strCache>
            </c:strRef>
          </c:cat>
          <c:val>
            <c:numRef>
              <c:f>'Coping Mechanisms'!$L$87:$L$93</c:f>
              <c:numCache>
                <c:formatCode>0%</c:formatCode>
                <c:ptCount val="7"/>
                <c:pt idx="0">
                  <c:v>0.31</c:v>
                </c:pt>
                <c:pt idx="1">
                  <c:v>0.26</c:v>
                </c:pt>
                <c:pt idx="2">
                  <c:v>0.16</c:v>
                </c:pt>
                <c:pt idx="3">
                  <c:v>0.124</c:v>
                </c:pt>
                <c:pt idx="4">
                  <c:v>8.4500000000000006E-2</c:v>
                </c:pt>
                <c:pt idx="5">
                  <c:v>8.9499999999999996E-2</c:v>
                </c:pt>
                <c:pt idx="6">
                  <c:v>7.3999999999999996E-2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152992"/>
        <c:axId val="226153384"/>
      </c:barChart>
      <c:catAx>
        <c:axId val="22615299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26153384"/>
        <c:crosses val="autoZero"/>
        <c:auto val="1"/>
        <c:lblAlgn val="ctr"/>
        <c:lblOffset val="100"/>
        <c:noMultiLvlLbl val="0"/>
      </c:catAx>
      <c:valAx>
        <c:axId val="226153384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26152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905358114019544"/>
          <c:y val="0.1606887643485429"/>
          <c:w val="0.11241610065917333"/>
          <c:h val="0.14701555598233149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27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99CC"/>
              </a:solidFill>
              <a:ln w="12700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99CC"/>
              </a:solidFill>
              <a:ln w="12700"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99CC"/>
              </a:solidFill>
              <a:ln w="12700">
                <a:solidFill>
                  <a:schemeClr val="tx1"/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FF99CC"/>
              </a:solidFill>
              <a:ln w="12700">
                <a:solidFill>
                  <a:schemeClr val="tx1"/>
                </a:solidFill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FF99CC"/>
              </a:solidFill>
              <a:ln w="12700"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'#ofChildren'!$C$74:$D$83</c:f>
              <c:multiLvlStrCache>
                <c:ptCount val="10"/>
                <c:lvl>
                  <c:pt idx="0">
                    <c:v>Girl</c:v>
                  </c:pt>
                  <c:pt idx="1">
                    <c:v>Boy</c:v>
                  </c:pt>
                  <c:pt idx="2">
                    <c:v>Girl</c:v>
                  </c:pt>
                  <c:pt idx="3">
                    <c:v>Boy</c:v>
                  </c:pt>
                  <c:pt idx="4">
                    <c:v>Girl</c:v>
                  </c:pt>
                  <c:pt idx="5">
                    <c:v>Boy</c:v>
                  </c:pt>
                  <c:pt idx="6">
                    <c:v>Girl</c:v>
                  </c:pt>
                  <c:pt idx="7">
                    <c:v>Boy</c:v>
                  </c:pt>
                  <c:pt idx="8">
                    <c:v>Girl</c:v>
                  </c:pt>
                  <c:pt idx="9">
                    <c:v>Boy</c:v>
                  </c:pt>
                </c:lvl>
                <c:lvl>
                  <c:pt idx="0">
                    <c:v>&gt;1 Year</c:v>
                  </c:pt>
                  <c:pt idx="2">
                    <c:v>1-4 Years</c:v>
                  </c:pt>
                  <c:pt idx="4">
                    <c:v>5-12 Years</c:v>
                  </c:pt>
                  <c:pt idx="6">
                    <c:v>13-15 Years</c:v>
                  </c:pt>
                  <c:pt idx="8">
                    <c:v>16-17 Years</c:v>
                  </c:pt>
                </c:lvl>
              </c:multiLvlStrCache>
            </c:multiLvlStrRef>
          </c:cat>
          <c:val>
            <c:numRef>
              <c:f>'#ofChildren'!$E$74:$E$83</c:f>
              <c:numCache>
                <c:formatCode>_(* #,##0_);_(* \(#,##0\);_(* "-"??_);_(@_)</c:formatCode>
                <c:ptCount val="10"/>
                <c:pt idx="0">
                  <c:v>834</c:v>
                </c:pt>
                <c:pt idx="1">
                  <c:v>862</c:v>
                </c:pt>
                <c:pt idx="2">
                  <c:v>5882</c:v>
                </c:pt>
                <c:pt idx="3">
                  <c:v>6182</c:v>
                </c:pt>
                <c:pt idx="4">
                  <c:v>13920</c:v>
                </c:pt>
                <c:pt idx="5">
                  <c:v>14146</c:v>
                </c:pt>
                <c:pt idx="6">
                  <c:v>4323</c:v>
                </c:pt>
                <c:pt idx="7">
                  <c:v>4433</c:v>
                </c:pt>
                <c:pt idx="8">
                  <c:v>2036</c:v>
                </c:pt>
                <c:pt idx="9">
                  <c:v>2473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67231408"/>
        <c:axId val="367231800"/>
      </c:barChart>
      <c:catAx>
        <c:axId val="36723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231800"/>
        <c:crosses val="autoZero"/>
        <c:auto val="1"/>
        <c:lblAlgn val="ctr"/>
        <c:lblOffset val="100"/>
        <c:noMultiLvlLbl val="0"/>
      </c:catAx>
      <c:valAx>
        <c:axId val="367231800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23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11847001666013"/>
          <c:y val="0"/>
          <c:w val="0.47046915157625036"/>
          <c:h val="1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068620012137467"/>
          <c:y val="0.38997642490145906"/>
          <c:w val="0.14718327468249087"/>
          <c:h val="0.190623417041758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761592300962381E-2"/>
          <c:y val="2.8640496024953402E-2"/>
          <c:w val="0.88545252155980503"/>
          <c:h val="0.7942134155185287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'#ofChildren'!$H$198</c:f>
              <c:strCache>
                <c:ptCount val="1"/>
                <c:pt idx="0">
                  <c:v>Abject Poverty Line </c:v>
                </c:pt>
              </c:strCache>
            </c:strRef>
          </c:tx>
          <c:spPr>
            <a:solidFill>
              <a:srgbClr val="00B0F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'#ofChildren'!$F$199:$G$202</c:f>
              <c:multiLvlStrCache>
                <c:ptCount val="4"/>
                <c:lvl>
                  <c:pt idx="0">
                    <c:v>Boys</c:v>
                  </c:pt>
                  <c:pt idx="1">
                    <c:v>Girls</c:v>
                  </c:pt>
                  <c:pt idx="2">
                    <c:v>Boys</c:v>
                  </c:pt>
                  <c:pt idx="3">
                    <c:v>Girls</c:v>
                  </c:pt>
                </c:lvl>
                <c:lvl>
                  <c:pt idx="0">
                    <c:v>MHH</c:v>
                  </c:pt>
                  <c:pt idx="2">
                    <c:v>FHH</c:v>
                  </c:pt>
                </c:lvl>
              </c:multiLvlStrCache>
            </c:multiLvlStrRef>
          </c:cat>
          <c:val>
            <c:numRef>
              <c:f>'#ofChildren'!$H$199:$H$202</c:f>
              <c:numCache>
                <c:formatCode>_(* #,##0_);_(* \(#,##0\);_(* "-"??_);_(@_)</c:formatCode>
                <c:ptCount val="4"/>
                <c:pt idx="0">
                  <c:v>11192</c:v>
                </c:pt>
                <c:pt idx="1">
                  <c:v>11310</c:v>
                </c:pt>
                <c:pt idx="2">
                  <c:v>4015</c:v>
                </c:pt>
                <c:pt idx="3">
                  <c:v>4192</c:v>
                </c:pt>
              </c:numCache>
            </c:numRef>
          </c:val>
        </c:ser>
        <c:ser>
          <c:idx val="1"/>
          <c:order val="1"/>
          <c:tx>
            <c:strRef>
              <c:f>'#ofChildren'!$I$198</c:f>
              <c:strCache>
                <c:ptCount val="1"/>
                <c:pt idx="0">
                  <c:v>Absolute Poverty Line 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'#ofChildren'!$F$199:$G$202</c:f>
              <c:multiLvlStrCache>
                <c:ptCount val="4"/>
                <c:lvl>
                  <c:pt idx="0">
                    <c:v>Boys</c:v>
                  </c:pt>
                  <c:pt idx="1">
                    <c:v>Girls</c:v>
                  </c:pt>
                  <c:pt idx="2">
                    <c:v>Boys</c:v>
                  </c:pt>
                  <c:pt idx="3">
                    <c:v>Girls</c:v>
                  </c:pt>
                </c:lvl>
                <c:lvl>
                  <c:pt idx="0">
                    <c:v>MHH</c:v>
                  </c:pt>
                  <c:pt idx="2">
                    <c:v>FHH</c:v>
                  </c:pt>
                </c:lvl>
              </c:multiLvlStrCache>
            </c:multiLvlStrRef>
          </c:cat>
          <c:val>
            <c:numRef>
              <c:f>'#ofChildren'!$I$199:$I$202</c:f>
              <c:numCache>
                <c:formatCode>_(* #,##0_);_(* \(#,##0\);_(* "-"??_);_(@_)</c:formatCode>
                <c:ptCount val="4"/>
                <c:pt idx="0">
                  <c:v>6610</c:v>
                </c:pt>
                <c:pt idx="1">
                  <c:v>5700</c:v>
                </c:pt>
                <c:pt idx="2">
                  <c:v>5780</c:v>
                </c:pt>
                <c:pt idx="3">
                  <c:v>5299</c:v>
                </c:pt>
              </c:numCache>
            </c:numRef>
          </c:val>
        </c:ser>
        <c:ser>
          <c:idx val="2"/>
          <c:order val="2"/>
          <c:tx>
            <c:strRef>
              <c:f>'#ofChildren'!$J$198</c:f>
              <c:strCache>
                <c:ptCount val="1"/>
                <c:pt idx="0">
                  <c:v>Children with specific need (not abject or absolute)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2.4850520329695522E-2"/>
                  <c:y val="-1.207824565407673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2781921996592526E-2"/>
                      <c:h val="5.7091749400890096E-2"/>
                    </c:manualLayout>
                  </c15:layout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DE787F20-566D-461C-A515-87410E1581EE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'#ofChildren'!$F$199:$G$202</c:f>
              <c:multiLvlStrCache>
                <c:ptCount val="4"/>
                <c:lvl>
                  <c:pt idx="0">
                    <c:v>Boys</c:v>
                  </c:pt>
                  <c:pt idx="1">
                    <c:v>Girls</c:v>
                  </c:pt>
                  <c:pt idx="2">
                    <c:v>Boys</c:v>
                  </c:pt>
                  <c:pt idx="3">
                    <c:v>Girls</c:v>
                  </c:pt>
                </c:lvl>
                <c:lvl>
                  <c:pt idx="0">
                    <c:v>MHH</c:v>
                  </c:pt>
                  <c:pt idx="2">
                    <c:v>FHH</c:v>
                  </c:pt>
                </c:lvl>
              </c:multiLvlStrCache>
            </c:multiLvlStrRef>
          </c:cat>
          <c:val>
            <c:numRef>
              <c:f>'#ofChildren'!$J$199:$J$202</c:f>
              <c:numCache>
                <c:formatCode>_(* #,##0_);_(* \(#,##0\);_(* "-"??_);_(@_)</c:formatCode>
                <c:ptCount val="4"/>
                <c:pt idx="0">
                  <c:v>273</c:v>
                </c:pt>
                <c:pt idx="1">
                  <c:v>279</c:v>
                </c:pt>
                <c:pt idx="2">
                  <c:v>226</c:v>
                </c:pt>
                <c:pt idx="3">
                  <c:v>215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20195040"/>
        <c:axId val="220195432"/>
      </c:barChart>
      <c:catAx>
        <c:axId val="220195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195432"/>
        <c:crosses val="autoZero"/>
        <c:auto val="1"/>
        <c:lblAlgn val="ctr"/>
        <c:lblOffset val="100"/>
        <c:noMultiLvlLbl val="0"/>
      </c:catAx>
      <c:valAx>
        <c:axId val="220195432"/>
        <c:scaling>
          <c:orientation val="minMax"/>
        </c:scaling>
        <c:delete val="0"/>
        <c:axPos val="b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19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2873540263988741"/>
          <c:w val="0.99942487452226347"/>
          <c:h val="4.95254669253299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11847001666013"/>
          <c:y val="0"/>
          <c:w val="0.47046915157625036"/>
          <c:h val="1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068620012137467"/>
          <c:y val="0.38997642490145906"/>
          <c:w val="0.14718327468249087"/>
          <c:h val="0.190623417041758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21397864060096E-2"/>
          <c:y val="1.8168233003132674E-2"/>
          <c:w val="0.89756697438682231"/>
          <c:h val="0.7957661326816907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'#ofChildren'!$I$212</c:f>
              <c:strCache>
                <c:ptCount val="1"/>
                <c:pt idx="0">
                  <c:v>Unaccompanied and Separated Children </c:v>
                </c:pt>
              </c:strCache>
            </c:strRef>
          </c:tx>
          <c:spPr>
            <a:solidFill>
              <a:srgbClr val="00B0F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'#ofChildren'!$G$213:$H$216</c:f>
              <c:multiLvlStrCache>
                <c:ptCount val="4"/>
                <c:lvl>
                  <c:pt idx="0">
                    <c:v>Boys</c:v>
                  </c:pt>
                  <c:pt idx="1">
                    <c:v>Girls</c:v>
                  </c:pt>
                  <c:pt idx="2">
                    <c:v>Boys</c:v>
                  </c:pt>
                  <c:pt idx="3">
                    <c:v>Girls</c:v>
                  </c:pt>
                </c:lvl>
                <c:lvl>
                  <c:pt idx="0">
                    <c:v>MHH</c:v>
                  </c:pt>
                  <c:pt idx="2">
                    <c:v>FHH</c:v>
                  </c:pt>
                </c:lvl>
              </c:multiLvlStrCache>
            </c:multiLvlStrRef>
          </c:cat>
          <c:val>
            <c:numRef>
              <c:f>'#ofChildren'!$I$213:$I$216</c:f>
              <c:numCache>
                <c:formatCode>_(* #,##0_);_(* \(#,##0\);_(* "-"??_);_(@_)</c:formatCode>
                <c:ptCount val="4"/>
                <c:pt idx="0">
                  <c:v>180</c:v>
                </c:pt>
                <c:pt idx="1">
                  <c:v>70</c:v>
                </c:pt>
                <c:pt idx="2">
                  <c:v>103</c:v>
                </c:pt>
                <c:pt idx="3">
                  <c:v>152</c:v>
                </c:pt>
              </c:numCache>
            </c:numRef>
          </c:val>
        </c:ser>
        <c:ser>
          <c:idx val="1"/>
          <c:order val="1"/>
          <c:tx>
            <c:strRef>
              <c:f>'#ofChildren'!$J$212</c:f>
              <c:strCache>
                <c:ptCount val="1"/>
                <c:pt idx="0">
                  <c:v> Children with disability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'#ofChildren'!$G$213:$H$216</c:f>
              <c:multiLvlStrCache>
                <c:ptCount val="4"/>
                <c:lvl>
                  <c:pt idx="0">
                    <c:v>Boys</c:v>
                  </c:pt>
                  <c:pt idx="1">
                    <c:v>Girls</c:v>
                  </c:pt>
                  <c:pt idx="2">
                    <c:v>Boys</c:v>
                  </c:pt>
                  <c:pt idx="3">
                    <c:v>Girls</c:v>
                  </c:pt>
                </c:lvl>
                <c:lvl>
                  <c:pt idx="0">
                    <c:v>MHH</c:v>
                  </c:pt>
                  <c:pt idx="2">
                    <c:v>FHH</c:v>
                  </c:pt>
                </c:lvl>
              </c:multiLvlStrCache>
            </c:multiLvlStrRef>
          </c:cat>
          <c:val>
            <c:numRef>
              <c:f>'#ofChildren'!$J$213:$J$216</c:f>
              <c:numCache>
                <c:formatCode>_(* #,##0_);_(* \(#,##0\);_(* "-"??_);_(@_)</c:formatCode>
                <c:ptCount val="4"/>
                <c:pt idx="0">
                  <c:v>382</c:v>
                </c:pt>
                <c:pt idx="1">
                  <c:v>268</c:v>
                </c:pt>
                <c:pt idx="2">
                  <c:v>180</c:v>
                </c:pt>
                <c:pt idx="3">
                  <c:v>140</c:v>
                </c:pt>
              </c:numCache>
            </c:numRef>
          </c:val>
        </c:ser>
        <c:ser>
          <c:idx val="2"/>
          <c:order val="2"/>
          <c:tx>
            <c:strRef>
              <c:f>'#ofChildren'!$K$212</c:f>
              <c:strCache>
                <c:ptCount val="1"/>
                <c:pt idx="0">
                  <c:v>Special Protection Needs 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dLbl>
              <c:idx val="3"/>
              <c:layout>
                <c:manualLayout>
                  <c:x val="1.818015204995916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'#ofChildren'!$G$213:$H$216</c:f>
              <c:multiLvlStrCache>
                <c:ptCount val="4"/>
                <c:lvl>
                  <c:pt idx="0">
                    <c:v>Boys</c:v>
                  </c:pt>
                  <c:pt idx="1">
                    <c:v>Girls</c:v>
                  </c:pt>
                  <c:pt idx="2">
                    <c:v>Boys</c:v>
                  </c:pt>
                  <c:pt idx="3">
                    <c:v>Girls</c:v>
                  </c:pt>
                </c:lvl>
                <c:lvl>
                  <c:pt idx="0">
                    <c:v>MHH</c:v>
                  </c:pt>
                  <c:pt idx="2">
                    <c:v>FHH</c:v>
                  </c:pt>
                </c:lvl>
              </c:multiLvlStrCache>
            </c:multiLvlStrRef>
          </c:cat>
          <c:val>
            <c:numRef>
              <c:f>'#ofChildren'!$K$213:$K$216</c:f>
              <c:numCache>
                <c:formatCode>General</c:formatCode>
                <c:ptCount val="4"/>
                <c:pt idx="0" formatCode="_(* #,##0_);_(* \(#,##0\);_(* &quot;-&quot;??_);_(@_)">
                  <c:v>1</c:v>
                </c:pt>
                <c:pt idx="2" formatCode="_(* #,##0_);_(* \(#,##0\);_(* &quot;-&quot;??_);_(@_)">
                  <c:v>4</c:v>
                </c:pt>
                <c:pt idx="3" formatCode="_(* #,##0_);_(* \(#,##0\);_(* &quot;-&quot;??_);_(@_)">
                  <c:v>7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58979144"/>
        <c:axId val="358979536"/>
      </c:barChart>
      <c:catAx>
        <c:axId val="358979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979536"/>
        <c:crosses val="autoZero"/>
        <c:auto val="1"/>
        <c:lblAlgn val="ctr"/>
        <c:lblOffset val="100"/>
        <c:noMultiLvlLbl val="0"/>
      </c:catAx>
      <c:valAx>
        <c:axId val="358979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979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167481220019911E-3"/>
          <c:y val="0.9045603674540682"/>
          <c:w val="0.96498676350800983"/>
          <c:h val="7.93106002878672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11847001666013"/>
          <c:y val="0"/>
          <c:w val="0.47046915157625036"/>
          <c:h val="1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068620012137467"/>
          <c:y val="0.38997642490145906"/>
          <c:w val="0.14718327468249087"/>
          <c:h val="0.190623417041758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91010498687661E-2"/>
          <c:y val="2.8495401493501625E-2"/>
          <c:w val="0.94424879702537168"/>
          <c:h val="0.8724264824017119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99CC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99CC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99CC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FF99CC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FF99CC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rgbClr val="FF99CC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2"/>
            <c:invertIfNegative val="0"/>
            <c:bubble3D val="0"/>
            <c:spPr>
              <a:solidFill>
                <a:srgbClr val="FF99CC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4"/>
            <c:invertIfNegative val="0"/>
            <c:bubble3D val="0"/>
            <c:spPr>
              <a:solidFill>
                <a:srgbClr val="FF99CC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6"/>
            <c:invertIfNegative val="0"/>
            <c:bubble3D val="0"/>
            <c:spPr>
              <a:solidFill>
                <a:srgbClr val="FF99CC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8"/>
            <c:invertIfNegative val="0"/>
            <c:bubble3D val="0"/>
            <c:spPr>
              <a:solidFill>
                <a:srgbClr val="FF99CC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0"/>
            <c:invertIfNegative val="0"/>
            <c:bubble3D val="0"/>
            <c:spPr>
              <a:solidFill>
                <a:srgbClr val="FF99CC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2"/>
            <c:invertIfNegative val="0"/>
            <c:bubble3D val="0"/>
            <c:spPr>
              <a:solidFill>
                <a:srgbClr val="FF99CC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'#ofChildren'!$G$18:$H$41</c:f>
              <c:multiLvlStrCache>
                <c:ptCount val="24"/>
                <c:lvl>
                  <c:pt idx="0">
                    <c:v>Girls</c:v>
                  </c:pt>
                  <c:pt idx="1">
                    <c:v>Boys</c:v>
                  </c:pt>
                  <c:pt idx="2">
                    <c:v>Girls</c:v>
                  </c:pt>
                  <c:pt idx="3">
                    <c:v>Boys</c:v>
                  </c:pt>
                  <c:pt idx="4">
                    <c:v>Girls</c:v>
                  </c:pt>
                  <c:pt idx="5">
                    <c:v>Boys</c:v>
                  </c:pt>
                  <c:pt idx="6">
                    <c:v>Girls</c:v>
                  </c:pt>
                  <c:pt idx="7">
                    <c:v>Boys</c:v>
                  </c:pt>
                  <c:pt idx="8">
                    <c:v>Girls</c:v>
                  </c:pt>
                  <c:pt idx="9">
                    <c:v>Boys</c:v>
                  </c:pt>
                  <c:pt idx="10">
                    <c:v>Girls</c:v>
                  </c:pt>
                  <c:pt idx="11">
                    <c:v>Boys</c:v>
                  </c:pt>
                  <c:pt idx="12">
                    <c:v>Girls</c:v>
                  </c:pt>
                  <c:pt idx="13">
                    <c:v>Boys</c:v>
                  </c:pt>
                  <c:pt idx="14">
                    <c:v>Girls</c:v>
                  </c:pt>
                  <c:pt idx="15">
                    <c:v>Boys</c:v>
                  </c:pt>
                  <c:pt idx="16">
                    <c:v>Girls</c:v>
                  </c:pt>
                  <c:pt idx="17">
                    <c:v>Boys</c:v>
                  </c:pt>
                  <c:pt idx="18">
                    <c:v>Girls</c:v>
                  </c:pt>
                  <c:pt idx="19">
                    <c:v>Boys</c:v>
                  </c:pt>
                  <c:pt idx="20">
                    <c:v>Girls</c:v>
                  </c:pt>
                  <c:pt idx="21">
                    <c:v>Boys</c:v>
                  </c:pt>
                  <c:pt idx="22">
                    <c:v>Girls</c:v>
                  </c:pt>
                  <c:pt idx="23">
                    <c:v>Boys</c:v>
                  </c:pt>
                </c:lvl>
                <c:lvl>
                  <c:pt idx="0">
                    <c:v>Irbid</c:v>
                  </c:pt>
                  <c:pt idx="2">
                    <c:v>Amman</c:v>
                  </c:pt>
                  <c:pt idx="4">
                    <c:v>Zarqa</c:v>
                  </c:pt>
                  <c:pt idx="6">
                    <c:v>Mafraq</c:v>
                  </c:pt>
                  <c:pt idx="8">
                    <c:v>Balqa</c:v>
                  </c:pt>
                  <c:pt idx="10">
                    <c:v>Karak</c:v>
                  </c:pt>
                  <c:pt idx="12">
                    <c:v>Jarash</c:v>
                  </c:pt>
                  <c:pt idx="14">
                    <c:v>Maan</c:v>
                  </c:pt>
                  <c:pt idx="16">
                    <c:v>Madaba</c:v>
                  </c:pt>
                  <c:pt idx="18">
                    <c:v>Ajloun</c:v>
                  </c:pt>
                  <c:pt idx="20">
                    <c:v>Tafilah</c:v>
                  </c:pt>
                  <c:pt idx="22">
                    <c:v>Aqabah</c:v>
                  </c:pt>
                </c:lvl>
              </c:multiLvlStrCache>
            </c:multiLvlStrRef>
          </c:cat>
          <c:val>
            <c:numRef>
              <c:f>'#ofChildren'!$I$18:$I$41</c:f>
              <c:numCache>
                <c:formatCode>_(* #,##0_);_(* \(#,##0\);_(* "-"??_);_(@_)</c:formatCode>
                <c:ptCount val="24"/>
                <c:pt idx="0">
                  <c:v>8321</c:v>
                </c:pt>
                <c:pt idx="1">
                  <c:v>8592</c:v>
                </c:pt>
                <c:pt idx="2">
                  <c:v>8127</c:v>
                </c:pt>
                <c:pt idx="3">
                  <c:v>8508</c:v>
                </c:pt>
                <c:pt idx="4">
                  <c:v>3469</c:v>
                </c:pt>
                <c:pt idx="5">
                  <c:v>3648</c:v>
                </c:pt>
                <c:pt idx="6">
                  <c:v>3195</c:v>
                </c:pt>
                <c:pt idx="7">
                  <c:v>3284</c:v>
                </c:pt>
                <c:pt idx="8">
                  <c:v>1243</c:v>
                </c:pt>
                <c:pt idx="9">
                  <c:v>1233</c:v>
                </c:pt>
                <c:pt idx="10">
                  <c:v>762</c:v>
                </c:pt>
                <c:pt idx="11">
                  <c:v>783</c:v>
                </c:pt>
                <c:pt idx="12">
                  <c:v>562</c:v>
                </c:pt>
                <c:pt idx="13">
                  <c:v>587</c:v>
                </c:pt>
                <c:pt idx="14">
                  <c:v>418</c:v>
                </c:pt>
                <c:pt idx="15">
                  <c:v>470</c:v>
                </c:pt>
                <c:pt idx="16">
                  <c:v>386</c:v>
                </c:pt>
                <c:pt idx="17">
                  <c:v>420</c:v>
                </c:pt>
                <c:pt idx="18">
                  <c:v>347</c:v>
                </c:pt>
                <c:pt idx="19">
                  <c:v>393</c:v>
                </c:pt>
                <c:pt idx="20">
                  <c:v>88</c:v>
                </c:pt>
                <c:pt idx="21">
                  <c:v>96</c:v>
                </c:pt>
                <c:pt idx="22">
                  <c:v>77</c:v>
                </c:pt>
                <c:pt idx="23">
                  <c:v>82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9755432"/>
        <c:axId val="219755824"/>
      </c:barChart>
      <c:catAx>
        <c:axId val="219755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755824"/>
        <c:crosses val="autoZero"/>
        <c:auto val="1"/>
        <c:lblAlgn val="ctr"/>
        <c:lblOffset val="100"/>
        <c:noMultiLvlLbl val="0"/>
      </c:catAx>
      <c:valAx>
        <c:axId val="21975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755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23A22A-A04E-4B5C-9D36-2EB688E47C74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F50515-A418-4C32-85BF-7EF6DAF81B8D}">
      <dgm:prSet phldrT="[Text]" custT="1"/>
      <dgm:spPr/>
      <dgm:t>
        <a:bodyPr/>
        <a:lstStyle/>
        <a:p>
          <a:pPr marL="169863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spc="150" baseline="0" dirty="0" smtClean="0">
              <a:solidFill>
                <a:srgbClr val="00B0F0"/>
              </a:solidFill>
            </a:rPr>
            <a:t>Independent third party monitoring</a:t>
          </a:r>
        </a:p>
        <a:p>
          <a:pPr marL="169863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spc="150" baseline="0" dirty="0" smtClean="0">
              <a:solidFill>
                <a:schemeClr val="tx1"/>
              </a:solidFill>
            </a:rPr>
            <a:t>Core element of UNICEF CCG Programme which enables UNICEF to effectively and efficiently measure progress at the activity, output and outcome levels.</a:t>
          </a:r>
        </a:p>
      </dgm:t>
    </dgm:pt>
    <dgm:pt modelId="{2D795145-2892-4FF7-BCE9-7A118D72C2C5}" type="parTrans" cxnId="{E6F4CF49-3F36-4C28-8DF8-6B1EEB6EC5CC}">
      <dgm:prSet/>
      <dgm:spPr/>
      <dgm:t>
        <a:bodyPr/>
        <a:lstStyle/>
        <a:p>
          <a:endParaRPr lang="en-US"/>
        </a:p>
      </dgm:t>
    </dgm:pt>
    <dgm:pt modelId="{A3896E95-A253-4CEC-91AA-A2DC1122569C}" type="sibTrans" cxnId="{E6F4CF49-3F36-4C28-8DF8-6B1EEB6EC5CC}">
      <dgm:prSet/>
      <dgm:spPr/>
      <dgm:t>
        <a:bodyPr/>
        <a:lstStyle/>
        <a:p>
          <a:endParaRPr lang="en-US"/>
        </a:p>
      </dgm:t>
    </dgm:pt>
    <dgm:pt modelId="{100EBD00-B7FA-4982-9F0C-837740681912}">
      <dgm:prSet phldrT="[Text]" custT="1"/>
      <dgm:spPr/>
      <dgm:t>
        <a:bodyPr/>
        <a:lstStyle/>
        <a:p>
          <a:pPr marL="228600" indent="0"/>
          <a:r>
            <a:rPr lang="en-US" sz="2400" b="1" spc="150" baseline="0" dirty="0" smtClean="0">
              <a:solidFill>
                <a:srgbClr val="00B0F0"/>
              </a:solidFill>
            </a:rPr>
            <a:t>Regular (bi-monthly) data</a:t>
          </a:r>
        </a:p>
        <a:p>
          <a:pPr marL="228600" indent="0"/>
          <a:r>
            <a:rPr lang="en-US" sz="1800" spc="150" baseline="0" dirty="0" smtClean="0"/>
            <a:t>To determine whether the CCG programme progress as planned? Programme achieving intended results at output level? Any trends are observed at the outcome level?</a:t>
          </a:r>
          <a:endParaRPr lang="en-US" sz="1800" b="1" spc="150" baseline="0" dirty="0"/>
        </a:p>
      </dgm:t>
    </dgm:pt>
    <dgm:pt modelId="{044E18AB-7C69-47A1-8D67-4F473F3431F6}" type="parTrans" cxnId="{50FA086F-4497-4603-91FB-A0FE61262894}">
      <dgm:prSet/>
      <dgm:spPr/>
      <dgm:t>
        <a:bodyPr/>
        <a:lstStyle/>
        <a:p>
          <a:endParaRPr lang="en-US"/>
        </a:p>
      </dgm:t>
    </dgm:pt>
    <dgm:pt modelId="{3DF2E185-3515-41CE-84DF-82A686E0F487}" type="sibTrans" cxnId="{50FA086F-4497-4603-91FB-A0FE61262894}">
      <dgm:prSet/>
      <dgm:spPr/>
      <dgm:t>
        <a:bodyPr/>
        <a:lstStyle/>
        <a:p>
          <a:endParaRPr lang="en-US"/>
        </a:p>
      </dgm:t>
    </dgm:pt>
    <dgm:pt modelId="{B9EA7060-3942-4CE4-9BE9-0A06913B89E6}">
      <dgm:prSet phldrT="[Text]" custT="1"/>
      <dgm:spPr/>
      <dgm:t>
        <a:bodyPr/>
        <a:lstStyle/>
        <a:p>
          <a:pPr marL="119063" indent="0"/>
          <a:r>
            <a:rPr lang="en-US" sz="2400" b="1" spc="150" baseline="0" dirty="0" smtClean="0">
              <a:solidFill>
                <a:srgbClr val="00B0F0"/>
              </a:solidFill>
            </a:rPr>
            <a:t>Track immediate intended and unintended results</a:t>
          </a:r>
        </a:p>
        <a:p>
          <a:pPr marL="119063" indent="0"/>
          <a:r>
            <a:rPr lang="en-US" sz="1800" spc="150" baseline="0" dirty="0" smtClean="0"/>
            <a:t>Expenditure patterns especially those related to children basic needs, and use of negative coping mechanisms. </a:t>
          </a:r>
          <a:endParaRPr lang="en-US" sz="1800" b="1" spc="150" baseline="0" dirty="0" smtClean="0"/>
        </a:p>
      </dgm:t>
    </dgm:pt>
    <dgm:pt modelId="{229B073B-5E7C-467E-B749-2138C9CCBA11}" type="parTrans" cxnId="{AAE82153-F4FB-46C4-B061-A595D1310F86}">
      <dgm:prSet/>
      <dgm:spPr/>
      <dgm:t>
        <a:bodyPr/>
        <a:lstStyle/>
        <a:p>
          <a:endParaRPr lang="en-US"/>
        </a:p>
      </dgm:t>
    </dgm:pt>
    <dgm:pt modelId="{3B3A98AC-707D-473D-8210-20CF4625DE56}" type="sibTrans" cxnId="{AAE82153-F4FB-46C4-B061-A595D1310F86}">
      <dgm:prSet/>
      <dgm:spPr/>
      <dgm:t>
        <a:bodyPr/>
        <a:lstStyle/>
        <a:p>
          <a:endParaRPr lang="en-US"/>
        </a:p>
      </dgm:t>
    </dgm:pt>
    <dgm:pt modelId="{D91E7CDB-27F8-4747-86D3-6D1572B4AD2D}" type="pres">
      <dgm:prSet presAssocID="{1A23A22A-A04E-4B5C-9D36-2EB688E47C7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EE237F-5B73-4F43-9457-81873ACA6683}" type="pres">
      <dgm:prSet presAssocID="{B8F50515-A418-4C32-85BF-7EF6DAF81B8D}" presName="composite" presStyleCnt="0"/>
      <dgm:spPr/>
    </dgm:pt>
    <dgm:pt modelId="{179750F6-42E1-43A9-97A4-88D908FBCDDF}" type="pres">
      <dgm:prSet presAssocID="{B8F50515-A418-4C32-85BF-7EF6DAF81B8D}" presName="rect1" presStyleLbl="trAlignAcc1" presStyleIdx="0" presStyleCnt="3" custScaleX="160263" custScaleY="101033" custLinFactNeighborX="2411" custLinFactNeighborY="8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750ACB-E276-44D1-A2E6-1E3C4A9085F7}" type="pres">
      <dgm:prSet presAssocID="{B8F50515-A418-4C32-85BF-7EF6DAF81B8D}" presName="rect2" presStyleLbl="fgImgPlace1" presStyleIdx="0" presStyleCnt="3" custScaleX="102228" custScaleY="100324" custLinFactX="-39905" custLinFactNeighborX="-100000" custLinFactNeighborY="144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</dgm:spPr>
      <dgm:t>
        <a:bodyPr/>
        <a:lstStyle/>
        <a:p>
          <a:endParaRPr lang="en-US"/>
        </a:p>
      </dgm:t>
    </dgm:pt>
    <dgm:pt modelId="{5444C984-3330-4FAA-885A-FF5F42C69041}" type="pres">
      <dgm:prSet presAssocID="{A3896E95-A253-4CEC-91AA-A2DC1122569C}" presName="sibTrans" presStyleCnt="0"/>
      <dgm:spPr/>
    </dgm:pt>
    <dgm:pt modelId="{877CEECB-7109-46A7-A482-8536710C444C}" type="pres">
      <dgm:prSet presAssocID="{100EBD00-B7FA-4982-9F0C-837740681912}" presName="composite" presStyleCnt="0"/>
      <dgm:spPr/>
    </dgm:pt>
    <dgm:pt modelId="{254EC162-EDC8-40E9-AB8D-AA5C58F7FECB}" type="pres">
      <dgm:prSet presAssocID="{100EBD00-B7FA-4982-9F0C-837740681912}" presName="rect1" presStyleLbl="trAlignAcc1" presStyleIdx="1" presStyleCnt="3" custScaleX="159013" custLinFactNeighborX="2881" custLinFactNeighborY="-38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39658A-2FDF-466D-A7C2-DBF79AF7E701}" type="pres">
      <dgm:prSet presAssocID="{100EBD00-B7FA-4982-9F0C-837740681912}" presName="rect2" presStyleLbl="fgImgPlace1" presStyleIdx="1" presStyleCnt="3" custLinFactX="-39560" custLinFactNeighborX="-100000" custLinFactNeighborY="3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8E9136B-AC3A-4F20-B354-0B76D1C82058}" type="pres">
      <dgm:prSet presAssocID="{3DF2E185-3515-41CE-84DF-82A686E0F487}" presName="sibTrans" presStyleCnt="0"/>
      <dgm:spPr/>
    </dgm:pt>
    <dgm:pt modelId="{208D5185-1600-450E-BDA2-062177595448}" type="pres">
      <dgm:prSet presAssocID="{B9EA7060-3942-4CE4-9BE9-0A06913B89E6}" presName="composite" presStyleCnt="0"/>
      <dgm:spPr/>
    </dgm:pt>
    <dgm:pt modelId="{C124E6F0-9CD9-4A0A-AEA5-58E705F826AC}" type="pres">
      <dgm:prSet presAssocID="{B9EA7060-3942-4CE4-9BE9-0A06913B89E6}" presName="rect1" presStyleLbl="trAlignAcc1" presStyleIdx="2" presStyleCnt="3" custScaleX="158963" custScaleY="92035" custLinFactNeighborX="2565" custLinFactNeighborY="-44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C5E8CA-75A1-4FF4-A500-5A01647B82F2}" type="pres">
      <dgm:prSet presAssocID="{B9EA7060-3942-4CE4-9BE9-0A06913B89E6}" presName="rect2" presStyleLbl="fgImgPlace1" presStyleIdx="2" presStyleCnt="3" custLinFactX="-40896" custLinFactNeighborX="-100000" custLinFactNeighborY="-456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  <dgm:t>
        <a:bodyPr/>
        <a:lstStyle/>
        <a:p>
          <a:endParaRPr lang="en-US"/>
        </a:p>
      </dgm:t>
    </dgm:pt>
  </dgm:ptLst>
  <dgm:cxnLst>
    <dgm:cxn modelId="{913A47D3-AA71-4929-B80D-B24AE566FC00}" type="presOf" srcId="{B9EA7060-3942-4CE4-9BE9-0A06913B89E6}" destId="{C124E6F0-9CD9-4A0A-AEA5-58E705F826AC}" srcOrd="0" destOrd="0" presId="urn:microsoft.com/office/officeart/2008/layout/PictureStrips"/>
    <dgm:cxn modelId="{038BABC0-3185-4A26-8389-56393C2B6567}" type="presOf" srcId="{1A23A22A-A04E-4B5C-9D36-2EB688E47C74}" destId="{D91E7CDB-27F8-4747-86D3-6D1572B4AD2D}" srcOrd="0" destOrd="0" presId="urn:microsoft.com/office/officeart/2008/layout/PictureStrips"/>
    <dgm:cxn modelId="{50FA086F-4497-4603-91FB-A0FE61262894}" srcId="{1A23A22A-A04E-4B5C-9D36-2EB688E47C74}" destId="{100EBD00-B7FA-4982-9F0C-837740681912}" srcOrd="1" destOrd="0" parTransId="{044E18AB-7C69-47A1-8D67-4F473F3431F6}" sibTransId="{3DF2E185-3515-41CE-84DF-82A686E0F487}"/>
    <dgm:cxn modelId="{766AD062-14B2-4877-BC21-6BF79AEDB6BC}" type="presOf" srcId="{B8F50515-A418-4C32-85BF-7EF6DAF81B8D}" destId="{179750F6-42E1-43A9-97A4-88D908FBCDDF}" srcOrd="0" destOrd="0" presId="urn:microsoft.com/office/officeart/2008/layout/PictureStrips"/>
    <dgm:cxn modelId="{AAE82153-F4FB-46C4-B061-A595D1310F86}" srcId="{1A23A22A-A04E-4B5C-9D36-2EB688E47C74}" destId="{B9EA7060-3942-4CE4-9BE9-0A06913B89E6}" srcOrd="2" destOrd="0" parTransId="{229B073B-5E7C-467E-B749-2138C9CCBA11}" sibTransId="{3B3A98AC-707D-473D-8210-20CF4625DE56}"/>
    <dgm:cxn modelId="{CD48776E-D82C-462A-921B-CDFE1E5466AB}" type="presOf" srcId="{100EBD00-B7FA-4982-9F0C-837740681912}" destId="{254EC162-EDC8-40E9-AB8D-AA5C58F7FECB}" srcOrd="0" destOrd="0" presId="urn:microsoft.com/office/officeart/2008/layout/PictureStrips"/>
    <dgm:cxn modelId="{E6F4CF49-3F36-4C28-8DF8-6B1EEB6EC5CC}" srcId="{1A23A22A-A04E-4B5C-9D36-2EB688E47C74}" destId="{B8F50515-A418-4C32-85BF-7EF6DAF81B8D}" srcOrd="0" destOrd="0" parTransId="{2D795145-2892-4FF7-BCE9-7A118D72C2C5}" sibTransId="{A3896E95-A253-4CEC-91AA-A2DC1122569C}"/>
    <dgm:cxn modelId="{91B84C7B-EAA9-4F95-AC8F-DE550F7AB585}" type="presParOf" srcId="{D91E7CDB-27F8-4747-86D3-6D1572B4AD2D}" destId="{D1EE237F-5B73-4F43-9457-81873ACA6683}" srcOrd="0" destOrd="0" presId="urn:microsoft.com/office/officeart/2008/layout/PictureStrips"/>
    <dgm:cxn modelId="{4B870B0B-63E8-4A05-9DC4-DAE706E18306}" type="presParOf" srcId="{D1EE237F-5B73-4F43-9457-81873ACA6683}" destId="{179750F6-42E1-43A9-97A4-88D908FBCDDF}" srcOrd="0" destOrd="0" presId="urn:microsoft.com/office/officeart/2008/layout/PictureStrips"/>
    <dgm:cxn modelId="{7B3261D5-5D0D-4933-B01F-C3E53C934421}" type="presParOf" srcId="{D1EE237F-5B73-4F43-9457-81873ACA6683}" destId="{77750ACB-E276-44D1-A2E6-1E3C4A9085F7}" srcOrd="1" destOrd="0" presId="urn:microsoft.com/office/officeart/2008/layout/PictureStrips"/>
    <dgm:cxn modelId="{C91EAB6B-32DC-4A2A-A2E4-D102F4476F00}" type="presParOf" srcId="{D91E7CDB-27F8-4747-86D3-6D1572B4AD2D}" destId="{5444C984-3330-4FAA-885A-FF5F42C69041}" srcOrd="1" destOrd="0" presId="urn:microsoft.com/office/officeart/2008/layout/PictureStrips"/>
    <dgm:cxn modelId="{AB158D22-E86D-4735-82AD-53D59E4995D6}" type="presParOf" srcId="{D91E7CDB-27F8-4747-86D3-6D1572B4AD2D}" destId="{877CEECB-7109-46A7-A482-8536710C444C}" srcOrd="2" destOrd="0" presId="urn:microsoft.com/office/officeart/2008/layout/PictureStrips"/>
    <dgm:cxn modelId="{F9CC766D-A041-4C0F-9380-84FB40D77411}" type="presParOf" srcId="{877CEECB-7109-46A7-A482-8536710C444C}" destId="{254EC162-EDC8-40E9-AB8D-AA5C58F7FECB}" srcOrd="0" destOrd="0" presId="urn:microsoft.com/office/officeart/2008/layout/PictureStrips"/>
    <dgm:cxn modelId="{A80283EB-36B2-4099-9C8C-26598C0406DE}" type="presParOf" srcId="{877CEECB-7109-46A7-A482-8536710C444C}" destId="{4739658A-2FDF-466D-A7C2-DBF79AF7E701}" srcOrd="1" destOrd="0" presId="urn:microsoft.com/office/officeart/2008/layout/PictureStrips"/>
    <dgm:cxn modelId="{5D2CD3A9-9BD1-49BF-823B-8717EA9D674C}" type="presParOf" srcId="{D91E7CDB-27F8-4747-86D3-6D1572B4AD2D}" destId="{E8E9136B-AC3A-4F20-B354-0B76D1C82058}" srcOrd="3" destOrd="0" presId="urn:microsoft.com/office/officeart/2008/layout/PictureStrips"/>
    <dgm:cxn modelId="{A3EA3FA9-428B-48F6-99D7-3E3BC9EEB570}" type="presParOf" srcId="{D91E7CDB-27F8-4747-86D3-6D1572B4AD2D}" destId="{208D5185-1600-450E-BDA2-062177595448}" srcOrd="4" destOrd="0" presId="urn:microsoft.com/office/officeart/2008/layout/PictureStrips"/>
    <dgm:cxn modelId="{736ACA74-1B43-4891-B9CC-0759E33C18BB}" type="presParOf" srcId="{208D5185-1600-450E-BDA2-062177595448}" destId="{C124E6F0-9CD9-4A0A-AEA5-58E705F826AC}" srcOrd="0" destOrd="0" presId="urn:microsoft.com/office/officeart/2008/layout/PictureStrips"/>
    <dgm:cxn modelId="{30EE0913-32BF-43FD-BB97-52DA2D29EDA9}" type="presParOf" srcId="{208D5185-1600-450E-BDA2-062177595448}" destId="{84C5E8CA-75A1-4FF4-A500-5A01647B82F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23A22A-A04E-4B5C-9D36-2EB688E47C74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F50515-A418-4C32-85BF-7EF6DAF81B8D}">
      <dgm:prSet phldrT="[Text]" custT="1"/>
      <dgm:spPr/>
      <dgm:t>
        <a:bodyPr/>
        <a:lstStyle/>
        <a:p>
          <a:pPr marL="169863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spc="150" dirty="0" smtClean="0">
              <a:solidFill>
                <a:srgbClr val="00B0F0"/>
              </a:solidFill>
            </a:rPr>
            <a:t>Combination of Quantitative and Qualitative Methods</a:t>
          </a:r>
          <a:endParaRPr lang="en-US" sz="2000" spc="150" baseline="0" dirty="0" smtClean="0">
            <a:solidFill>
              <a:schemeClr val="tx1"/>
            </a:solidFill>
          </a:endParaRPr>
        </a:p>
      </dgm:t>
    </dgm:pt>
    <dgm:pt modelId="{2D795145-2892-4FF7-BCE9-7A118D72C2C5}" type="parTrans" cxnId="{E6F4CF49-3F36-4C28-8DF8-6B1EEB6EC5CC}">
      <dgm:prSet/>
      <dgm:spPr/>
      <dgm:t>
        <a:bodyPr/>
        <a:lstStyle/>
        <a:p>
          <a:endParaRPr lang="en-US"/>
        </a:p>
      </dgm:t>
    </dgm:pt>
    <dgm:pt modelId="{A3896E95-A253-4CEC-91AA-A2DC1122569C}" type="sibTrans" cxnId="{E6F4CF49-3F36-4C28-8DF8-6B1EEB6EC5CC}">
      <dgm:prSet/>
      <dgm:spPr/>
      <dgm:t>
        <a:bodyPr/>
        <a:lstStyle/>
        <a:p>
          <a:endParaRPr lang="en-US"/>
        </a:p>
      </dgm:t>
    </dgm:pt>
    <dgm:pt modelId="{D91E7CDB-27F8-4747-86D3-6D1572B4AD2D}" type="pres">
      <dgm:prSet presAssocID="{1A23A22A-A04E-4B5C-9D36-2EB688E47C7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EE237F-5B73-4F43-9457-81873ACA6683}" type="pres">
      <dgm:prSet presAssocID="{B8F50515-A418-4C32-85BF-7EF6DAF81B8D}" presName="composite" presStyleCnt="0"/>
      <dgm:spPr/>
    </dgm:pt>
    <dgm:pt modelId="{179750F6-42E1-43A9-97A4-88D908FBCDDF}" type="pres">
      <dgm:prSet presAssocID="{B8F50515-A418-4C32-85BF-7EF6DAF81B8D}" presName="rect1" presStyleLbl="trAlignAcc1" presStyleIdx="0" presStyleCnt="1" custScaleX="218235" custScaleY="71617" custLinFactNeighborX="13891" custLinFactNeighborY="-8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750ACB-E276-44D1-A2E6-1E3C4A9085F7}" type="pres">
      <dgm:prSet presAssocID="{B8F50515-A418-4C32-85BF-7EF6DAF81B8D}" presName="rect2" presStyleLbl="fgImgPlace1" presStyleIdx="0" presStyleCnt="1" custScaleX="102228" custScaleY="100324" custLinFactX="-100000" custLinFactNeighborX="-135430" custLinFactNeighborY="129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</dgm:spPr>
      <dgm:t>
        <a:bodyPr/>
        <a:lstStyle/>
        <a:p>
          <a:endParaRPr lang="en-US"/>
        </a:p>
      </dgm:t>
    </dgm:pt>
  </dgm:ptLst>
  <dgm:cxnLst>
    <dgm:cxn modelId="{E6F4CF49-3F36-4C28-8DF8-6B1EEB6EC5CC}" srcId="{1A23A22A-A04E-4B5C-9D36-2EB688E47C74}" destId="{B8F50515-A418-4C32-85BF-7EF6DAF81B8D}" srcOrd="0" destOrd="0" parTransId="{2D795145-2892-4FF7-BCE9-7A118D72C2C5}" sibTransId="{A3896E95-A253-4CEC-91AA-A2DC1122569C}"/>
    <dgm:cxn modelId="{16631429-1EB5-4A67-920F-094A28FBA369}" type="presOf" srcId="{1A23A22A-A04E-4B5C-9D36-2EB688E47C74}" destId="{D91E7CDB-27F8-4747-86D3-6D1572B4AD2D}" srcOrd="0" destOrd="0" presId="urn:microsoft.com/office/officeart/2008/layout/PictureStrips"/>
    <dgm:cxn modelId="{81A44AA9-93FE-4139-91F5-65D20730667D}" type="presOf" srcId="{B8F50515-A418-4C32-85BF-7EF6DAF81B8D}" destId="{179750F6-42E1-43A9-97A4-88D908FBCDDF}" srcOrd="0" destOrd="0" presId="urn:microsoft.com/office/officeart/2008/layout/PictureStrips"/>
    <dgm:cxn modelId="{A5DE0A4C-E51B-460D-851E-713998AD56A0}" type="presParOf" srcId="{D91E7CDB-27F8-4747-86D3-6D1572B4AD2D}" destId="{D1EE237F-5B73-4F43-9457-81873ACA6683}" srcOrd="0" destOrd="0" presId="urn:microsoft.com/office/officeart/2008/layout/PictureStrips"/>
    <dgm:cxn modelId="{53E17BB9-51AF-488D-8761-36A0FBC5230F}" type="presParOf" srcId="{D1EE237F-5B73-4F43-9457-81873ACA6683}" destId="{179750F6-42E1-43A9-97A4-88D908FBCDDF}" srcOrd="0" destOrd="0" presId="urn:microsoft.com/office/officeart/2008/layout/PictureStrips"/>
    <dgm:cxn modelId="{01A96533-B1D6-4E53-8E6B-1A84C1002AD3}" type="presParOf" srcId="{D1EE237F-5B73-4F43-9457-81873ACA6683}" destId="{77750ACB-E276-44D1-A2E6-1E3C4A9085F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750F6-42E1-43A9-97A4-88D908FBCDDF}">
      <dsp:nvSpPr>
        <dsp:cNvPr id="0" name=""/>
        <dsp:cNvSpPr/>
      </dsp:nvSpPr>
      <dsp:spPr>
        <a:xfrm>
          <a:off x="131514" y="502391"/>
          <a:ext cx="9012485" cy="17755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0320" tIns="91440" rIns="91440" bIns="91440" numCol="1" spcCol="1270" anchor="ctr" anchorCtr="0">
          <a:noAutofit/>
        </a:bodyPr>
        <a:lstStyle/>
        <a:p>
          <a:pPr marL="169863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kern="1200" spc="150" baseline="0" dirty="0" smtClean="0">
              <a:solidFill>
                <a:srgbClr val="00B0F0"/>
              </a:solidFill>
            </a:rPr>
            <a:t>Independent third party monitoring</a:t>
          </a:r>
        </a:p>
        <a:p>
          <a:pPr marL="169863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 spc="150" baseline="0" dirty="0" smtClean="0">
              <a:solidFill>
                <a:schemeClr val="tx1"/>
              </a:solidFill>
            </a:rPr>
            <a:t>Core element of UNICEF CCG Programme which enables UNICEF to effectively and efficiently measure progress at the activity, output and outcome levels.</a:t>
          </a:r>
        </a:p>
      </dsp:txBody>
      <dsp:txXfrm>
        <a:off x="131514" y="502391"/>
        <a:ext cx="9012485" cy="1775516"/>
      </dsp:txXfrm>
    </dsp:sp>
    <dsp:sp modelId="{77750ACB-E276-44D1-A2E6-1E3C4A9085F7}">
      <dsp:nvSpPr>
        <dsp:cNvPr id="0" name=""/>
        <dsp:cNvSpPr/>
      </dsp:nvSpPr>
      <dsp:spPr>
        <a:xfrm>
          <a:off x="0" y="266623"/>
          <a:ext cx="1257561" cy="185120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EC162-EDC8-40E9-AB8D-AA5C58F7FECB}">
      <dsp:nvSpPr>
        <dsp:cNvPr id="0" name=""/>
        <dsp:cNvSpPr/>
      </dsp:nvSpPr>
      <dsp:spPr>
        <a:xfrm>
          <a:off x="201808" y="2649798"/>
          <a:ext cx="8942191" cy="17573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0320" tIns="91440" rIns="91440" bIns="91440" numCol="1" spcCol="1270" anchor="ctr" anchorCtr="0">
          <a:noAutofit/>
        </a:bodyPr>
        <a:lstStyle/>
        <a:p>
          <a:pPr marL="2286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pc="150" baseline="0" dirty="0" smtClean="0">
              <a:solidFill>
                <a:srgbClr val="00B0F0"/>
              </a:solidFill>
            </a:rPr>
            <a:t>Regular (bi-monthly) data</a:t>
          </a:r>
        </a:p>
        <a:p>
          <a:pPr marL="2286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pc="150" baseline="0" dirty="0" smtClean="0"/>
            <a:t>To determine whether the CCG programme progress as planned? Programme achieving intended results at output level? Any trends are observed at the outcome level?</a:t>
          </a:r>
          <a:endParaRPr lang="en-US" sz="1800" b="1" kern="1200" spc="150" baseline="0" dirty="0"/>
        </a:p>
      </dsp:txBody>
      <dsp:txXfrm>
        <a:off x="201808" y="2649798"/>
        <a:ext cx="8942191" cy="1757362"/>
      </dsp:txXfrm>
    </dsp:sp>
    <dsp:sp modelId="{4739658A-2FDF-466D-A7C2-DBF79AF7E701}">
      <dsp:nvSpPr>
        <dsp:cNvPr id="0" name=""/>
        <dsp:cNvSpPr/>
      </dsp:nvSpPr>
      <dsp:spPr>
        <a:xfrm>
          <a:off x="0" y="2465143"/>
          <a:ext cx="1230153" cy="184523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24E6F0-9CD9-4A0A-AEA5-58E705F826AC}">
      <dsp:nvSpPr>
        <dsp:cNvPr id="0" name=""/>
        <dsp:cNvSpPr/>
      </dsp:nvSpPr>
      <dsp:spPr>
        <a:xfrm>
          <a:off x="204620" y="4922215"/>
          <a:ext cx="8939379" cy="16173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0320" tIns="91440" rIns="91440" bIns="91440" numCol="1" spcCol="1270" anchor="ctr" anchorCtr="0">
          <a:noAutofit/>
        </a:bodyPr>
        <a:lstStyle/>
        <a:p>
          <a:pPr marL="1190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pc="150" baseline="0" dirty="0" smtClean="0">
              <a:solidFill>
                <a:srgbClr val="00B0F0"/>
              </a:solidFill>
            </a:rPr>
            <a:t>Track immediate intended and unintended results</a:t>
          </a:r>
        </a:p>
        <a:p>
          <a:pPr marL="1190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pc="150" baseline="0" dirty="0" smtClean="0"/>
            <a:t>Expenditure patterns especially those related to children basic needs, and use of negative coping mechanisms. </a:t>
          </a:r>
          <a:endParaRPr lang="en-US" sz="1800" b="1" kern="1200" spc="150" baseline="0" dirty="0" smtClean="0"/>
        </a:p>
      </dsp:txBody>
      <dsp:txXfrm>
        <a:off x="204620" y="4922215"/>
        <a:ext cx="8939379" cy="1617388"/>
      </dsp:txXfrm>
    </dsp:sp>
    <dsp:sp modelId="{84C5E8CA-75A1-4FF4-A500-5A01647B82F2}">
      <dsp:nvSpPr>
        <dsp:cNvPr id="0" name=""/>
        <dsp:cNvSpPr/>
      </dsp:nvSpPr>
      <dsp:spPr>
        <a:xfrm>
          <a:off x="0" y="4592587"/>
          <a:ext cx="1230153" cy="184523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750F6-42E1-43A9-97A4-88D908FBCDDF}">
      <dsp:nvSpPr>
        <dsp:cNvPr id="0" name=""/>
        <dsp:cNvSpPr/>
      </dsp:nvSpPr>
      <dsp:spPr>
        <a:xfrm>
          <a:off x="986488" y="288029"/>
          <a:ext cx="8086519" cy="82928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4314" tIns="76200" rIns="76200" bIns="76200" numCol="1" spcCol="1270" anchor="ctr" anchorCtr="0">
          <a:noAutofit/>
        </a:bodyPr>
        <a:lstStyle/>
        <a:p>
          <a:pPr marL="169863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spc="150" dirty="0" smtClean="0">
              <a:solidFill>
                <a:srgbClr val="00B0F0"/>
              </a:solidFill>
            </a:rPr>
            <a:t>Combination of Quantitative and Qualitative Methods</a:t>
          </a:r>
          <a:endParaRPr lang="en-US" sz="2000" kern="1200" spc="150" baseline="0" dirty="0" smtClean="0">
            <a:solidFill>
              <a:schemeClr val="tx1"/>
            </a:solidFill>
          </a:endParaRPr>
        </a:p>
      </dsp:txBody>
      <dsp:txXfrm>
        <a:off x="986488" y="288029"/>
        <a:ext cx="8086519" cy="829284"/>
      </dsp:txXfrm>
    </dsp:sp>
    <dsp:sp modelId="{77750ACB-E276-44D1-A2E6-1E3C4A9085F7}">
      <dsp:nvSpPr>
        <dsp:cNvPr id="0" name=""/>
        <dsp:cNvSpPr/>
      </dsp:nvSpPr>
      <dsp:spPr>
        <a:xfrm>
          <a:off x="612070" y="72010"/>
          <a:ext cx="828619" cy="121977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8ECDF-B52B-4A4D-9F80-08A4517A51ED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B5F1F-A125-45FB-8167-72D4CA7DB2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76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411F3-8AEF-4307-A42A-7F85ED4B35AF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C1C93-D63E-4BA8-A84E-23731AD4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0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DA95B-4933-48B5-B978-F41F7942B5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31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DA95B-4933-48B5-B978-F41F7942B5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30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DA95B-4933-48B5-B978-F41F7942B5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80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DA95B-4933-48B5-B978-F41F7942B5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35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DA95B-4933-48B5-B978-F41F7942B5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57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DA95B-4933-48B5-B978-F41F7942B5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90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DA95B-4933-48B5-B978-F41F7942B5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5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85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23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6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7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7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94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66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8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3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46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7B928-FF05-4680-B9E6-9CBF46CCBEEC}" type="datetimeFigureOut">
              <a:rPr lang="en-US" smtClean="0"/>
              <a:pPr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EA07C-EE9C-40C2-ADB5-5ED734F62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9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" y="5558367"/>
            <a:ext cx="9144000" cy="1143000"/>
          </a:xfrm>
          <a:prstGeom prst="rect">
            <a:avLst/>
          </a:prstGeom>
          <a:solidFill>
            <a:srgbClr val="3399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1813" algn="l"/>
            <a:endParaRPr lang="en-U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logo_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5792576"/>
            <a:ext cx="2971800" cy="578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0120"/>
            <a:ext cx="9144000" cy="55626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231099" y="188640"/>
            <a:ext cx="79129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spc="300" dirty="0" smtClean="0">
                <a:solidFill>
                  <a:schemeClr val="bg1"/>
                </a:solidFill>
              </a:rPr>
              <a:t>UNICEF Child Cash Grant Programme </a:t>
            </a:r>
            <a:r>
              <a:rPr lang="en-US" sz="2800" b="1" spc="300" dirty="0" smtClean="0">
                <a:solidFill>
                  <a:schemeClr val="bg1"/>
                </a:solidFill>
              </a:rPr>
              <a:t/>
            </a:r>
            <a:br>
              <a:rPr lang="en-US" sz="2800" b="1" spc="300" dirty="0" smtClean="0">
                <a:solidFill>
                  <a:schemeClr val="bg1"/>
                </a:solidFill>
              </a:rPr>
            </a:br>
            <a:r>
              <a:rPr lang="en-US" sz="2800" b="1" spc="300" dirty="0" smtClean="0">
                <a:solidFill>
                  <a:schemeClr val="bg1"/>
                </a:solidFill>
              </a:rPr>
              <a:t>Post Distribution Monitoring</a:t>
            </a:r>
            <a:r>
              <a:rPr lang="en-US" sz="2400" b="1" spc="300" dirty="0" smtClean="0">
                <a:solidFill>
                  <a:schemeClr val="bg1"/>
                </a:solidFill>
              </a:rPr>
              <a:t/>
            </a:r>
            <a:br>
              <a:rPr lang="en-US" sz="2400" b="1" spc="300" dirty="0" smtClean="0">
                <a:solidFill>
                  <a:schemeClr val="bg1"/>
                </a:solidFill>
              </a:rPr>
            </a:br>
            <a:r>
              <a:rPr lang="en-US" sz="2400" b="1" spc="300" dirty="0" smtClean="0">
                <a:solidFill>
                  <a:schemeClr val="bg1"/>
                </a:solidFill>
              </a:rPr>
              <a:t>(February – </a:t>
            </a:r>
            <a:r>
              <a:rPr lang="en-US" sz="2400" b="1" spc="300" dirty="0" smtClean="0">
                <a:solidFill>
                  <a:schemeClr val="bg1"/>
                </a:solidFill>
              </a:rPr>
              <a:t>August</a:t>
            </a:r>
            <a:r>
              <a:rPr lang="en-US" sz="2400" b="1" spc="300" dirty="0" smtClean="0">
                <a:solidFill>
                  <a:schemeClr val="bg1"/>
                </a:solidFill>
              </a:rPr>
              <a:t> </a:t>
            </a:r>
            <a:r>
              <a:rPr lang="en-US" sz="2400" b="1" spc="300" dirty="0" smtClean="0">
                <a:solidFill>
                  <a:schemeClr val="bg1"/>
                </a:solidFill>
              </a:rPr>
              <a:t>2015)</a:t>
            </a:r>
            <a:endParaRPr lang="en-US" sz="2400" b="1" spc="300" dirty="0">
              <a:solidFill>
                <a:schemeClr val="bg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2400" y="4171315"/>
            <a:ext cx="5486400" cy="1295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sz="1600" b="1" spc="300" dirty="0" smtClean="0">
                <a:solidFill>
                  <a:schemeClr val="bg1"/>
                </a:solidFill>
                <a:cs typeface="Times New Roman" pitchFamily="18" charset="0"/>
              </a:rPr>
              <a:t>Jawad Aslam</a:t>
            </a:r>
            <a:endParaRPr lang="en-US" sz="1600" b="1" spc="3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defTabSz="914400">
              <a:spcBef>
                <a:spcPct val="20000"/>
              </a:spcBef>
              <a:defRPr/>
            </a:pPr>
            <a:r>
              <a:rPr lang="en-US" sz="1400" b="1" spc="300" dirty="0" smtClean="0">
                <a:solidFill>
                  <a:schemeClr val="bg1"/>
                </a:solidFill>
                <a:cs typeface="Times New Roman" pitchFamily="18" charset="0"/>
              </a:rPr>
              <a:t>Social Policy Specialist</a:t>
            </a:r>
            <a:endParaRPr lang="en-US" sz="1400" b="1" spc="3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defTabSz="914400">
              <a:spcBef>
                <a:spcPct val="20000"/>
              </a:spcBef>
              <a:defRPr/>
            </a:pPr>
            <a:endParaRPr lang="en-US" sz="1000" b="1" spc="300" dirty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1400" b="1" spc="300" dirty="0" smtClean="0">
                <a:solidFill>
                  <a:schemeClr val="bg1"/>
                </a:solidFill>
                <a:cs typeface="Times New Roman" pitchFamily="18" charset="0"/>
              </a:rPr>
              <a:t>Basic Needs Working Group</a:t>
            </a:r>
          </a:p>
          <a:p>
            <a:pPr>
              <a:spcBef>
                <a:spcPct val="20000"/>
              </a:spcBef>
              <a:defRPr/>
            </a:pPr>
            <a:r>
              <a:rPr lang="en-US" sz="1400" b="1" spc="300" dirty="0" smtClean="0">
                <a:solidFill>
                  <a:schemeClr val="bg1"/>
                </a:solidFill>
                <a:cs typeface="Times New Roman" pitchFamily="18" charset="0"/>
              </a:rPr>
              <a:t>09 November</a:t>
            </a:r>
            <a:r>
              <a:rPr lang="en-US" sz="1400" b="1" spc="300" dirty="0" smtClean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en-US" sz="1400" b="1" spc="300" dirty="0">
                <a:solidFill>
                  <a:schemeClr val="bg1"/>
                </a:solidFill>
                <a:cs typeface="Times New Roman" pitchFamily="18" charset="0"/>
              </a:rPr>
              <a:t>2015 </a:t>
            </a:r>
            <a:r>
              <a:rPr lang="en-US" sz="1400" b="1" spc="300" dirty="0" smtClean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en-US" sz="1400" b="1" spc="300" dirty="0" smtClean="0">
                <a:solidFill>
                  <a:schemeClr val="bg1"/>
                </a:solidFill>
                <a:cs typeface="Times New Roman" pitchFamily="18" charset="0"/>
              </a:rPr>
              <a:t>Monday</a:t>
            </a:r>
            <a:r>
              <a:rPr lang="en-US" sz="1400" b="1" spc="300" dirty="0" smtClean="0">
                <a:solidFill>
                  <a:schemeClr val="bg1"/>
                </a:solidFill>
                <a:cs typeface="Times New Roman" pitchFamily="18" charset="0"/>
              </a:rPr>
              <a:t>)</a:t>
            </a:r>
            <a:endParaRPr lang="en-US" sz="1400" b="1" spc="300" dirty="0">
              <a:solidFill>
                <a:schemeClr val="bg1"/>
              </a:solidFill>
              <a:cs typeface="Times New Roman" pitchFamily="18" charset="0"/>
            </a:endParaRPr>
          </a:p>
          <a:p>
            <a:pPr defTabSz="914400">
              <a:spcBef>
                <a:spcPct val="20000"/>
              </a:spcBef>
              <a:defRPr/>
            </a:pPr>
            <a:endParaRPr lang="en-US" sz="1200" b="1" spc="3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9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7"/>
            <a:ext cx="9144000" cy="5952067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143000" y="4648200"/>
            <a:ext cx="7992533" cy="5334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spc="300" dirty="0" smtClean="0">
                <a:solidFill>
                  <a:schemeClr val="bg1"/>
                </a:solidFill>
              </a:rPr>
              <a:t>Purpose of Post Distribution Monitoring</a:t>
            </a:r>
            <a:endParaRPr lang="en-US" sz="2800" b="1" spc="3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057900"/>
            <a:ext cx="9135533" cy="53340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spc="300" dirty="0" smtClean="0"/>
              <a:t>“Once I receive the text message, my children started jumping out of happiness”. </a:t>
            </a:r>
            <a:r>
              <a:rPr lang="en-US" sz="1400" b="1" spc="300" dirty="0" smtClean="0"/>
              <a:t>(FGD 1, Participant 10)</a:t>
            </a:r>
            <a:endParaRPr lang="en-US" sz="1400" b="1" spc="300" dirty="0"/>
          </a:p>
        </p:txBody>
      </p:sp>
    </p:spTree>
    <p:extLst>
      <p:ext uri="{BB962C8B-B14F-4D97-AF65-F5344CB8AC3E}">
        <p14:creationId xmlns:p14="http://schemas.microsoft.com/office/powerpoint/2010/main" val="21403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15576926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795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300" dirty="0" smtClean="0">
                <a:solidFill>
                  <a:schemeClr val="bg1"/>
                </a:solidFill>
              </a:rPr>
              <a:t>M&amp;E Framework: Theory of Change</a:t>
            </a:r>
            <a:endParaRPr lang="en-US" sz="3200" b="1" spc="3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1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28600"/>
            <a:ext cx="9144000" cy="57912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190067" y="4267200"/>
            <a:ext cx="3962400" cy="7620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spc="300" dirty="0" smtClean="0">
                <a:solidFill>
                  <a:schemeClr val="bg1"/>
                </a:solidFill>
              </a:rPr>
              <a:t>Methodology</a:t>
            </a:r>
            <a:endParaRPr lang="en-US" sz="3600" b="1" spc="3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930900"/>
            <a:ext cx="9135533" cy="53340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spc="300" dirty="0" smtClean="0"/>
              <a:t>“The cash grant for me is like I’ve been in a desert and I’m so thirsty, and someone gave me a cup of water”. </a:t>
            </a:r>
            <a:r>
              <a:rPr lang="en-US" sz="1400" b="1" spc="300" dirty="0" smtClean="0"/>
              <a:t>(FGD 1, Participant 10)</a:t>
            </a:r>
            <a:endParaRPr lang="en-US" sz="1400" b="1" spc="300" dirty="0"/>
          </a:p>
        </p:txBody>
      </p:sp>
    </p:spTree>
    <p:extLst>
      <p:ext uri="{BB962C8B-B14F-4D97-AF65-F5344CB8AC3E}">
        <p14:creationId xmlns:p14="http://schemas.microsoft.com/office/powerpoint/2010/main" val="211088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59766602"/>
              </p:ext>
            </p:extLst>
          </p:nvPr>
        </p:nvGraphicFramePr>
        <p:xfrm>
          <a:off x="-180528" y="116632"/>
          <a:ext cx="9073008" cy="1332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381000" y="1556792"/>
            <a:ext cx="8763000" cy="4760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Clr>
                <a:srgbClr val="00B0F0"/>
              </a:buClr>
              <a:buFont typeface="Calibri" panose="020F0502020204030204" pitchFamily="34" charset="0"/>
              <a:buChar char="Ω"/>
              <a:defRPr/>
            </a:pPr>
            <a:r>
              <a:rPr lang="en-US" sz="1700" b="1" spc="150" dirty="0" smtClean="0"/>
              <a:t>PDM </a:t>
            </a:r>
            <a:r>
              <a:rPr lang="en-US" sz="1700" b="1" spc="150" dirty="0"/>
              <a:t>Questionnaire </a:t>
            </a:r>
            <a:r>
              <a:rPr lang="en-US" sz="1700" spc="150" dirty="0"/>
              <a:t>main sources of quantitative </a:t>
            </a:r>
            <a:r>
              <a:rPr lang="en-US" sz="1700" spc="150" dirty="0" smtClean="0"/>
              <a:t>data. Geographically </a:t>
            </a:r>
            <a:r>
              <a:rPr lang="en-US" sz="1700" spc="150" dirty="0"/>
              <a:t>representative </a:t>
            </a:r>
            <a:r>
              <a:rPr lang="en-US" sz="1700" b="1" spc="150" dirty="0"/>
              <a:t>500 Syrian refugee families </a:t>
            </a:r>
            <a:r>
              <a:rPr lang="en-US" sz="1700" spc="150" dirty="0"/>
              <a:t>out </a:t>
            </a:r>
            <a:r>
              <a:rPr lang="en-US" sz="1700" spc="150" dirty="0" smtClean="0"/>
              <a:t>of </a:t>
            </a:r>
            <a:r>
              <a:rPr lang="en-US" sz="1700" spc="150" dirty="0" smtClean="0"/>
              <a:t>more than </a:t>
            </a:r>
            <a:r>
              <a:rPr lang="en-US" sz="1700" spc="150" dirty="0" smtClean="0"/>
              <a:t>15000 </a:t>
            </a:r>
            <a:r>
              <a:rPr lang="en-US" sz="1700" spc="150" dirty="0"/>
              <a:t>beneficiary families.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buFont typeface="Calibri" panose="020F0502020204030204" pitchFamily="34" charset="0"/>
              <a:buChar char="Ω"/>
              <a:defRPr/>
            </a:pPr>
            <a:r>
              <a:rPr lang="en-US" sz="1700" spc="150" dirty="0"/>
              <a:t> </a:t>
            </a:r>
            <a:r>
              <a:rPr lang="en-US" sz="1700" spc="150" dirty="0" smtClean="0"/>
              <a:t>   </a:t>
            </a:r>
            <a:r>
              <a:rPr lang="en-US" sz="1700" b="1" spc="150" dirty="0" smtClean="0"/>
              <a:t>Focus </a:t>
            </a:r>
            <a:r>
              <a:rPr lang="en-US" sz="1700" b="1" spc="150" dirty="0"/>
              <a:t>group discussion </a:t>
            </a:r>
            <a:r>
              <a:rPr lang="en-US" sz="1700" spc="150" dirty="0"/>
              <a:t>and </a:t>
            </a:r>
            <a:r>
              <a:rPr lang="en-US" sz="1700" b="1" spc="150" dirty="0"/>
              <a:t>case study interviews</a:t>
            </a:r>
            <a:r>
              <a:rPr lang="en-US" sz="1700" spc="150" dirty="0"/>
              <a:t> are main </a:t>
            </a:r>
            <a:r>
              <a:rPr lang="en-US" sz="1700" spc="150" dirty="0" smtClean="0"/>
              <a:t>sources of 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700" spc="150" dirty="0" smtClean="0"/>
              <a:t>      qualitative </a:t>
            </a:r>
            <a:r>
              <a:rPr lang="en-US" sz="1700" spc="150" dirty="0"/>
              <a:t>data.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700" spc="150" dirty="0"/>
              <a:t> </a:t>
            </a:r>
            <a:r>
              <a:rPr lang="en-US" sz="1700" spc="150" dirty="0" smtClean="0"/>
              <a:t>     </a:t>
            </a:r>
            <a:r>
              <a:rPr lang="en-US" sz="1700" b="1" spc="150" dirty="0" smtClean="0"/>
              <a:t>Five</a:t>
            </a:r>
            <a:r>
              <a:rPr lang="en-US" sz="1700" b="1" spc="150" dirty="0" smtClean="0"/>
              <a:t> </a:t>
            </a:r>
            <a:r>
              <a:rPr lang="en-US" sz="1700" b="1" spc="150" dirty="0"/>
              <a:t>Focus </a:t>
            </a:r>
            <a:r>
              <a:rPr lang="en-US" sz="1700" b="1" spc="150" dirty="0" smtClean="0"/>
              <a:t>Group </a:t>
            </a:r>
            <a:r>
              <a:rPr lang="en-US" sz="1700" b="1" spc="150" dirty="0" smtClean="0"/>
              <a:t>Discussions:</a:t>
            </a:r>
          </a:p>
          <a:p>
            <a:pPr marL="800100" lvl="1" indent="-342900">
              <a:lnSpc>
                <a:spcPct val="150000"/>
              </a:lnSpc>
              <a:buClr>
                <a:srgbClr val="00B0F0"/>
              </a:buClr>
              <a:buFont typeface="+mj-lt"/>
              <a:buAutoNum type="arabicParenR"/>
              <a:defRPr/>
            </a:pPr>
            <a:r>
              <a:rPr lang="en-US" sz="1700" b="1" spc="150" dirty="0" smtClean="0"/>
              <a:t>PDM 1: Irbid (1) </a:t>
            </a:r>
            <a:r>
              <a:rPr lang="en-US" sz="1700" spc="150" dirty="0" smtClean="0"/>
              <a:t>FFH under </a:t>
            </a:r>
            <a:r>
              <a:rPr lang="en-US" sz="1700" spc="150" dirty="0"/>
              <a:t>abject </a:t>
            </a:r>
            <a:r>
              <a:rPr lang="en-US" sz="1700" spc="150" dirty="0" smtClean="0"/>
              <a:t>poverty, </a:t>
            </a:r>
            <a:r>
              <a:rPr lang="en-US" sz="1700" b="1" spc="150" dirty="0" smtClean="0"/>
              <a:t>Amman (1) </a:t>
            </a:r>
            <a:r>
              <a:rPr lang="en-US" sz="1700" spc="150" dirty="0" smtClean="0"/>
              <a:t>MHHH under </a:t>
            </a:r>
            <a:r>
              <a:rPr lang="en-US" sz="1700" spc="150" dirty="0" smtClean="0"/>
              <a:t>absolute </a:t>
            </a:r>
            <a:r>
              <a:rPr lang="en-US" sz="1700" spc="150" dirty="0" smtClean="0"/>
              <a:t>poverty. </a:t>
            </a:r>
          </a:p>
          <a:p>
            <a:pPr marL="800100" lvl="1" indent="-342900">
              <a:lnSpc>
                <a:spcPct val="150000"/>
              </a:lnSpc>
              <a:buClr>
                <a:srgbClr val="00B0F0"/>
              </a:buClr>
              <a:buFont typeface="+mj-lt"/>
              <a:buAutoNum type="arabicParenR"/>
              <a:defRPr/>
            </a:pPr>
            <a:r>
              <a:rPr lang="en-US" sz="1700" b="1" spc="150" dirty="0" smtClean="0"/>
              <a:t>PDM 2: Amman (2) </a:t>
            </a:r>
            <a:r>
              <a:rPr lang="en-US" sz="1700" spc="150" dirty="0" smtClean="0"/>
              <a:t>FFH under absolute poverty, MHH under abject poverty, and Irbid (1) MHH special protection needs.</a:t>
            </a:r>
            <a:endParaRPr lang="en-US" sz="1700" spc="150" dirty="0" smtClean="0"/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700" spc="150" dirty="0"/>
              <a:t> </a:t>
            </a:r>
            <a:r>
              <a:rPr lang="en-US" sz="1700" spc="150" dirty="0" smtClean="0"/>
              <a:t>      </a:t>
            </a:r>
            <a:r>
              <a:rPr lang="en-US" sz="1700" b="1" spc="150" dirty="0" smtClean="0"/>
              <a:t>2 case </a:t>
            </a:r>
            <a:r>
              <a:rPr lang="en-US" sz="1700" b="1" spc="150" dirty="0"/>
              <a:t>study </a:t>
            </a:r>
            <a:r>
              <a:rPr lang="en-US" sz="1700" b="1" spc="150" dirty="0" smtClean="0"/>
              <a:t>interviews </a:t>
            </a:r>
            <a:r>
              <a:rPr lang="en-US" sz="1700" spc="150" dirty="0" smtClean="0"/>
              <a:t>(1 in each round of PDM)</a:t>
            </a:r>
            <a:r>
              <a:rPr lang="en-US" sz="1700" b="1" spc="150" dirty="0" smtClean="0"/>
              <a:t>. </a:t>
            </a:r>
            <a:endParaRPr lang="en-US" sz="1700" b="1" spc="150" dirty="0" smtClean="0"/>
          </a:p>
          <a:p>
            <a:pPr marL="285750" lvl="0" indent="-285750">
              <a:lnSpc>
                <a:spcPct val="150000"/>
              </a:lnSpc>
              <a:buClr>
                <a:srgbClr val="00B0F0"/>
              </a:buClr>
              <a:buFont typeface="Calibri" panose="020F0502020204030204" pitchFamily="34" charset="0"/>
              <a:buChar char="Ω"/>
              <a:defRPr/>
            </a:pPr>
            <a:r>
              <a:rPr lang="en-US" sz="1700" spc="150" dirty="0" smtClean="0"/>
              <a:t>  Data collection conducted in the month of </a:t>
            </a:r>
            <a:r>
              <a:rPr lang="en-US" sz="1700" spc="150" dirty="0" smtClean="0"/>
              <a:t>June (PDM 1) and August (PDM2). </a:t>
            </a:r>
            <a:endParaRPr lang="en-US" sz="1700" spc="150" dirty="0"/>
          </a:p>
        </p:txBody>
      </p:sp>
    </p:spTree>
    <p:extLst>
      <p:ext uri="{BB962C8B-B14F-4D97-AF65-F5344CB8AC3E}">
        <p14:creationId xmlns:p14="http://schemas.microsoft.com/office/powerpoint/2010/main" val="34855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74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4876800"/>
            <a:ext cx="6019800" cy="6096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spc="300" dirty="0" smtClean="0">
                <a:solidFill>
                  <a:schemeClr val="bg1"/>
                </a:solidFill>
              </a:rPr>
              <a:t>PDM Analysis: Key Findings</a:t>
            </a:r>
            <a:endParaRPr lang="en-US" sz="3200" b="1" spc="3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930900"/>
            <a:ext cx="9135533" cy="53340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spc="300" dirty="0" smtClean="0"/>
              <a:t>“I used to feed my children only twice per day, now I feed them three times”. </a:t>
            </a:r>
            <a:r>
              <a:rPr lang="en-US" sz="1400" b="1" spc="300" dirty="0" smtClean="0"/>
              <a:t>(FGD 2, Participant 10)</a:t>
            </a:r>
            <a:endParaRPr lang="en-US" sz="1400" b="1" spc="300" dirty="0"/>
          </a:p>
        </p:txBody>
      </p:sp>
    </p:spTree>
    <p:extLst>
      <p:ext uri="{BB962C8B-B14F-4D97-AF65-F5344CB8AC3E}">
        <p14:creationId xmlns:p14="http://schemas.microsoft.com/office/powerpoint/2010/main" val="5604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4038600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r"/>
            <a:r>
              <a:rPr lang="en-US" sz="2400" b="1" spc="300" dirty="0" smtClean="0">
                <a:solidFill>
                  <a:schemeClr val="bg1"/>
                </a:solidFill>
              </a:rPr>
              <a:t>Sample Characteristics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6809" y="595427"/>
            <a:ext cx="6057900" cy="33855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 smtClean="0">
                <a:solidFill>
                  <a:schemeClr val="bg1"/>
                </a:solidFill>
              </a:rPr>
              <a:t>Sample distribution by poverty level and gender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959" y="3839256"/>
            <a:ext cx="5857916" cy="33855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 smtClean="0">
                <a:solidFill>
                  <a:schemeClr val="bg1"/>
                </a:solidFill>
              </a:rPr>
              <a:t>Age of children of sample families and gender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6182" y="2143116"/>
            <a:ext cx="571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58%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4227100518"/>
              </p:ext>
            </p:extLst>
          </p:nvPr>
        </p:nvGraphicFramePr>
        <p:xfrm>
          <a:off x="3563888" y="890092"/>
          <a:ext cx="4536504" cy="2923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46" y="1787313"/>
            <a:ext cx="1793875" cy="1498582"/>
          </a:xfrm>
          <a:prstGeom prst="rect">
            <a:avLst/>
          </a:prstGeom>
        </p:spPr>
      </p:pic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569729242"/>
              </p:ext>
            </p:extLst>
          </p:nvPr>
        </p:nvGraphicFramePr>
        <p:xfrm>
          <a:off x="214282" y="4165600"/>
          <a:ext cx="4153421" cy="2599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0798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467" y="152400"/>
            <a:ext cx="3048000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r"/>
            <a:r>
              <a:rPr lang="en-US" sz="2400" b="1" spc="300" dirty="0" smtClean="0">
                <a:solidFill>
                  <a:schemeClr val="bg1"/>
                </a:solidFill>
              </a:rPr>
              <a:t>Income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7704" y="764704"/>
            <a:ext cx="5334000" cy="33855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 smtClean="0">
                <a:solidFill>
                  <a:schemeClr val="bg1"/>
                </a:solidFill>
              </a:rPr>
              <a:t>Sources of income and main contributors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298247686"/>
              </p:ext>
            </p:extLst>
          </p:nvPr>
        </p:nvGraphicFramePr>
        <p:xfrm>
          <a:off x="3131840" y="3861048"/>
          <a:ext cx="5904656" cy="299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45009066"/>
              </p:ext>
            </p:extLst>
          </p:nvPr>
        </p:nvGraphicFramePr>
        <p:xfrm>
          <a:off x="107504" y="1253897"/>
          <a:ext cx="5112568" cy="2973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094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20094"/>
            <a:ext cx="8229600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r"/>
            <a:r>
              <a:rPr lang="en-US" sz="2400" b="1" spc="300" dirty="0" smtClean="0">
                <a:solidFill>
                  <a:schemeClr val="bg1"/>
                </a:solidFill>
              </a:rPr>
              <a:t>Awareness of CCG and Distribution Mechanisms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7584" y="818710"/>
            <a:ext cx="796015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 level of awareness of both purpose of child cash grant and its source: </a:t>
            </a:r>
            <a:r>
              <a:rPr lang="en-US" b="1" dirty="0" smtClean="0">
                <a:solidFill>
                  <a:srgbClr val="FF0000"/>
                </a:solidFill>
              </a:rPr>
              <a:t>99%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7704" y="1638070"/>
            <a:ext cx="5181600" cy="33855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 smtClean="0">
                <a:solidFill>
                  <a:schemeClr val="bg1"/>
                </a:solidFill>
              </a:rPr>
              <a:t>Awareness of UNICEF CCG Duration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801400464"/>
              </p:ext>
            </p:extLst>
          </p:nvPr>
        </p:nvGraphicFramePr>
        <p:xfrm>
          <a:off x="1043608" y="2348880"/>
          <a:ext cx="6648400" cy="3806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223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864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4267200"/>
            <a:ext cx="5410200" cy="6096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spc="300" dirty="0" smtClean="0">
                <a:solidFill>
                  <a:schemeClr val="bg1"/>
                </a:solidFill>
              </a:rPr>
              <a:t>Expenditure Patterns</a:t>
            </a:r>
            <a:endParaRPr lang="en-US" sz="3200" b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2804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pc="300" dirty="0" smtClean="0"/>
              <a:t>      </a:t>
            </a:r>
            <a:r>
              <a:rPr lang="en-US" sz="3200" b="1" spc="300" dirty="0" smtClean="0">
                <a:solidFill>
                  <a:schemeClr val="bg1"/>
                </a:solidFill>
              </a:rPr>
              <a:t>Outline of Presentation</a:t>
            </a:r>
            <a:endParaRPr lang="en-US" sz="3200" b="1" spc="3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1560" y="1412776"/>
            <a:ext cx="7668774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  <a:buClr>
                <a:srgbClr val="00B0F0"/>
              </a:buClr>
              <a:buFont typeface="Calibri" panose="020F0502020204030204" pitchFamily="34" charset="0"/>
              <a:buChar char="Ω"/>
            </a:pPr>
            <a:r>
              <a:rPr lang="en-US" sz="2600" spc="150" dirty="0" smtClean="0">
                <a:solidFill>
                  <a:schemeClr val="tx1"/>
                </a:solidFill>
              </a:rPr>
              <a:t>   </a:t>
            </a:r>
            <a:r>
              <a:rPr lang="en-US" sz="2600" spc="150" dirty="0" smtClean="0">
                <a:solidFill>
                  <a:schemeClr val="tx1"/>
                </a:solidFill>
              </a:rPr>
              <a:t>UNICEF Child Cash Grant Programme </a:t>
            </a:r>
          </a:p>
          <a:p>
            <a:pPr algn="l">
              <a:lnSpc>
                <a:spcPct val="200000"/>
              </a:lnSpc>
              <a:buClr>
                <a:srgbClr val="00B0F0"/>
              </a:buClr>
              <a:buFont typeface="Calibri" panose="020F0502020204030204" pitchFamily="34" charset="0"/>
              <a:buChar char="Ω"/>
            </a:pPr>
            <a:r>
              <a:rPr lang="en-US" sz="2600" spc="150" dirty="0">
                <a:solidFill>
                  <a:schemeClr val="tx1"/>
                </a:solidFill>
              </a:rPr>
              <a:t> </a:t>
            </a:r>
            <a:r>
              <a:rPr lang="en-US" sz="2600" spc="150" dirty="0" smtClean="0">
                <a:solidFill>
                  <a:schemeClr val="tx1"/>
                </a:solidFill>
              </a:rPr>
              <a:t>  </a:t>
            </a:r>
            <a:r>
              <a:rPr lang="en-US" sz="2600" spc="150" dirty="0" smtClean="0">
                <a:solidFill>
                  <a:schemeClr val="tx1"/>
                </a:solidFill>
              </a:rPr>
              <a:t>Purpose </a:t>
            </a:r>
            <a:r>
              <a:rPr lang="en-US" sz="2600" spc="150" dirty="0" smtClean="0">
                <a:solidFill>
                  <a:schemeClr val="tx1"/>
                </a:solidFill>
              </a:rPr>
              <a:t>of Post Distribution Monitoring</a:t>
            </a:r>
          </a:p>
          <a:p>
            <a:pPr algn="l">
              <a:lnSpc>
                <a:spcPct val="200000"/>
              </a:lnSpc>
              <a:buClr>
                <a:srgbClr val="00B0F0"/>
              </a:buClr>
              <a:buFont typeface="Calibri" panose="020F0502020204030204" pitchFamily="34" charset="0"/>
              <a:buChar char="Ω"/>
            </a:pPr>
            <a:r>
              <a:rPr lang="en-US" sz="2600" spc="150" dirty="0" smtClean="0">
                <a:solidFill>
                  <a:schemeClr val="tx1"/>
                </a:solidFill>
              </a:rPr>
              <a:t>   M&amp;E Framework: Theory of Change</a:t>
            </a:r>
          </a:p>
          <a:p>
            <a:pPr indent="515938" algn="l">
              <a:lnSpc>
                <a:spcPct val="200000"/>
              </a:lnSpc>
              <a:buClr>
                <a:srgbClr val="00B0F0"/>
              </a:buClr>
              <a:buFont typeface="Calibri" panose="020F0502020204030204" pitchFamily="34" charset="0"/>
              <a:buChar char="Ω"/>
            </a:pPr>
            <a:r>
              <a:rPr lang="en-US" sz="2600" spc="150" dirty="0">
                <a:solidFill>
                  <a:schemeClr val="tx1"/>
                </a:solidFill>
              </a:rPr>
              <a:t>Methodology</a:t>
            </a:r>
          </a:p>
          <a:p>
            <a:pPr algn="l">
              <a:lnSpc>
                <a:spcPct val="200000"/>
              </a:lnSpc>
              <a:buClr>
                <a:srgbClr val="00B0F0"/>
              </a:buClr>
              <a:buFont typeface="Calibri" panose="020F0502020204030204" pitchFamily="34" charset="0"/>
              <a:buChar char="Ω"/>
            </a:pPr>
            <a:r>
              <a:rPr lang="en-US" sz="2600" spc="150" dirty="0" smtClean="0">
                <a:solidFill>
                  <a:schemeClr val="tx1"/>
                </a:solidFill>
              </a:rPr>
              <a:t>   PDM Analysis: Key </a:t>
            </a:r>
            <a:r>
              <a:rPr lang="en-US" sz="2600" spc="150" dirty="0" smtClean="0">
                <a:solidFill>
                  <a:schemeClr val="tx1"/>
                </a:solidFill>
              </a:rPr>
              <a:t>Findings</a:t>
            </a:r>
            <a:endParaRPr lang="en-US" sz="2600" spc="15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1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76200"/>
            <a:ext cx="8839200" cy="49244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spc="300" dirty="0" smtClean="0">
                <a:solidFill>
                  <a:schemeClr val="bg1"/>
                </a:solidFill>
              </a:rPr>
              <a:t>Main Expenditure items on which Cash (incl. UNHCR) is spent </a:t>
            </a:r>
          </a:p>
          <a:p>
            <a:pPr algn="ctr"/>
            <a:r>
              <a:rPr lang="en-US" sz="1200" b="1" spc="300" dirty="0" smtClean="0">
                <a:solidFill>
                  <a:schemeClr val="bg1"/>
                </a:solidFill>
              </a:rPr>
              <a:t>(% of mentions by respondents)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53524130"/>
              </p:ext>
            </p:extLst>
          </p:nvPr>
        </p:nvGraphicFramePr>
        <p:xfrm>
          <a:off x="152400" y="692696"/>
          <a:ext cx="8839200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60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76200"/>
            <a:ext cx="8839200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spc="300" dirty="0" smtClean="0">
                <a:solidFill>
                  <a:schemeClr val="bg1"/>
                </a:solidFill>
              </a:rPr>
              <a:t>Main Expenditure items on which Cash (incl. UNHCR) is spent </a:t>
            </a:r>
          </a:p>
          <a:p>
            <a:pPr algn="ctr"/>
            <a:r>
              <a:rPr lang="en-US" sz="1400" b="1" spc="300" dirty="0" smtClean="0">
                <a:solidFill>
                  <a:schemeClr val="bg1"/>
                </a:solidFill>
              </a:rPr>
              <a:t>PDM 1 and 2 compared</a:t>
            </a:r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590867632"/>
              </p:ext>
            </p:extLst>
          </p:nvPr>
        </p:nvGraphicFramePr>
        <p:xfrm>
          <a:off x="152400" y="620688"/>
          <a:ext cx="8991600" cy="6120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685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76200"/>
            <a:ext cx="8839200" cy="33855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 smtClean="0">
                <a:solidFill>
                  <a:schemeClr val="bg1"/>
                </a:solidFill>
              </a:rPr>
              <a:t>Main expenditure items on which total cash assistance is spent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734257919"/>
              </p:ext>
            </p:extLst>
          </p:nvPr>
        </p:nvGraphicFramePr>
        <p:xfrm>
          <a:off x="152400" y="548680"/>
          <a:ext cx="8839200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512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76600" y="4114800"/>
            <a:ext cx="5850467" cy="8890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spc="300" dirty="0" smtClean="0">
                <a:solidFill>
                  <a:schemeClr val="bg1"/>
                </a:solidFill>
              </a:rPr>
              <a:t>Child Specific Expenditure</a:t>
            </a:r>
            <a:endParaRPr lang="en-US" sz="3200" b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9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7775"/>
            <a:ext cx="7162800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400" b="1" spc="300" dirty="0" smtClean="0">
                <a:solidFill>
                  <a:schemeClr val="bg1"/>
                </a:solidFill>
              </a:rPr>
              <a:t>Improvement in overall living conditions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7584" y="1006059"/>
            <a:ext cx="7848600" cy="33855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 smtClean="0">
                <a:solidFill>
                  <a:schemeClr val="bg1"/>
                </a:solidFill>
              </a:rPr>
              <a:t>UNICEF CCG contribution to improving family wellbeing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256918888"/>
              </p:ext>
            </p:extLst>
          </p:nvPr>
        </p:nvGraphicFramePr>
        <p:xfrm>
          <a:off x="323528" y="1700808"/>
          <a:ext cx="8496944" cy="4702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665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7775"/>
            <a:ext cx="6019800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r"/>
            <a:r>
              <a:rPr lang="en-US" sz="2400" b="1" spc="300" dirty="0" smtClean="0">
                <a:solidFill>
                  <a:schemeClr val="bg1"/>
                </a:solidFill>
              </a:rPr>
              <a:t>Fulfilling basic needs of children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27984" y="702091"/>
            <a:ext cx="4583749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spc="300" dirty="0">
                <a:solidFill>
                  <a:schemeClr val="bg1"/>
                </a:solidFill>
              </a:rPr>
              <a:t>Extent to which UNICEF’s CCG covered basic needs of children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2539" y="3272064"/>
            <a:ext cx="4635624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spc="300" dirty="0">
                <a:solidFill>
                  <a:schemeClr val="bg1"/>
                </a:solidFill>
              </a:rPr>
              <a:t>Extent to which UNICEF’s CCG covered basic needs of </a:t>
            </a:r>
            <a:r>
              <a:rPr lang="en-US" sz="1400" b="1" spc="300" dirty="0" smtClean="0">
                <a:solidFill>
                  <a:schemeClr val="bg1"/>
                </a:solidFill>
              </a:rPr>
              <a:t>children – Poverty Level</a:t>
            </a:r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768391447"/>
              </p:ext>
            </p:extLst>
          </p:nvPr>
        </p:nvGraphicFramePr>
        <p:xfrm>
          <a:off x="4425693" y="1298450"/>
          <a:ext cx="4583749" cy="3238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679691270"/>
              </p:ext>
            </p:extLst>
          </p:nvPr>
        </p:nvGraphicFramePr>
        <p:xfrm>
          <a:off x="36074" y="3795284"/>
          <a:ext cx="5472029" cy="2736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65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76200"/>
            <a:ext cx="8839200" cy="33855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 smtClean="0">
                <a:solidFill>
                  <a:schemeClr val="bg1"/>
                </a:solidFill>
              </a:rPr>
              <a:t>Child specific expenditures on which UNICEF’s CCG is spent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716689763"/>
              </p:ext>
            </p:extLst>
          </p:nvPr>
        </p:nvGraphicFramePr>
        <p:xfrm>
          <a:off x="152400" y="620688"/>
          <a:ext cx="8839200" cy="6120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822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76200"/>
            <a:ext cx="88392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 smtClean="0">
                <a:solidFill>
                  <a:schemeClr val="bg1"/>
                </a:solidFill>
              </a:rPr>
              <a:t>Child specific expenditures on which UNICEF’s CCG is </a:t>
            </a:r>
            <a:r>
              <a:rPr lang="en-US" sz="1600" b="1" spc="300" dirty="0" smtClean="0">
                <a:solidFill>
                  <a:schemeClr val="bg1"/>
                </a:solidFill>
              </a:rPr>
              <a:t>spent</a:t>
            </a:r>
          </a:p>
          <a:p>
            <a:pPr algn="ctr"/>
            <a:r>
              <a:rPr lang="en-US" sz="1600" b="1" spc="300" dirty="0">
                <a:solidFill>
                  <a:schemeClr val="bg1"/>
                </a:solidFill>
              </a:rPr>
              <a:t>PDM 1 and 2 </a:t>
            </a:r>
            <a:r>
              <a:rPr lang="en-US" sz="1600" b="1" spc="300" dirty="0" smtClean="0">
                <a:solidFill>
                  <a:schemeClr val="bg1"/>
                </a:solidFill>
              </a:rPr>
              <a:t>compared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098720809"/>
              </p:ext>
            </p:extLst>
          </p:nvPr>
        </p:nvGraphicFramePr>
        <p:xfrm>
          <a:off x="152400" y="620688"/>
          <a:ext cx="8839200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26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33867"/>
            <a:ext cx="9144000" cy="56388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25400" y="4419600"/>
            <a:ext cx="6019800" cy="6096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spc="300" dirty="0" smtClean="0">
                <a:solidFill>
                  <a:schemeClr val="bg1"/>
                </a:solidFill>
              </a:rPr>
              <a:t>Use of Coping Mechanisms</a:t>
            </a:r>
            <a:endParaRPr lang="en-US" sz="3200" b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400" y="88469"/>
            <a:ext cx="6858000" cy="33855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 smtClean="0">
                <a:solidFill>
                  <a:schemeClr val="bg1"/>
                </a:solidFill>
              </a:rPr>
              <a:t>Most common coping mechanisms currently in use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501336537"/>
              </p:ext>
            </p:extLst>
          </p:nvPr>
        </p:nvGraphicFramePr>
        <p:xfrm>
          <a:off x="107504" y="836712"/>
          <a:ext cx="892899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12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4572000"/>
            <a:ext cx="4876800" cy="9906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spc="300" dirty="0" smtClean="0">
                <a:solidFill>
                  <a:schemeClr val="bg1"/>
                </a:solidFill>
              </a:rPr>
              <a:t>UNICEF Child Cash Grant Programme</a:t>
            </a:r>
            <a:endParaRPr lang="en-US" sz="2800" b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8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116632"/>
            <a:ext cx="8458200" cy="33855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 smtClean="0">
                <a:solidFill>
                  <a:schemeClr val="bg1"/>
                </a:solidFill>
              </a:rPr>
              <a:t>Coping mechanisms stopped/avoided due to receipt of UNICEF’s CCG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578901605"/>
              </p:ext>
            </p:extLst>
          </p:nvPr>
        </p:nvGraphicFramePr>
        <p:xfrm>
          <a:off x="304800" y="620688"/>
          <a:ext cx="8587680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580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116632"/>
            <a:ext cx="84582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 smtClean="0">
                <a:solidFill>
                  <a:schemeClr val="bg1"/>
                </a:solidFill>
              </a:rPr>
              <a:t>Coping mechanisms stopped/avoided due to receipt of UNICEF’s </a:t>
            </a:r>
            <a:r>
              <a:rPr lang="en-US" sz="1600" b="1" spc="300" dirty="0" smtClean="0">
                <a:solidFill>
                  <a:schemeClr val="bg1"/>
                </a:solidFill>
              </a:rPr>
              <a:t>CCG</a:t>
            </a:r>
          </a:p>
          <a:p>
            <a:pPr algn="ctr"/>
            <a:r>
              <a:rPr lang="en-US" sz="1600" b="1" spc="300" dirty="0">
                <a:solidFill>
                  <a:schemeClr val="bg1"/>
                </a:solidFill>
              </a:rPr>
              <a:t>PDM 1 and 2 </a:t>
            </a:r>
            <a:r>
              <a:rPr lang="en-US" sz="1600" b="1" spc="300" dirty="0" smtClean="0">
                <a:solidFill>
                  <a:schemeClr val="bg1"/>
                </a:solidFill>
              </a:rPr>
              <a:t>compared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824322356"/>
              </p:ext>
            </p:extLst>
          </p:nvPr>
        </p:nvGraphicFramePr>
        <p:xfrm>
          <a:off x="304800" y="692696"/>
          <a:ext cx="8458200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61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96302"/>
            <a:ext cx="9144000" cy="6954301"/>
          </a:xfrm>
          <a:prstGeom prst="rect">
            <a:avLst/>
          </a:prstGeom>
          <a:solidFill>
            <a:srgbClr val="3399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1813" algn="l"/>
            <a:endParaRPr lang="en-U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4331" y="2209379"/>
            <a:ext cx="3322729" cy="100524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5500" b="1" spc="300" dirty="0" smtClean="0">
                <a:solidFill>
                  <a:schemeClr val="bg1"/>
                </a:solidFill>
              </a:rPr>
              <a:t>Thanks </a:t>
            </a:r>
            <a:endParaRPr lang="en-US" sz="3400" b="1" spc="300" dirty="0">
              <a:solidFill>
                <a:schemeClr val="bg1"/>
              </a:solidFill>
            </a:endParaRPr>
          </a:p>
        </p:txBody>
      </p:sp>
      <p:pic>
        <p:nvPicPr>
          <p:cNvPr id="6" name="Picture 5" descr="logo_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045" y="5717669"/>
            <a:ext cx="2971800" cy="72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9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4114800" cy="33855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1600" b="1" spc="300" dirty="0" smtClean="0">
                <a:solidFill>
                  <a:schemeClr val="bg1"/>
                </a:solidFill>
              </a:rPr>
              <a:t>Unconditional Child Cash Grant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6600" y="3048000"/>
            <a:ext cx="5562600" cy="33855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 smtClean="0">
                <a:solidFill>
                  <a:schemeClr val="bg1"/>
                </a:solidFill>
              </a:rPr>
              <a:t>Change in the number of children per month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" y="607717"/>
            <a:ext cx="327660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spc="150" dirty="0" smtClean="0"/>
              <a:t>February 2015, targets the most vulnerable children and their families out of 84% Syrian refugees living in the host communities.</a:t>
            </a:r>
            <a:endParaRPr lang="en-US" sz="1500" b="1" spc="150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2819400" y="3548138"/>
          <a:ext cx="6248400" cy="3019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/>
          <p:cNvSpPr/>
          <p:nvPr/>
        </p:nvSpPr>
        <p:spPr>
          <a:xfrm>
            <a:off x="0" y="2077351"/>
            <a:ext cx="31242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spc="150" dirty="0" smtClean="0"/>
              <a:t>JOD 20 (USD 28) per month per child.</a:t>
            </a:r>
            <a:endParaRPr lang="en-US" sz="1500" b="1" spc="150" dirty="0"/>
          </a:p>
        </p:txBody>
      </p:sp>
      <p:sp>
        <p:nvSpPr>
          <p:cNvPr id="15" name="Rectangle 14"/>
          <p:cNvSpPr/>
          <p:nvPr/>
        </p:nvSpPr>
        <p:spPr>
          <a:xfrm>
            <a:off x="0" y="2743200"/>
            <a:ext cx="2819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spc="150" dirty="0" smtClean="0"/>
              <a:t>Partnership with UNHCR to work through common targeting and payment system: minimum operational costs while maximizing the actual share of donor funding received by beneficiaries. </a:t>
            </a:r>
            <a:endParaRPr lang="en-US" sz="1600" b="1" spc="150" dirty="0"/>
          </a:p>
        </p:txBody>
      </p:sp>
      <p:sp>
        <p:nvSpPr>
          <p:cNvPr id="16" name="Rectangle 15"/>
          <p:cNvSpPr/>
          <p:nvPr/>
        </p:nvSpPr>
        <p:spPr>
          <a:xfrm>
            <a:off x="4648200" y="1215577"/>
            <a:ext cx="4495800" cy="113877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r"/>
            <a:r>
              <a:rPr lang="en-US" sz="1600" b="1" spc="300" dirty="0" smtClean="0">
                <a:solidFill>
                  <a:schemeClr val="bg1"/>
                </a:solidFill>
              </a:rPr>
              <a:t>UNICEF CCG current coverage is </a:t>
            </a:r>
            <a:r>
              <a:rPr lang="en-US" sz="2000" b="1" spc="300" dirty="0">
                <a:solidFill>
                  <a:srgbClr val="FF0000"/>
                </a:solidFill>
              </a:rPr>
              <a:t>23%</a:t>
            </a:r>
            <a:r>
              <a:rPr lang="en-US" sz="2000" b="1" spc="300" dirty="0">
                <a:solidFill>
                  <a:schemeClr val="bg1"/>
                </a:solidFill>
              </a:rPr>
              <a:t> </a:t>
            </a:r>
            <a:r>
              <a:rPr lang="en-US" sz="1600" b="1" spc="300" dirty="0" smtClean="0">
                <a:solidFill>
                  <a:schemeClr val="bg1"/>
                </a:solidFill>
              </a:rPr>
              <a:t>of the most vulnerable Syrian refugee children living in the host communities in Jordan.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8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/>
      <p:bldGraphic spid="12" grpId="0">
        <p:bldAsOne/>
      </p:bldGraphic>
      <p:bldP spid="13" grpId="0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4114800" cy="33855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1600" b="1" spc="300" dirty="0" smtClean="0">
                <a:solidFill>
                  <a:schemeClr val="bg1"/>
                </a:solidFill>
              </a:rPr>
              <a:t>Data: August 2015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2362200"/>
            <a:ext cx="4953000" cy="33855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 smtClean="0">
                <a:solidFill>
                  <a:schemeClr val="bg1"/>
                </a:solidFill>
              </a:rPr>
              <a:t>Number of children: age and gender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5029200" y="962799"/>
          <a:ext cx="4038600" cy="224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4724400" y="609600"/>
            <a:ext cx="4343400" cy="33855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 smtClean="0">
                <a:solidFill>
                  <a:schemeClr val="bg1"/>
                </a:solidFill>
              </a:rPr>
              <a:t>Total number of children: 55,091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0" y="2819400"/>
          <a:ext cx="7620000" cy="3818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0894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Graphic spid="9" grpId="0">
        <p:bldAsOne/>
      </p:bldGraphic>
      <p:bldP spid="10" grpId="0" animBg="1"/>
      <p:bldGraphic spid="1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228600"/>
            <a:ext cx="85344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>
                <a:solidFill>
                  <a:schemeClr val="bg1"/>
                </a:solidFill>
              </a:rPr>
              <a:t>N</a:t>
            </a:r>
            <a:r>
              <a:rPr lang="en-US" sz="1600" b="1" spc="300" dirty="0" smtClean="0">
                <a:solidFill>
                  <a:schemeClr val="bg1"/>
                </a:solidFill>
              </a:rPr>
              <a:t>umber of children: under abject </a:t>
            </a:r>
            <a:r>
              <a:rPr lang="en-US" sz="1600" b="1" spc="300" dirty="0">
                <a:solidFill>
                  <a:schemeClr val="bg1"/>
                </a:solidFill>
              </a:rPr>
              <a:t>p</a:t>
            </a:r>
            <a:r>
              <a:rPr lang="en-US" sz="1600" b="1" spc="300" dirty="0" smtClean="0">
                <a:solidFill>
                  <a:schemeClr val="bg1"/>
                </a:solidFill>
              </a:rPr>
              <a:t>overty, absolute </a:t>
            </a:r>
            <a:r>
              <a:rPr lang="en-US" sz="1600" b="1" spc="300" dirty="0">
                <a:solidFill>
                  <a:schemeClr val="bg1"/>
                </a:solidFill>
              </a:rPr>
              <a:t>p</a:t>
            </a:r>
            <a:r>
              <a:rPr lang="en-US" sz="1600" b="1" spc="300" dirty="0" smtClean="0">
                <a:solidFill>
                  <a:schemeClr val="bg1"/>
                </a:solidFill>
              </a:rPr>
              <a:t>overty and with specific needs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5029200" y="962799"/>
          <a:ext cx="4038600" cy="224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304800" y="838200"/>
          <a:ext cx="8686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7317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228600"/>
            <a:ext cx="8610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>
                <a:solidFill>
                  <a:schemeClr val="bg1"/>
                </a:solidFill>
              </a:rPr>
              <a:t>N</a:t>
            </a:r>
            <a:r>
              <a:rPr lang="en-US" sz="1600" b="1" spc="300" dirty="0" smtClean="0">
                <a:solidFill>
                  <a:schemeClr val="bg1"/>
                </a:solidFill>
              </a:rPr>
              <a:t>umber of unaccompanied and separated </a:t>
            </a:r>
            <a:r>
              <a:rPr lang="en-US" sz="1600" b="1" spc="300" dirty="0">
                <a:solidFill>
                  <a:schemeClr val="bg1"/>
                </a:solidFill>
              </a:rPr>
              <a:t>c</a:t>
            </a:r>
            <a:r>
              <a:rPr lang="en-US" sz="1600" b="1" spc="300" dirty="0" smtClean="0">
                <a:solidFill>
                  <a:schemeClr val="bg1"/>
                </a:solidFill>
              </a:rPr>
              <a:t>hildren, children with disability and special protection needs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5029200" y="962799"/>
          <a:ext cx="4038600" cy="224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52400" y="1143000"/>
          <a:ext cx="88392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191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" y="76200"/>
            <a:ext cx="8991600" cy="33855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>
                <a:solidFill>
                  <a:schemeClr val="bg1"/>
                </a:solidFill>
              </a:rPr>
              <a:t>N</a:t>
            </a:r>
            <a:r>
              <a:rPr lang="en-US" sz="1600" b="1" spc="300" dirty="0" smtClean="0">
                <a:solidFill>
                  <a:schemeClr val="bg1"/>
                </a:solidFill>
              </a:rPr>
              <a:t>umber of children per </a:t>
            </a:r>
            <a:r>
              <a:rPr lang="en-US" sz="1600" b="1" spc="300" dirty="0">
                <a:solidFill>
                  <a:schemeClr val="bg1"/>
                </a:solidFill>
              </a:rPr>
              <a:t>g</a:t>
            </a:r>
            <a:r>
              <a:rPr lang="en-US" sz="1600" b="1" spc="300" dirty="0" smtClean="0">
                <a:solidFill>
                  <a:schemeClr val="bg1"/>
                </a:solidFill>
              </a:rPr>
              <a:t>overnorate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5029200" y="962799"/>
          <a:ext cx="4038600" cy="224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0" y="457200"/>
          <a:ext cx="91440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601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152400"/>
            <a:ext cx="8763000" cy="30777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spc="300" dirty="0">
                <a:solidFill>
                  <a:schemeClr val="bg1"/>
                </a:solidFill>
              </a:rPr>
              <a:t>N</a:t>
            </a:r>
            <a:r>
              <a:rPr lang="en-US" sz="1400" b="1" spc="300" dirty="0" smtClean="0">
                <a:solidFill>
                  <a:schemeClr val="bg1"/>
                </a:solidFill>
              </a:rPr>
              <a:t>umber of children per family (FHH and MHH) 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0" y="536377"/>
          <a:ext cx="9144000" cy="6093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460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1420</TotalTime>
  <Words>823</Words>
  <Application>Microsoft Office PowerPoint</Application>
  <PresentationFormat>On-screen Show (4:3)</PresentationFormat>
  <Paragraphs>113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Purpose of Post Distribution Monitoring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</vt:lpstr>
    </vt:vector>
  </TitlesOfParts>
  <Company>UNICEF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Jawad Aslam</dc:creator>
  <cp:lastModifiedBy>Jawad Aslam</cp:lastModifiedBy>
  <cp:revision>58</cp:revision>
  <cp:lastPrinted>2015-11-09T10:17:05Z</cp:lastPrinted>
  <dcterms:created xsi:type="dcterms:W3CDTF">2015-09-08T10:18:10Z</dcterms:created>
  <dcterms:modified xsi:type="dcterms:W3CDTF">2015-11-09T10:46:17Z</dcterms:modified>
</cp:coreProperties>
</file>