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8" r:id="rId8"/>
    <p:sldId id="264" r:id="rId9"/>
    <p:sldId id="265" r:id="rId10"/>
    <p:sldId id="269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borah Buis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dirty="0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2338CA5-6DDC-466B-89C0-0507EAF5CA80}" type="datetimeFigureOut">
              <a:rPr lang="en-GB" smtClean="0"/>
              <a:t>01/05/2016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BDF9BD6-5CEC-4089-9838-F2AAA76C28DC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566574">
            <a:off x="1740971" y="1516735"/>
            <a:ext cx="7337248" cy="1204306"/>
          </a:xfrm>
        </p:spPr>
        <p:txBody>
          <a:bodyPr>
            <a:normAutofit/>
          </a:bodyPr>
          <a:lstStyle/>
          <a:p>
            <a:r>
              <a:rPr lang="en-US" dirty="0" smtClean="0"/>
              <a:t>Child Protection Information Management System In Jordan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7649" y="5019081"/>
            <a:ext cx="10284833" cy="499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sz="2800" b="1" dirty="0" smtClean="0"/>
              <a:t>Briefing for regional child protection workshop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458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b="1" dirty="0" smtClean="0"/>
              <a:t>Sample of </a:t>
            </a:r>
            <a:r>
              <a:rPr lang="en-GB" b="1" smtClean="0"/>
              <a:t>annual statistics reports</a:t>
            </a:r>
            <a:endParaRPr lang="en-GB" b="1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5365" y="1101425"/>
            <a:ext cx="52101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357765" y="1101425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Caseload summary by Protection concern</a:t>
            </a:r>
          </a:p>
        </p:txBody>
      </p:sp>
      <p:pic>
        <p:nvPicPr>
          <p:cNvPr id="1026" name="Picture 2" descr="C:\Users\Yazan\Desktop\CPIMS Repo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8450" y="992726"/>
            <a:ext cx="5102970" cy="3967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61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086" y="2044675"/>
            <a:ext cx="10027920" cy="7583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4000" b="1" dirty="0" smtClean="0"/>
              <a:t>Any Questions?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2243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086" y="672344"/>
            <a:ext cx="10027920" cy="548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What is the CP IMS? 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48816"/>
            <a:ext cx="10027920" cy="357984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200" dirty="0" smtClean="0"/>
              <a:t>The Child Protection Information Management System facilitates inter-agency case management and data analysis through the implementation of common protocols and forms by agencies involved in case management</a:t>
            </a:r>
          </a:p>
          <a:p>
            <a:pPr marL="0" indent="0" algn="ctr">
              <a:buNone/>
            </a:pPr>
            <a:r>
              <a:rPr lang="en-US" sz="3200" dirty="0" smtClean="0"/>
              <a:t>It supports safe and confidential sharing of Child Protection Case management data for protection and programme purposes</a:t>
            </a:r>
          </a:p>
        </p:txBody>
      </p:sp>
    </p:spTree>
    <p:extLst>
      <p:ext uri="{BB962C8B-B14F-4D97-AF65-F5344CB8AC3E}">
        <p14:creationId xmlns:p14="http://schemas.microsoft.com/office/powerpoint/2010/main" val="22114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Purpose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65840"/>
            <a:ext cx="10027920" cy="386880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600" dirty="0" smtClean="0"/>
              <a:t>Consolidated reports will be collected on the basis of   child protection (CP) cases managed  by </a:t>
            </a:r>
            <a:r>
              <a:rPr lang="en-US" sz="2600" dirty="0"/>
              <a:t> </a:t>
            </a:r>
            <a:r>
              <a:rPr lang="en-US" sz="2600" dirty="0" smtClean="0"/>
              <a:t>CPIMS partners and </a:t>
            </a:r>
            <a:r>
              <a:rPr lang="en-US" sz="2600" dirty="0"/>
              <a:t>will serve the following purposes</a:t>
            </a:r>
            <a:r>
              <a:rPr lang="en-US" sz="2600" dirty="0" smtClean="0"/>
              <a:t>:</a:t>
            </a:r>
          </a:p>
          <a:p>
            <a:pPr marL="0" indent="0" algn="just">
              <a:buNone/>
            </a:pPr>
            <a:endParaRPr lang="en-GB" sz="2600" dirty="0"/>
          </a:p>
          <a:p>
            <a:pPr lvl="0" algn="just">
              <a:buFont typeface="Arial"/>
              <a:buChar char="•"/>
            </a:pPr>
            <a:r>
              <a:rPr lang="en-US" sz="2600" dirty="0" smtClean="0"/>
              <a:t>Facilitate CP case management, particularly in emergencies;</a:t>
            </a:r>
          </a:p>
          <a:p>
            <a:pPr lvl="0" algn="just">
              <a:buFont typeface="Arial"/>
              <a:buChar char="•"/>
            </a:pPr>
            <a:r>
              <a:rPr lang="en-US" sz="2600" dirty="0" smtClean="0"/>
              <a:t>CP </a:t>
            </a:r>
            <a:r>
              <a:rPr lang="en-US" sz="2600" dirty="0"/>
              <a:t>prevention and response program planning, monitoring and </a:t>
            </a:r>
            <a:r>
              <a:rPr lang="en-US" sz="2600" dirty="0" smtClean="0"/>
              <a:t>evaluation;</a:t>
            </a:r>
            <a:endParaRPr lang="en-GB" sz="2600" dirty="0"/>
          </a:p>
          <a:p>
            <a:pPr lvl="0" algn="just">
              <a:buFont typeface="Arial"/>
              <a:buChar char="•"/>
            </a:pPr>
            <a:r>
              <a:rPr lang="en-US" sz="2600" dirty="0"/>
              <a:t>Identification of programming and service delivery </a:t>
            </a:r>
            <a:r>
              <a:rPr lang="en-US" sz="2600" dirty="0" smtClean="0"/>
              <a:t>gaps;</a:t>
            </a:r>
            <a:endParaRPr lang="en-GB" sz="2600" dirty="0"/>
          </a:p>
          <a:p>
            <a:pPr lvl="0" algn="just">
              <a:buFont typeface="Arial"/>
              <a:buChar char="•"/>
            </a:pPr>
            <a:r>
              <a:rPr lang="en-US" sz="2600" dirty="0"/>
              <a:t>Prioritization of actions and </a:t>
            </a:r>
            <a:r>
              <a:rPr lang="en-US" sz="2600" dirty="0" smtClean="0"/>
              <a:t>follow up;</a:t>
            </a:r>
          </a:p>
          <a:p>
            <a:pPr lvl="0" algn="just">
              <a:buFont typeface="Arial"/>
              <a:buChar char="•"/>
            </a:pPr>
            <a:r>
              <a:rPr lang="en-US" sz="2600" dirty="0" smtClean="0"/>
              <a:t>Improved timeliness and service delivery;</a:t>
            </a:r>
            <a:endParaRPr lang="en-GB" sz="2600" dirty="0"/>
          </a:p>
          <a:p>
            <a:pPr lvl="0" algn="just">
              <a:buFont typeface="Arial"/>
              <a:buChar char="•"/>
            </a:pPr>
            <a:r>
              <a:rPr lang="en-US" sz="2600" dirty="0"/>
              <a:t>Policy and </a:t>
            </a:r>
            <a:r>
              <a:rPr lang="en-US" sz="2600" dirty="0" smtClean="0"/>
              <a:t>advocacy;</a:t>
            </a:r>
            <a:endParaRPr lang="en-GB" sz="2600" dirty="0"/>
          </a:p>
          <a:p>
            <a:pPr lvl="0" algn="just">
              <a:buFont typeface="Arial"/>
              <a:buChar char="•"/>
            </a:pPr>
            <a:r>
              <a:rPr lang="en-US" sz="2600" dirty="0"/>
              <a:t>Resource </a:t>
            </a:r>
            <a:r>
              <a:rPr lang="en-US" sz="2600" dirty="0" smtClean="0"/>
              <a:t>mobilization;</a:t>
            </a:r>
            <a:endParaRPr lang="en-GB" sz="2600" dirty="0"/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1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Organizations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123" y="1588285"/>
            <a:ext cx="2852352" cy="32241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Coordination: </a:t>
            </a:r>
          </a:p>
          <a:p>
            <a:endParaRPr lang="en-US" sz="2400" b="0" dirty="0"/>
          </a:p>
          <a:p>
            <a:pPr>
              <a:buFontTx/>
              <a:buChar char="-"/>
            </a:pPr>
            <a:r>
              <a:rPr lang="en-US" sz="2400" b="0" dirty="0" smtClean="0"/>
              <a:t>UNHCR &amp; IMC 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BD482E"/>
                </a:solidFill>
              </a:rPr>
              <a:t>Compilation:</a:t>
            </a:r>
          </a:p>
          <a:p>
            <a:pPr marL="0" indent="0">
              <a:buNone/>
            </a:pPr>
            <a:endParaRPr lang="en-US" sz="2400" b="0" dirty="0"/>
          </a:p>
          <a:p>
            <a:pPr marL="285750" indent="-285750">
              <a:buFontTx/>
              <a:buChar char="-"/>
            </a:pPr>
            <a:r>
              <a:rPr lang="en-US" sz="2400" b="0" dirty="0" smtClean="0"/>
              <a:t>UNHCR &amp; IMC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901003" y="1576719"/>
            <a:ext cx="416009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BD482E"/>
                </a:solidFill>
                <a:latin typeface="Franklin Gothic Book"/>
                <a:ea typeface="Calibri" panose="020F0502020204030204" pitchFamily="34" charset="0"/>
                <a:cs typeface="Franklin Gothic Book"/>
              </a:rPr>
              <a:t>Data gathering Agencies:       </a:t>
            </a:r>
            <a:r>
              <a:rPr lang="en-US" sz="2400" b="1" dirty="0">
                <a:latin typeface="Franklin Gothic Book"/>
                <a:ea typeface="Calibri" panose="020F0502020204030204" pitchFamily="34" charset="0"/>
                <a:cs typeface="Franklin Gothic Book"/>
              </a:rPr>
              <a:t>	</a:t>
            </a:r>
            <a:r>
              <a:rPr lang="en-US" sz="2400" b="1" dirty="0" smtClean="0">
                <a:latin typeface="Franklin Gothic Book"/>
                <a:ea typeface="Calibri" panose="020F0502020204030204" pitchFamily="34" charset="0"/>
                <a:cs typeface="Franklin Gothic Book"/>
              </a:rPr>
              <a:t>	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Franklin Gothic Book"/>
                <a:ea typeface="Calibri" panose="020F0502020204030204" pitchFamily="34" charset="0"/>
                <a:cs typeface="Franklin Gothic Book"/>
              </a:rPr>
              <a:t>NHF/IFH                      	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Franklin Gothic Book"/>
                <a:ea typeface="Calibri" panose="020F0502020204030204" pitchFamily="34" charset="0"/>
                <a:cs typeface="Franklin Gothic Book"/>
              </a:rPr>
              <a:t>JRF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Franklin Gothic Book"/>
                <a:ea typeface="Calibri" panose="020F0502020204030204" pitchFamily="34" charset="0"/>
                <a:cs typeface="Franklin Gothic Book"/>
              </a:rPr>
              <a:t>IRC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Franklin Gothic Book"/>
                <a:ea typeface="Calibri" panose="020F0502020204030204" pitchFamily="34" charset="0"/>
                <a:cs typeface="Franklin Gothic Book"/>
              </a:rPr>
              <a:t>IMC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Franklin Gothic Book"/>
                <a:ea typeface="Calibri" panose="020F0502020204030204" pitchFamily="34" charset="0"/>
                <a:cs typeface="Franklin Gothic Book"/>
              </a:rPr>
              <a:t>UNHCR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Franklin Gothic Book"/>
                <a:ea typeface="Calibri" panose="020F0502020204030204" pitchFamily="34" charset="0"/>
                <a:cs typeface="Franklin Gothic Book"/>
              </a:rPr>
              <a:t>UNICEF (MRM)</a:t>
            </a:r>
          </a:p>
          <a:p>
            <a:endParaRPr lang="en-GB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8061098" y="1576719"/>
            <a:ext cx="413090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BD482E"/>
                </a:solidFill>
                <a:latin typeface="Franklin Gothic Book"/>
                <a:cs typeface="Franklin Gothic Book"/>
              </a:rPr>
              <a:t>Technical support: </a:t>
            </a:r>
          </a:p>
          <a:p>
            <a:endParaRPr lang="fr-FR" sz="2400" b="1" dirty="0" smtClean="0">
              <a:solidFill>
                <a:srgbClr val="BD482E"/>
              </a:solidFill>
              <a:latin typeface="Franklin Gothic Book"/>
              <a:cs typeface="Franklin Gothic Book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Franklin Gothic Book"/>
                <a:cs typeface="Franklin Gothic Book"/>
              </a:rPr>
              <a:t>UNICEF</a:t>
            </a:r>
          </a:p>
          <a:p>
            <a:pPr marL="285750" indent="-285750">
              <a:buFontTx/>
              <a:buChar char="-"/>
            </a:pPr>
            <a:endParaRPr lang="fr-FR" sz="2800" dirty="0" smtClean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1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Locations in Jordan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604" y="914401"/>
            <a:ext cx="10027920" cy="423836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Amman Governorate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Zarqa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Mafraq </a:t>
            </a:r>
            <a:r>
              <a:rPr lang="en-US" sz="2400" dirty="0"/>
              <a:t>Governorate (including Zaatari Camp</a:t>
            </a:r>
            <a:r>
              <a:rPr lang="en-US" sz="2400" dirty="0" smtClean="0"/>
              <a:t>) 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Irbid </a:t>
            </a:r>
            <a:r>
              <a:rPr lang="en-US" sz="2400" dirty="0"/>
              <a:t>Governorate (including Cyber City and King Abdullah Park</a:t>
            </a:r>
            <a:r>
              <a:rPr lang="en-US" sz="2400" dirty="0" smtClean="0"/>
              <a:t>)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Emirate </a:t>
            </a:r>
            <a:r>
              <a:rPr lang="en-US" sz="2400" dirty="0"/>
              <a:t>Jordanian </a:t>
            </a:r>
            <a:r>
              <a:rPr lang="en-US" sz="2400" dirty="0" smtClean="0"/>
              <a:t>Camp 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Azraq Camp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South of Jordan ( including Ma’an, Aqaba,Tafileh)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Jordan Valley (including </a:t>
            </a:r>
            <a:r>
              <a:rPr lang="en-US" sz="2400" dirty="0" err="1" smtClean="0"/>
              <a:t>Balqa</a:t>
            </a:r>
            <a:r>
              <a:rPr lang="en-US" sz="2400" dirty="0" smtClean="0"/>
              <a:t> and Madaba)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r>
              <a:rPr lang="en-US" sz="2400" dirty="0" smtClean="0"/>
              <a:t>North ( including Ajloun and Jerash) </a:t>
            </a:r>
          </a:p>
          <a:p>
            <a:pPr algn="just">
              <a:lnSpc>
                <a:spcPct val="130000"/>
              </a:lnSpc>
              <a:buFont typeface="Arial"/>
              <a:buChar char="•"/>
            </a:pPr>
            <a:endParaRPr lang="en-US" sz="2400" dirty="0" smtClean="0"/>
          </a:p>
          <a:p>
            <a:pPr algn="just">
              <a:lnSpc>
                <a:spcPct val="130000"/>
              </a:lnSpc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840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Information sharing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14400"/>
            <a:ext cx="10027920" cy="4102443"/>
          </a:xfrm>
        </p:spPr>
        <p:txBody>
          <a:bodyPr>
            <a:noAutofit/>
          </a:bodyPr>
          <a:lstStyle/>
          <a:p>
            <a:pPr algn="just">
              <a:buFont typeface="Arial"/>
              <a:buChar char="•"/>
            </a:pPr>
            <a:r>
              <a:rPr lang="en-US" sz="1800" dirty="0" smtClean="0"/>
              <a:t>Information Sharing and Data Sharing Protocols ( ISP and DS) are currently being finalized by the CPIMS Task Force.</a:t>
            </a:r>
          </a:p>
          <a:p>
            <a:pPr algn="just">
              <a:buFont typeface="Arial"/>
              <a:buChar char="•"/>
            </a:pPr>
            <a:r>
              <a:rPr lang="en-US" sz="1800" dirty="0"/>
              <a:t>The </a:t>
            </a:r>
            <a:r>
              <a:rPr lang="en-US" sz="1800" dirty="0" smtClean="0"/>
              <a:t>CPIMS </a:t>
            </a:r>
            <a:r>
              <a:rPr lang="en-US" sz="1800" dirty="0"/>
              <a:t>module in RAIS (Refugee Assistance Information System) was created by UNHCR in June </a:t>
            </a:r>
            <a:r>
              <a:rPr lang="en-US" sz="1800" dirty="0" smtClean="0"/>
              <a:t>2014 </a:t>
            </a:r>
            <a:r>
              <a:rPr lang="en-US" sz="1800" dirty="0"/>
              <a:t>in consultation with the </a:t>
            </a:r>
            <a:r>
              <a:rPr lang="en-US" sz="1800" dirty="0" smtClean="0"/>
              <a:t>UASC &amp; CPIMS </a:t>
            </a:r>
            <a:r>
              <a:rPr lang="en-US" sz="1800" dirty="0"/>
              <a:t>Task </a:t>
            </a:r>
            <a:r>
              <a:rPr lang="en-US" sz="1800" dirty="0" smtClean="0"/>
              <a:t>Force. Final </a:t>
            </a:r>
            <a:r>
              <a:rPr lang="en-US" sz="1800" dirty="0"/>
              <a:t>c</a:t>
            </a:r>
            <a:r>
              <a:rPr lang="en-US" sz="1800" dirty="0" smtClean="0"/>
              <a:t>ompilation of data is conducted through the module.</a:t>
            </a:r>
          </a:p>
          <a:p>
            <a:pPr algn="just">
              <a:buFont typeface="Arial"/>
              <a:buChar char="•"/>
            </a:pPr>
            <a:r>
              <a:rPr lang="en-US" sz="1800" dirty="0"/>
              <a:t>The information collected in the C</a:t>
            </a:r>
            <a:r>
              <a:rPr lang="en-US" sz="1800" dirty="0" smtClean="0"/>
              <a:t>PIMS </a:t>
            </a:r>
            <a:r>
              <a:rPr lang="en-US" sz="1800" dirty="0"/>
              <a:t>module in RAIS can be easily exported and imported from the </a:t>
            </a:r>
            <a:r>
              <a:rPr lang="en-US" sz="1800" dirty="0" smtClean="0"/>
              <a:t>Inter-Agency CPIMS without </a:t>
            </a:r>
            <a:r>
              <a:rPr lang="en-US" sz="1800" dirty="0"/>
              <a:t>compromising the confidentiality and security of the data. As such, </a:t>
            </a:r>
            <a:r>
              <a:rPr lang="en-US" sz="1800" dirty="0" smtClean="0"/>
              <a:t>CPIMS </a:t>
            </a:r>
            <a:r>
              <a:rPr lang="en-US" sz="1800" dirty="0"/>
              <a:t>Task Force members may opt (to use) either of the </a:t>
            </a:r>
            <a:r>
              <a:rPr lang="en-US" sz="1800" dirty="0" smtClean="0"/>
              <a:t>information gathering and case management </a:t>
            </a:r>
            <a:r>
              <a:rPr lang="en-US" sz="1800" dirty="0"/>
              <a:t>systems as per the procedures </a:t>
            </a:r>
            <a:r>
              <a:rPr lang="en-US" sz="1800" dirty="0" smtClean="0"/>
              <a:t>preliminary established in the ISP and DS Protocols;</a:t>
            </a:r>
          </a:p>
          <a:p>
            <a:pPr algn="just">
              <a:buFont typeface="Arial"/>
              <a:buChar char="•"/>
            </a:pPr>
            <a:r>
              <a:rPr lang="en-US" sz="1800" dirty="0" smtClean="0"/>
              <a:t>Children files can be shared automatically through the online module and electronically through the standard inter-agency modules. The CPIMS indicates the status and progress of the case. </a:t>
            </a:r>
          </a:p>
          <a:p>
            <a:pPr algn="just">
              <a:buFont typeface="Arial"/>
              <a:buChar char="•"/>
            </a:pPr>
            <a:r>
              <a:rPr lang="en-US" sz="1800" dirty="0" smtClean="0"/>
              <a:t>Compiled Tracking sheet will be shared with all the CPIMS Task Force members of a monthly basis. Analysis and statistical reports will be shared with pre-approved actors twice a year.</a:t>
            </a:r>
          </a:p>
          <a:p>
            <a:pPr algn="just">
              <a:buFont typeface="Arial"/>
              <a:buChar char="•"/>
            </a:pPr>
            <a:r>
              <a:rPr lang="en-US" sz="1800" b="1" dirty="0" smtClean="0"/>
              <a:t>Any request from </a:t>
            </a:r>
            <a:r>
              <a:rPr lang="en-US" sz="1800" dirty="0" smtClean="0"/>
              <a:t>external actors </a:t>
            </a:r>
            <a:r>
              <a:rPr lang="en-US" sz="1800" b="1" dirty="0" smtClean="0"/>
              <a:t>for access to consolidated </a:t>
            </a:r>
            <a:r>
              <a:rPr lang="en-US" sz="1800" dirty="0" smtClean="0"/>
              <a:t>CPIMS</a:t>
            </a:r>
            <a:r>
              <a:rPr lang="en-US" sz="1800" b="1" dirty="0" smtClean="0"/>
              <a:t> </a:t>
            </a:r>
            <a:r>
              <a:rPr lang="en-US" sz="1800" dirty="0" smtClean="0"/>
              <a:t>information </a:t>
            </a:r>
            <a:r>
              <a:rPr lang="en-US" sz="1800" b="1" dirty="0" smtClean="0"/>
              <a:t>must be directed </a:t>
            </a:r>
            <a:r>
              <a:rPr lang="en-US" sz="1800" b="1" dirty="0" smtClean="0">
                <a:solidFill>
                  <a:srgbClr val="000000"/>
                </a:solidFill>
              </a:rPr>
              <a:t>to</a:t>
            </a:r>
            <a:r>
              <a:rPr lang="en-US" sz="1800" b="1" dirty="0" smtClean="0"/>
              <a:t> the UNHCR and </a:t>
            </a:r>
            <a:r>
              <a:rPr lang="en-US" sz="1800" dirty="0" smtClean="0"/>
              <a:t>IMC Focal points.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012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en-US" dirty="0" smtClean="0"/>
              <a:t>Components of the CPIMS in Jordan</a:t>
            </a:r>
            <a:endParaRPr lang="en-US" dirty="0"/>
          </a:p>
        </p:txBody>
      </p:sp>
      <p:pic>
        <p:nvPicPr>
          <p:cNvPr id="4" name="Picture 6" descr="MCj0426058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663" y="1777781"/>
            <a:ext cx="1036872" cy="95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050" y="1893194"/>
            <a:ext cx="747713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ock"/>
          <p:cNvSpPr>
            <a:spLocks noEditPoints="1" noChangeArrowheads="1"/>
          </p:cNvSpPr>
          <p:nvPr/>
        </p:nvSpPr>
        <p:spPr bwMode="auto">
          <a:xfrm>
            <a:off x="5372100" y="1893194"/>
            <a:ext cx="685800" cy="723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44 w 21600"/>
              <a:gd name="T13" fmla="*/ 9904 h 21600"/>
              <a:gd name="T14" fmla="*/ 21134 w 21600"/>
              <a:gd name="T15" fmla="*/ 153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pic>
        <p:nvPicPr>
          <p:cNvPr id="7" name="Picture 7" descr="MCj0281104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1893194"/>
            <a:ext cx="99060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806262" y="3102735"/>
            <a:ext cx="1371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dirty="0">
                <a:solidFill>
                  <a:srgbClr val="000000"/>
                </a:solidFill>
              </a:rPr>
              <a:t>standard set of forms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3430106" y="3377372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dirty="0">
                <a:solidFill>
                  <a:srgbClr val="000000"/>
                </a:solidFill>
              </a:rPr>
              <a:t>database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5029200" y="3102735"/>
            <a:ext cx="1371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dirty="0">
                <a:solidFill>
                  <a:srgbClr val="000000"/>
                </a:solidFill>
              </a:rPr>
              <a:t>data</a:t>
            </a:r>
          </a:p>
          <a:p>
            <a:pPr algn="ctr" eaLnBrk="1" hangingPunct="1"/>
            <a:r>
              <a:rPr lang="en-GB" dirty="0">
                <a:solidFill>
                  <a:srgbClr val="000000"/>
                </a:solidFill>
              </a:rPr>
              <a:t>protection</a:t>
            </a:r>
          </a:p>
          <a:p>
            <a:pPr algn="ctr" eaLnBrk="1" hangingPunct="1"/>
            <a:r>
              <a:rPr lang="en-GB" dirty="0">
                <a:solidFill>
                  <a:srgbClr val="000000"/>
                </a:solidFill>
              </a:rPr>
              <a:t>protocols</a:t>
            </a:r>
          </a:p>
          <a:p>
            <a:pPr algn="ctr" eaLnBrk="1" hangingPunct="1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7010400" y="3102734"/>
            <a:ext cx="1371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dirty="0">
                <a:solidFill>
                  <a:srgbClr val="000000"/>
                </a:solidFill>
              </a:rPr>
              <a:t>Information sharing protocols</a:t>
            </a:r>
          </a:p>
        </p:txBody>
      </p:sp>
    </p:spTree>
    <p:extLst>
      <p:ext uri="{BB962C8B-B14F-4D97-AF65-F5344CB8AC3E}">
        <p14:creationId xmlns:p14="http://schemas.microsoft.com/office/powerpoint/2010/main" val="3396728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101600"/>
            <a:ext cx="11582400" cy="812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b="1" dirty="0" smtClean="0"/>
              <a:t>Best Interest assessment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04" y="942108"/>
            <a:ext cx="5335925" cy="587694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8865" y="942108"/>
            <a:ext cx="5982917" cy="5876943"/>
          </a:xfrm>
          <a:prstGeom prst="rect">
            <a:avLst/>
          </a:prstGeom>
          <a:ln w="127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7348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101600"/>
            <a:ext cx="11582400" cy="812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b="1" dirty="0" smtClean="0"/>
              <a:t>Common Tracking Sheet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82" y="979997"/>
            <a:ext cx="11813309" cy="58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4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ersonnalisée 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BD482E"/>
      </a:accent1>
      <a:accent2>
        <a:srgbClr val="FF822D"/>
      </a:accent2>
      <a:accent3>
        <a:srgbClr val="3FBAAD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1045</TotalTime>
  <Words>448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Child Protection Information Management System In Jordan</vt:lpstr>
      <vt:lpstr> What is the CP IMS?  </vt:lpstr>
      <vt:lpstr>Purpose</vt:lpstr>
      <vt:lpstr>Organizations</vt:lpstr>
      <vt:lpstr>Locations in Jordan</vt:lpstr>
      <vt:lpstr>Information sharing</vt:lpstr>
      <vt:lpstr>Components of the CPIMS in Jordan</vt:lpstr>
      <vt:lpstr>Best Interest assessment</vt:lpstr>
      <vt:lpstr>Common Tracking Sheet</vt:lpstr>
      <vt:lpstr>Sample of annual statistics reports</vt:lpstr>
      <vt:lpstr>Any Questions?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Gender-based Violence Information Management System</dc:title>
  <dc:creator>Maaike Van Adrichem</dc:creator>
  <cp:lastModifiedBy>Belén</cp:lastModifiedBy>
  <cp:revision>40</cp:revision>
  <dcterms:created xsi:type="dcterms:W3CDTF">2014-08-16T15:54:54Z</dcterms:created>
  <dcterms:modified xsi:type="dcterms:W3CDTF">2016-05-01T15:08:43Z</dcterms:modified>
</cp:coreProperties>
</file>