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6" r:id="rId3"/>
    <p:sldId id="258" r:id="rId4"/>
    <p:sldId id="260" r:id="rId5"/>
    <p:sldId id="261" r:id="rId6"/>
    <p:sldId id="271" r:id="rId7"/>
    <p:sldId id="262" r:id="rId8"/>
    <p:sldId id="264" r:id="rId9"/>
    <p:sldId id="272" r:id="rId10"/>
    <p:sldId id="263" r:id="rId11"/>
    <p:sldId id="265" r:id="rId12"/>
    <p:sldId id="266" r:id="rId13"/>
    <p:sldId id="267" r:id="rId14"/>
    <p:sldId id="268" r:id="rId15"/>
    <p:sldId id="269" r:id="rId16"/>
    <p:sldId id="273" r:id="rId17"/>
    <p:sldId id="274" r:id="rId18"/>
    <p:sldId id="276" r:id="rId19"/>
    <p:sldId id="277"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Cribb" initials="OC" lastIdx="1" clrIdx="0">
    <p:extLst>
      <p:ext uri="{19B8F6BF-5375-455C-9EA6-DF929625EA0E}">
        <p15:presenceInfo xmlns:p15="http://schemas.microsoft.com/office/powerpoint/2012/main" userId="S-1-5-21-2676355427-447894320-4283101651-77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891" autoAdjust="0"/>
  </p:normalViewPr>
  <p:slideViewPr>
    <p:cSldViewPr snapToGrid="0">
      <p:cViewPr varScale="1">
        <p:scale>
          <a:sx n="56" d="100"/>
          <a:sy n="56" d="100"/>
        </p:scale>
        <p:origin x="10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EE769-264F-446A-AFC7-266FA2CC094C}" type="datetimeFigureOut">
              <a:rPr lang="en-GB" smtClean="0"/>
              <a:t>16/02/2017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DF6FD-D6A5-41D7-8453-1722EB1EAC5D}" type="slidenum">
              <a:rPr lang="en-GB" smtClean="0"/>
              <a:t>‹#›</a:t>
            </a:fld>
            <a:endParaRPr lang="en-GB"/>
          </a:p>
        </p:txBody>
      </p:sp>
    </p:spTree>
    <p:extLst>
      <p:ext uri="{BB962C8B-B14F-4D97-AF65-F5344CB8AC3E}">
        <p14:creationId xmlns:p14="http://schemas.microsoft.com/office/powerpoint/2010/main" val="115119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DLJORAM-DataAnalysisG@unhcr.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assistance module in RAIS enables organizations to record, coordinate, and report on the assistance provided to persons of concern. The assistance process is outlined in the diagram on</a:t>
            </a:r>
            <a:r>
              <a:rPr lang="en-GB" sz="1200" kern="1200" baseline="0" dirty="0" smtClean="0">
                <a:solidFill>
                  <a:schemeClr val="tx1"/>
                </a:solidFill>
                <a:effectLst/>
                <a:latin typeface="+mn-lt"/>
                <a:ea typeface="+mn-ea"/>
                <a:cs typeface="+mn-cs"/>
              </a:rPr>
              <a:t> the screen</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33DF6FD-D6A5-41D7-8453-1722EB1EAC5D}" type="slidenum">
              <a:rPr lang="en-GB" smtClean="0"/>
              <a:t>3</a:t>
            </a:fld>
            <a:endParaRPr lang="en-GB"/>
          </a:p>
        </p:txBody>
      </p:sp>
    </p:spTree>
    <p:extLst>
      <p:ext uri="{BB962C8B-B14F-4D97-AF65-F5344CB8AC3E}">
        <p14:creationId xmlns:p14="http://schemas.microsoft.com/office/powerpoint/2010/main" val="3442819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Assistance – Bulk Upload</a:t>
            </a:r>
            <a:endParaRPr lang="en-GB" dirty="0"/>
          </a:p>
        </p:txBody>
      </p:sp>
      <p:sp>
        <p:nvSpPr>
          <p:cNvPr id="4" name="Slide Number Placeholder 3"/>
          <p:cNvSpPr>
            <a:spLocks noGrp="1"/>
          </p:cNvSpPr>
          <p:nvPr>
            <p:ph type="sldNum" sz="quarter" idx="10"/>
          </p:nvPr>
        </p:nvSpPr>
        <p:spPr/>
        <p:txBody>
          <a:bodyPr/>
          <a:lstStyle/>
          <a:p>
            <a:fld id="{C33DF6FD-D6A5-41D7-8453-1722EB1EAC5D}" type="slidenum">
              <a:rPr lang="en-GB" smtClean="0"/>
              <a:t>14</a:t>
            </a:fld>
            <a:endParaRPr lang="en-GB"/>
          </a:p>
        </p:txBody>
      </p:sp>
    </p:spTree>
    <p:extLst>
      <p:ext uri="{BB962C8B-B14F-4D97-AF65-F5344CB8AC3E}">
        <p14:creationId xmlns:p14="http://schemas.microsoft.com/office/powerpoint/2010/main" val="248517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avoid upload errors ensure data is entered correctly,</a:t>
            </a:r>
            <a:r>
              <a:rPr lang="en-US" b="1" baseline="0" dirty="0" smtClean="0"/>
              <a:t> </a:t>
            </a:r>
            <a:r>
              <a:rPr lang="en-US" baseline="0" dirty="0" smtClean="0"/>
              <a:t>split number of cases in to maximum files of 10,000 cases per upload to avoid timeout error and interruption. If you do receive errors then those cases shall have to be uploaded again separately. </a:t>
            </a:r>
          </a:p>
          <a:p>
            <a:endParaRPr lang="en-US" baseline="0" dirty="0" smtClean="0"/>
          </a:p>
          <a:p>
            <a:pPr marL="228600" indent="-228600">
              <a:buAutoNum type="arabicPeriod"/>
            </a:pPr>
            <a:r>
              <a:rPr lang="en-US" baseline="0" dirty="0" smtClean="0"/>
              <a:t>Select Organization</a:t>
            </a:r>
          </a:p>
          <a:p>
            <a:pPr marL="228600" indent="-228600">
              <a:buAutoNum type="arabicPeriod"/>
            </a:pPr>
            <a:r>
              <a:rPr lang="en-US" baseline="0" dirty="0" smtClean="0"/>
              <a:t>Select the automatically generated ‘Distribution List’ xl file</a:t>
            </a:r>
          </a:p>
          <a:p>
            <a:pPr marL="228600" indent="-228600">
              <a:buAutoNum type="arabicPeriod"/>
            </a:pPr>
            <a:r>
              <a:rPr lang="en-US" baseline="0" dirty="0" smtClean="0"/>
              <a:t>Upload Assistance Information</a:t>
            </a:r>
          </a:p>
          <a:p>
            <a:pPr marL="228600" indent="-228600">
              <a:buAutoNum type="arabicPeriod"/>
            </a:pPr>
            <a:r>
              <a:rPr lang="en-US" baseline="0" dirty="0" smtClean="0"/>
              <a:t>Status of upload visible while processing, records passed vs errors, click on ‘Errors’ in green to see explanation of why case failed processing. Cases which require synchronization ‘no designated PA’ are to be referred back to DAG Unit Jo for manual synchronization.   </a:t>
            </a:r>
          </a:p>
        </p:txBody>
      </p:sp>
      <p:sp>
        <p:nvSpPr>
          <p:cNvPr id="4" name="Slide Number Placeholder 3"/>
          <p:cNvSpPr>
            <a:spLocks noGrp="1"/>
          </p:cNvSpPr>
          <p:nvPr>
            <p:ph type="sldNum" sz="quarter" idx="10"/>
          </p:nvPr>
        </p:nvSpPr>
        <p:spPr/>
        <p:txBody>
          <a:bodyPr/>
          <a:lstStyle/>
          <a:p>
            <a:fld id="{C33DF6FD-D6A5-41D7-8453-1722EB1EAC5D}" type="slidenum">
              <a:rPr lang="en-GB" smtClean="0"/>
              <a:t>15</a:t>
            </a:fld>
            <a:endParaRPr lang="en-GB"/>
          </a:p>
        </p:txBody>
      </p:sp>
    </p:spTree>
    <p:extLst>
      <p:ext uri="{BB962C8B-B14F-4D97-AF65-F5344CB8AC3E}">
        <p14:creationId xmlns:p14="http://schemas.microsoft.com/office/powerpoint/2010/main" val="289047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Completed Status means assistance has successfully reach the cases, you can search this through the Case search function to double check or via the reporting function.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Status advises ‘Completed with errors’ it means that either that all or some cases were not successfully applied with assistance.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example above the screen advises that there are ‘7’ failed records, to understand why these cases couldn’t be applied with assistance please click on the ‘Errors’ section on the right of the screen for further information.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3DF6FD-D6A5-41D7-8453-1722EB1EAC5D}" type="slidenum">
              <a:rPr lang="en-GB" smtClean="0"/>
              <a:t>16</a:t>
            </a:fld>
            <a:endParaRPr lang="en-GB"/>
          </a:p>
        </p:txBody>
      </p:sp>
    </p:spTree>
    <p:extLst>
      <p:ext uri="{BB962C8B-B14F-4D97-AF65-F5344CB8AC3E}">
        <p14:creationId xmlns:p14="http://schemas.microsoft.com/office/powerpoint/2010/main" val="41727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Error message ‘Either the case XX doesn’t exist or there is no designated PA – (Principle Applicant)’ can mean 1 of 3 things: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Incorrect case number, case number is not in </a:t>
            </a:r>
            <a:r>
              <a:rPr lang="en-US" sz="1200" kern="1200" dirty="0" err="1" smtClean="0">
                <a:solidFill>
                  <a:schemeClr val="tx1"/>
                </a:solidFill>
                <a:effectLst/>
                <a:latin typeface="+mn-lt"/>
                <a:ea typeface="+mn-ea"/>
                <a:cs typeface="+mn-cs"/>
              </a:rPr>
              <a:t>ProGres</a:t>
            </a:r>
            <a:r>
              <a:rPr lang="en-US" sz="1200" kern="1200" dirty="0" smtClean="0">
                <a:solidFill>
                  <a:schemeClr val="tx1"/>
                </a:solidFill>
                <a:effectLst/>
                <a:latin typeface="+mn-lt"/>
                <a:ea typeface="+mn-ea"/>
                <a:cs typeface="+mn-cs"/>
              </a:rPr>
              <a:t> or RAIS = update, correct and re-upload with correct Case ID.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Check Case status in RAIS Search Case module: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Case ID appears, yet presented an error in the bulk upload check case status (next to photograph – view next slide) where there will be a letter: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 Active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 Closed (cannot provide assistance to in RAIS)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 Inactive (as referred by UNHCR protection).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Cases with Active status can receive assistance but bulk uploader may have rejected the upload as a result of a synchronization error due to the merging of cases / change in family composition or circumstance and a new Case ID being created as a result. Request manual synchronization from </a:t>
            </a:r>
            <a:r>
              <a:rPr lang="en-US" sz="1200" u="sng" kern="1200" dirty="0" smtClean="0">
                <a:solidFill>
                  <a:schemeClr val="tx1"/>
                </a:solidFill>
                <a:effectLst/>
                <a:latin typeface="+mn-lt"/>
                <a:ea typeface="+mn-ea"/>
                <a:cs typeface="+mn-cs"/>
                <a:hlinkClick r:id="rId3"/>
              </a:rPr>
              <a:t>DLJORAM-DataAnalysisG@unhcr.org</a:t>
            </a:r>
            <a:r>
              <a:rPr lang="en-US" sz="1200" kern="1200" dirty="0" smtClean="0">
                <a:solidFill>
                  <a:schemeClr val="tx1"/>
                </a:solidFill>
                <a:effectLst/>
                <a:latin typeface="+mn-lt"/>
                <a:ea typeface="+mn-ea"/>
                <a:cs typeface="+mn-cs"/>
              </a:rPr>
              <a:t> and re-upload assistance through bulk uploader after synchronization.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33DF6FD-D6A5-41D7-8453-1722EB1EAC5D}" type="slidenum">
              <a:rPr lang="en-GB" smtClean="0"/>
              <a:t>17</a:t>
            </a:fld>
            <a:endParaRPr lang="en-GB"/>
          </a:p>
        </p:txBody>
      </p:sp>
    </p:spTree>
    <p:extLst>
      <p:ext uri="{BB962C8B-B14F-4D97-AF65-F5344CB8AC3E}">
        <p14:creationId xmlns:p14="http://schemas.microsoft.com/office/powerpoint/2010/main" val="2468235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Check Case status as highlighted in Red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 Inactive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 Active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 Closed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 = Hold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33DF6FD-D6A5-41D7-8453-1722EB1EAC5D}" type="slidenum">
              <a:rPr lang="en-GB" smtClean="0"/>
              <a:t>18</a:t>
            </a:fld>
            <a:endParaRPr lang="en-GB"/>
          </a:p>
        </p:txBody>
      </p:sp>
    </p:spTree>
    <p:extLst>
      <p:ext uri="{BB962C8B-B14F-4D97-AF65-F5344CB8AC3E}">
        <p14:creationId xmlns:p14="http://schemas.microsoft.com/office/powerpoint/2010/main" val="4211752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Case Information Module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Enter in Case ID </a:t>
            </a:r>
            <a:r>
              <a:rPr lang="en-US" sz="1200" kern="1200" dirty="0" smtClean="0">
                <a:solidFill>
                  <a:schemeClr val="tx1"/>
                </a:solidFill>
                <a:effectLst/>
                <a:latin typeface="+mn-lt"/>
                <a:ea typeface="+mn-ea"/>
                <a:cs typeface="+mn-cs"/>
              </a:rPr>
              <a:t>on </a:t>
            </a:r>
            <a:r>
              <a:rPr lang="en-US" sz="1200" b="1" kern="1200" dirty="0" smtClean="0">
                <a:solidFill>
                  <a:schemeClr val="tx1"/>
                </a:solidFill>
                <a:effectLst/>
                <a:latin typeface="+mn-lt"/>
                <a:ea typeface="+mn-ea"/>
                <a:cs typeface="+mn-cs"/>
              </a:rPr>
              <a:t>Search screen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View one individual in case composition and select – </a:t>
            </a:r>
            <a:r>
              <a:rPr lang="en-US" sz="1200" b="1" kern="1200" dirty="0" smtClean="0">
                <a:solidFill>
                  <a:schemeClr val="tx1"/>
                </a:solidFill>
                <a:effectLst/>
                <a:latin typeface="+mn-lt"/>
                <a:ea typeface="+mn-ea"/>
                <a:cs typeface="+mn-cs"/>
              </a:rPr>
              <a:t>Assistance Case </a:t>
            </a:r>
            <a:r>
              <a:rPr lang="en-US" sz="1200" kern="1200" dirty="0" smtClean="0">
                <a:solidFill>
                  <a:schemeClr val="tx1"/>
                </a:solidFill>
                <a:effectLst/>
                <a:latin typeface="+mn-lt"/>
                <a:ea typeface="+mn-ea"/>
                <a:cs typeface="+mn-cs"/>
              </a:rPr>
              <a:t>as highlighted in the screen above and details of your bulk upload should appear as below</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33DF6FD-D6A5-41D7-8453-1722EB1EAC5D}" type="slidenum">
              <a:rPr lang="en-GB" smtClean="0"/>
              <a:t>19</a:t>
            </a:fld>
            <a:endParaRPr lang="en-GB"/>
          </a:p>
        </p:txBody>
      </p:sp>
    </p:spTree>
    <p:extLst>
      <p:ext uri="{BB962C8B-B14F-4D97-AF65-F5344CB8AC3E}">
        <p14:creationId xmlns:p14="http://schemas.microsoft.com/office/powerpoint/2010/main" val="373177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produce a finalized report of your winterization assistance </a:t>
            </a:r>
          </a:p>
          <a:p>
            <a:pPr marL="228600" indent="-228600">
              <a:buAutoNum type="arabicPeriod"/>
            </a:pPr>
            <a:r>
              <a:rPr lang="en-US" dirty="0" smtClean="0"/>
              <a:t>Go to </a:t>
            </a:r>
            <a:r>
              <a:rPr lang="en-US" b="1" dirty="0" smtClean="0"/>
              <a:t>Reports Module</a:t>
            </a:r>
          </a:p>
          <a:p>
            <a:pPr marL="228600" indent="-228600">
              <a:buAutoNum type="arabicPeriod"/>
            </a:pPr>
            <a:r>
              <a:rPr lang="en-US" b="1" dirty="0" smtClean="0"/>
              <a:t>Winterization</a:t>
            </a:r>
            <a:r>
              <a:rPr lang="en-US" dirty="0" smtClean="0"/>
              <a:t> tab</a:t>
            </a:r>
          </a:p>
          <a:p>
            <a:pPr marL="228600" indent="-228600">
              <a:buAutoNum type="arabicPeriod"/>
            </a:pPr>
            <a:r>
              <a:rPr lang="en-US" dirty="0" smtClean="0"/>
              <a:t>Select Report:</a:t>
            </a:r>
            <a:r>
              <a:rPr lang="en-US" baseline="0" dirty="0" smtClean="0"/>
              <a:t> </a:t>
            </a:r>
            <a:r>
              <a:rPr lang="en-US" b="1" baseline="0" dirty="0" smtClean="0"/>
              <a:t>Winterization Assistance Summary </a:t>
            </a:r>
            <a:r>
              <a:rPr lang="en-US" b="0" baseline="0" dirty="0" smtClean="0"/>
              <a:t>and add filters as required and click “show report”</a:t>
            </a:r>
            <a:endParaRPr lang="en-GB" b="1" dirty="0"/>
          </a:p>
        </p:txBody>
      </p:sp>
      <p:sp>
        <p:nvSpPr>
          <p:cNvPr id="4" name="Slide Number Placeholder 3"/>
          <p:cNvSpPr>
            <a:spLocks noGrp="1"/>
          </p:cNvSpPr>
          <p:nvPr>
            <p:ph type="sldNum" sz="quarter" idx="10"/>
          </p:nvPr>
        </p:nvSpPr>
        <p:spPr/>
        <p:txBody>
          <a:bodyPr/>
          <a:lstStyle/>
          <a:p>
            <a:fld id="{C33DF6FD-D6A5-41D7-8453-1722EB1EAC5D}" type="slidenum">
              <a:rPr lang="en-GB" smtClean="0"/>
              <a:t>20</a:t>
            </a:fld>
            <a:endParaRPr lang="en-GB"/>
          </a:p>
        </p:txBody>
      </p:sp>
    </p:spTree>
    <p:extLst>
      <p:ext uri="{BB962C8B-B14F-4D97-AF65-F5344CB8AC3E}">
        <p14:creationId xmlns:p14="http://schemas.microsoft.com/office/powerpoint/2010/main" val="46246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Access</a:t>
            </a:r>
            <a:r>
              <a:rPr lang="en-US" sz="120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Assistance Coordination </a:t>
            </a:r>
            <a:r>
              <a:rPr lang="en-US" sz="1200" kern="1200" baseline="0" dirty="0" smtClean="0">
                <a:solidFill>
                  <a:schemeClr val="tx1"/>
                </a:solidFill>
                <a:effectLst/>
                <a:latin typeface="+mn-lt"/>
                <a:ea typeface="+mn-ea"/>
                <a:cs typeface="+mn-cs"/>
              </a:rPr>
              <a:t>Module (aka Winterization module) from the assistance menu</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Assistance Coordination </a:t>
            </a:r>
            <a:r>
              <a:rPr lang="en-GB" sz="1200" kern="1200" dirty="0" smtClean="0">
                <a:solidFill>
                  <a:schemeClr val="tx1"/>
                </a:solidFill>
                <a:effectLst/>
                <a:latin typeface="+mn-lt"/>
                <a:ea typeface="+mn-ea"/>
                <a:cs typeface="+mn-cs"/>
              </a:rPr>
              <a:t>module allows multiple organisations to coordinate assistance packages to beneficiaries and enter ‘blocks’ to avoid duplications. If</a:t>
            </a:r>
            <a:r>
              <a:rPr lang="en-GB" sz="1200" kern="1200" baseline="0" dirty="0" smtClean="0">
                <a:solidFill>
                  <a:schemeClr val="tx1"/>
                </a:solidFill>
                <a:effectLst/>
                <a:latin typeface="+mn-lt"/>
                <a:ea typeface="+mn-ea"/>
                <a:cs typeface="+mn-cs"/>
              </a:rPr>
              <a:t> you do not have access to this module please contact Olivia Cribb cribb@unhcr.org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33DF6FD-D6A5-41D7-8453-1722EB1EAC5D}" type="slidenum">
              <a:rPr lang="en-GB" smtClean="0"/>
              <a:t>4</a:t>
            </a:fld>
            <a:endParaRPr lang="en-GB"/>
          </a:p>
        </p:txBody>
      </p:sp>
    </p:spTree>
    <p:extLst>
      <p:ext uri="{BB962C8B-B14F-4D97-AF65-F5344CB8AC3E}">
        <p14:creationId xmlns:p14="http://schemas.microsoft.com/office/powerpoint/2010/main" val="315016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Select </a:t>
            </a:r>
            <a:r>
              <a:rPr lang="en-US" b="1" dirty="0" smtClean="0"/>
              <a:t>Winter Identification </a:t>
            </a:r>
            <a:r>
              <a:rPr lang="en-US" dirty="0" smtClean="0"/>
              <a:t>Tab to the left</a:t>
            </a:r>
          </a:p>
        </p:txBody>
      </p:sp>
      <p:sp>
        <p:nvSpPr>
          <p:cNvPr id="4" name="Slide Number Placeholder 3"/>
          <p:cNvSpPr>
            <a:spLocks noGrp="1"/>
          </p:cNvSpPr>
          <p:nvPr>
            <p:ph type="sldNum" sz="quarter" idx="10"/>
          </p:nvPr>
        </p:nvSpPr>
        <p:spPr/>
        <p:txBody>
          <a:bodyPr/>
          <a:lstStyle/>
          <a:p>
            <a:fld id="{C33DF6FD-D6A5-41D7-8453-1722EB1EAC5D}" type="slidenum">
              <a:rPr lang="en-GB" smtClean="0"/>
              <a:t>5</a:t>
            </a:fld>
            <a:endParaRPr lang="en-GB"/>
          </a:p>
        </p:txBody>
      </p:sp>
    </p:spTree>
    <p:extLst>
      <p:ext uri="{BB962C8B-B14F-4D97-AF65-F5344CB8AC3E}">
        <p14:creationId xmlns:p14="http://schemas.microsoft.com/office/powerpoint/2010/main" val="188019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correct Bundle: </a:t>
            </a:r>
            <a:r>
              <a:rPr lang="en-US" b="1" baseline="0" dirty="0" smtClean="0"/>
              <a:t>Winterization Package 2016-2017</a:t>
            </a:r>
            <a:endParaRPr lang="en-GB" b="1" dirty="0"/>
          </a:p>
        </p:txBody>
      </p:sp>
      <p:sp>
        <p:nvSpPr>
          <p:cNvPr id="4" name="Slide Number Placeholder 3"/>
          <p:cNvSpPr>
            <a:spLocks noGrp="1"/>
          </p:cNvSpPr>
          <p:nvPr>
            <p:ph type="sldNum" sz="quarter" idx="10"/>
          </p:nvPr>
        </p:nvSpPr>
        <p:spPr/>
        <p:txBody>
          <a:bodyPr/>
          <a:lstStyle/>
          <a:p>
            <a:fld id="{C33DF6FD-D6A5-41D7-8453-1722EB1EAC5D}" type="slidenum">
              <a:rPr lang="en-GB" smtClean="0"/>
              <a:t>6</a:t>
            </a:fld>
            <a:endParaRPr lang="en-GB"/>
          </a:p>
        </p:txBody>
      </p:sp>
    </p:spTree>
    <p:extLst>
      <p:ext uri="{BB962C8B-B14F-4D97-AF65-F5344CB8AC3E}">
        <p14:creationId xmlns:p14="http://schemas.microsoft.com/office/powerpoint/2010/main" val="397286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baseline="0" dirty="0" smtClean="0"/>
              <a:t>Copy and past UNHCR Case IDs (up to 1,000 cases max) and select </a:t>
            </a:r>
            <a:r>
              <a:rPr lang="en-US" b="1" baseline="0" dirty="0" smtClean="0"/>
              <a:t>“Check list cases”</a:t>
            </a:r>
          </a:p>
          <a:p>
            <a:pPr marL="228600" indent="-228600">
              <a:buAutoNum type="arabicPeriod"/>
            </a:pPr>
            <a:r>
              <a:rPr lang="en-US" b="0" baseline="0" dirty="0" smtClean="0"/>
              <a:t>The module will run a cross check on all the cases entered and advise you which cases are available to receive assistance and provide you with summaries of the following: </a:t>
            </a:r>
          </a:p>
          <a:p>
            <a:pPr marL="685800" lvl="1" indent="-228600">
              <a:buAutoNum type="arabicPeriod"/>
            </a:pPr>
            <a:r>
              <a:rPr lang="en-US" b="0" baseline="0" dirty="0" smtClean="0"/>
              <a:t>Errors – cases which are listed as having errors means that the case does not have an ‘active’ status, and the case status is either ‘closed, inactive or on hold’.</a:t>
            </a:r>
          </a:p>
          <a:p>
            <a:pPr marL="685800" lvl="1" indent="-228600">
              <a:buAutoNum type="arabicPeriod"/>
            </a:pPr>
            <a:r>
              <a:rPr lang="en-US" b="0" baseline="0" dirty="0" smtClean="0"/>
              <a:t>Free cases: this means the cases are available for you to select and provide assistance to.</a:t>
            </a:r>
          </a:p>
          <a:p>
            <a:pPr marL="685800" lvl="1" indent="-228600">
              <a:buAutoNum type="arabicPeriod"/>
            </a:pPr>
            <a:r>
              <a:rPr lang="en-US" b="0" baseline="0" dirty="0" smtClean="0"/>
              <a:t>Cases already identified = cases that have already been selected by other organizations to receive assistance (the system will not allow duplication of standardized packages) </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C33DF6FD-D6A5-41D7-8453-1722EB1EAC5D}" type="slidenum">
              <a:rPr lang="en-GB" smtClean="0"/>
              <a:t>7</a:t>
            </a:fld>
            <a:endParaRPr lang="en-GB"/>
          </a:p>
        </p:txBody>
      </p:sp>
    </p:spTree>
    <p:extLst>
      <p:ext uri="{BB962C8B-B14F-4D97-AF65-F5344CB8AC3E}">
        <p14:creationId xmlns:p14="http://schemas.microsoft.com/office/powerpoint/2010/main" val="349904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Cases which fail</a:t>
            </a:r>
            <a:r>
              <a:rPr lang="en-US" baseline="0" dirty="0" smtClean="0"/>
              <a:t> to validate in RAIS need to be followed a) First by the CASE search function; which will tell you if the case status is </a:t>
            </a:r>
            <a:r>
              <a:rPr lang="en-US" b="1" baseline="0" dirty="0" smtClean="0"/>
              <a:t>Closed, Hold or Inactive</a:t>
            </a:r>
          </a:p>
          <a:p>
            <a:r>
              <a:rPr lang="en-US" baseline="0" dirty="0" smtClean="0"/>
              <a:t>If the error cites the message </a:t>
            </a:r>
            <a:r>
              <a:rPr lang="en-US" b="1" baseline="0" dirty="0" smtClean="0"/>
              <a:t>‘no designated PA’  </a:t>
            </a:r>
            <a:r>
              <a:rPr lang="en-US" baseline="0" dirty="0" smtClean="0"/>
              <a:t>then please consult </a:t>
            </a:r>
            <a:r>
              <a:rPr lang="en-US" baseline="0" dirty="0" err="1" smtClean="0"/>
              <a:t>Joram</a:t>
            </a:r>
            <a:r>
              <a:rPr lang="en-US" baseline="0" dirty="0" smtClean="0"/>
              <a:t> DAG Unit in UNHCR via </a:t>
            </a:r>
            <a:r>
              <a:rPr lang="en-US" baseline="0" dirty="0" smtClean="0">
                <a:solidFill>
                  <a:schemeClr val="accent1">
                    <a:lumMod val="75000"/>
                  </a:schemeClr>
                </a:solidFill>
              </a:rPr>
              <a:t>DLJORAM-DataAnalysisG@unhcr.org and manual synchronization requested prior to being able to select as a beneficiary.</a:t>
            </a:r>
            <a:endParaRPr lang="en-GB"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33DF6FD-D6A5-41D7-8453-1722EB1EAC5D}" type="slidenum">
              <a:rPr lang="en-GB" smtClean="0"/>
              <a:t>8</a:t>
            </a:fld>
            <a:endParaRPr lang="en-GB"/>
          </a:p>
        </p:txBody>
      </p:sp>
    </p:spTree>
    <p:extLst>
      <p:ext uri="{BB962C8B-B14F-4D97-AF65-F5344CB8AC3E}">
        <p14:creationId xmlns:p14="http://schemas.microsoft.com/office/powerpoint/2010/main" val="55404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from drop down menu – Type of assistance</a:t>
            </a:r>
            <a:r>
              <a:rPr lang="en-US" baseline="0" dirty="0" smtClean="0"/>
              <a:t> you would like to block cases under.</a:t>
            </a:r>
          </a:p>
          <a:p>
            <a:r>
              <a:rPr lang="en-US" dirty="0" smtClean="0"/>
              <a:t>*Extensive list is</a:t>
            </a:r>
            <a:r>
              <a:rPr lang="en-US" baseline="0" dirty="0" smtClean="0"/>
              <a:t> in following slide, please also note that you can only block cases under one type of assistance, additional blocks will have to be created for each different type. </a:t>
            </a:r>
          </a:p>
          <a:p>
            <a:endParaRPr lang="en-GB" dirty="0"/>
          </a:p>
        </p:txBody>
      </p:sp>
      <p:sp>
        <p:nvSpPr>
          <p:cNvPr id="4" name="Slide Number Placeholder 3"/>
          <p:cNvSpPr>
            <a:spLocks noGrp="1"/>
          </p:cNvSpPr>
          <p:nvPr>
            <p:ph type="sldNum" sz="quarter" idx="10"/>
          </p:nvPr>
        </p:nvSpPr>
        <p:spPr/>
        <p:txBody>
          <a:bodyPr/>
          <a:lstStyle/>
          <a:p>
            <a:fld id="{C33DF6FD-D6A5-41D7-8453-1722EB1EAC5D}" type="slidenum">
              <a:rPr lang="en-GB" smtClean="0"/>
              <a:t>9</a:t>
            </a:fld>
            <a:endParaRPr lang="en-GB"/>
          </a:p>
        </p:txBody>
      </p:sp>
    </p:spTree>
    <p:extLst>
      <p:ext uri="{BB962C8B-B14F-4D97-AF65-F5344CB8AC3E}">
        <p14:creationId xmlns:p14="http://schemas.microsoft.com/office/powerpoint/2010/main" val="26841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Beneficiaries should only be blocked when there is a confirmed distribution date and these cases have been verified by your organization and are eligible to receive assistance. </a:t>
            </a:r>
            <a:r>
              <a:rPr lang="en-US" baseline="0" dirty="0" smtClean="0"/>
              <a:t>This blocking function will enable organizations to </a:t>
            </a:r>
            <a:r>
              <a:rPr lang="en-US" b="1" baseline="0" dirty="0" smtClean="0"/>
              <a:t>‘hold/block’ these cases for a 45 day period</a:t>
            </a:r>
            <a:r>
              <a:rPr lang="en-US" baseline="0" dirty="0" smtClean="0"/>
              <a:t> as advised by the Winterization Task Force</a:t>
            </a:r>
            <a:r>
              <a:rPr lang="en-US" b="1" baseline="0" dirty="0" smtClean="0"/>
              <a:t>, if the case has not received assistance or assistance has not been uploaded to RAIS with that period of time, the cases will automatically release </a:t>
            </a:r>
            <a:r>
              <a:rPr lang="en-US" baseline="0" dirty="0" smtClean="0"/>
              <a:t>and be available for other organizations to select. </a:t>
            </a:r>
          </a:p>
          <a:p>
            <a:r>
              <a:rPr lang="en-US" baseline="0" dirty="0" smtClean="0"/>
              <a:t>Please note that in the event that you have blocked cases and should be no longer able to assist them – it is imperative for organizations to release the blocks to ensure the beneficiaries/case does not miss out on receiving assistance from another organization instead.</a:t>
            </a:r>
          </a:p>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33DF6FD-D6A5-41D7-8453-1722EB1EAC5D}" type="slidenum">
              <a:rPr lang="en-GB" smtClean="0"/>
              <a:t>11</a:t>
            </a:fld>
            <a:endParaRPr lang="en-GB"/>
          </a:p>
        </p:txBody>
      </p:sp>
    </p:spTree>
    <p:extLst>
      <p:ext uri="{BB962C8B-B14F-4D97-AF65-F5344CB8AC3E}">
        <p14:creationId xmlns:p14="http://schemas.microsoft.com/office/powerpoint/2010/main" val="23761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list is automatically generated through the data entered by the organization</a:t>
            </a:r>
            <a:r>
              <a:rPr lang="en-US" baseline="0" dirty="0" smtClean="0"/>
              <a:t> – two crucial areas to double check to ensure are correct is:</a:t>
            </a:r>
          </a:p>
          <a:p>
            <a:pPr marL="228600" indent="-228600">
              <a:buAutoNum type="arabicPeriod"/>
            </a:pPr>
            <a:r>
              <a:rPr lang="en-US" baseline="0" dirty="0" smtClean="0"/>
              <a:t>Provided Date – which is date of distribution </a:t>
            </a:r>
          </a:p>
          <a:p>
            <a:pPr marL="228600" indent="-228600">
              <a:buAutoNum type="arabicPeriod"/>
            </a:pPr>
            <a:r>
              <a:rPr lang="en-US" baseline="0" dirty="0" smtClean="0"/>
              <a:t>Value – each organization is responsible for manually reporting on the exact distribution value reaching the beneficiaries direct. For example if you are supplying a Tier 1 Cash Winterization assistance – RAIS will not automatically calculate the JD value for you based on the current family size (as case/ family sizes do change frequently – automated calculation is not feasible). Total amount received by each case to be entered in only.</a:t>
            </a:r>
            <a:endParaRPr lang="en-GB" dirty="0"/>
          </a:p>
        </p:txBody>
      </p:sp>
      <p:sp>
        <p:nvSpPr>
          <p:cNvPr id="4" name="Slide Number Placeholder 3"/>
          <p:cNvSpPr>
            <a:spLocks noGrp="1"/>
          </p:cNvSpPr>
          <p:nvPr>
            <p:ph type="sldNum" sz="quarter" idx="10"/>
          </p:nvPr>
        </p:nvSpPr>
        <p:spPr/>
        <p:txBody>
          <a:bodyPr/>
          <a:lstStyle/>
          <a:p>
            <a:fld id="{C33DF6FD-D6A5-41D7-8453-1722EB1EAC5D}" type="slidenum">
              <a:rPr lang="en-GB" smtClean="0"/>
              <a:t>13</a:t>
            </a:fld>
            <a:endParaRPr lang="en-GB"/>
          </a:p>
        </p:txBody>
      </p:sp>
    </p:spTree>
    <p:extLst>
      <p:ext uri="{BB962C8B-B14F-4D97-AF65-F5344CB8AC3E}">
        <p14:creationId xmlns:p14="http://schemas.microsoft.com/office/powerpoint/2010/main" val="16088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5D5288-0859-489E-A85E-A4397049A4EA}" type="datetimeFigureOut">
              <a:rPr lang="en-GB" smtClean="0"/>
              <a:t>16/02/2017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D206D-E22E-4D38-85E9-853E405DF119}" type="slidenum">
              <a:rPr lang="en-GB" smtClean="0"/>
              <a:t>‹#›</a:t>
            </a:fld>
            <a:endParaRPr lang="en-GB"/>
          </a:p>
        </p:txBody>
      </p:sp>
    </p:spTree>
    <p:extLst>
      <p:ext uri="{BB962C8B-B14F-4D97-AF65-F5344CB8AC3E}">
        <p14:creationId xmlns:p14="http://schemas.microsoft.com/office/powerpoint/2010/main" val="81976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5D5288-0859-489E-A85E-A4397049A4EA}" type="datetimeFigureOut">
              <a:rPr lang="en-GB" smtClean="0"/>
              <a:t>16/02/2017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D206D-E22E-4D38-85E9-853E405DF119}" type="slidenum">
              <a:rPr lang="en-GB" smtClean="0"/>
              <a:t>‹#›</a:t>
            </a:fld>
            <a:endParaRPr lang="en-GB"/>
          </a:p>
        </p:txBody>
      </p:sp>
    </p:spTree>
    <p:extLst>
      <p:ext uri="{BB962C8B-B14F-4D97-AF65-F5344CB8AC3E}">
        <p14:creationId xmlns:p14="http://schemas.microsoft.com/office/powerpoint/2010/main" val="42684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5D5288-0859-489E-A85E-A4397049A4EA}" type="datetimeFigureOut">
              <a:rPr lang="en-GB" smtClean="0"/>
              <a:t>16/02/2017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D206D-E22E-4D38-85E9-853E405DF119}" type="slidenum">
              <a:rPr lang="en-GB" smtClean="0"/>
              <a:t>‹#›</a:t>
            </a:fld>
            <a:endParaRPr lang="en-GB"/>
          </a:p>
        </p:txBody>
      </p:sp>
    </p:spTree>
    <p:extLst>
      <p:ext uri="{BB962C8B-B14F-4D97-AF65-F5344CB8AC3E}">
        <p14:creationId xmlns:p14="http://schemas.microsoft.com/office/powerpoint/2010/main" val="193696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5D5288-0859-489E-A85E-A4397049A4EA}" type="datetimeFigureOut">
              <a:rPr lang="en-GB" smtClean="0"/>
              <a:t>16/02/2017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D206D-E22E-4D38-85E9-853E405DF119}" type="slidenum">
              <a:rPr lang="en-GB" smtClean="0"/>
              <a:t>‹#›</a:t>
            </a:fld>
            <a:endParaRPr lang="en-GB"/>
          </a:p>
        </p:txBody>
      </p:sp>
    </p:spTree>
    <p:extLst>
      <p:ext uri="{BB962C8B-B14F-4D97-AF65-F5344CB8AC3E}">
        <p14:creationId xmlns:p14="http://schemas.microsoft.com/office/powerpoint/2010/main" val="293719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D5288-0859-489E-A85E-A4397049A4EA}" type="datetimeFigureOut">
              <a:rPr lang="en-GB" smtClean="0"/>
              <a:t>16/02/2017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D206D-E22E-4D38-85E9-853E405DF119}" type="slidenum">
              <a:rPr lang="en-GB" smtClean="0"/>
              <a:t>‹#›</a:t>
            </a:fld>
            <a:endParaRPr lang="en-GB"/>
          </a:p>
        </p:txBody>
      </p:sp>
    </p:spTree>
    <p:extLst>
      <p:ext uri="{BB962C8B-B14F-4D97-AF65-F5344CB8AC3E}">
        <p14:creationId xmlns:p14="http://schemas.microsoft.com/office/powerpoint/2010/main" val="357196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5D5288-0859-489E-A85E-A4397049A4EA}" type="datetimeFigureOut">
              <a:rPr lang="en-GB" smtClean="0"/>
              <a:t>16/02/2017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9D206D-E22E-4D38-85E9-853E405DF119}" type="slidenum">
              <a:rPr lang="en-GB" smtClean="0"/>
              <a:t>‹#›</a:t>
            </a:fld>
            <a:endParaRPr lang="en-GB"/>
          </a:p>
        </p:txBody>
      </p:sp>
    </p:spTree>
    <p:extLst>
      <p:ext uri="{BB962C8B-B14F-4D97-AF65-F5344CB8AC3E}">
        <p14:creationId xmlns:p14="http://schemas.microsoft.com/office/powerpoint/2010/main" val="187079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5D5288-0859-489E-A85E-A4397049A4EA}" type="datetimeFigureOut">
              <a:rPr lang="en-GB" smtClean="0"/>
              <a:t>16/02/2017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9D206D-E22E-4D38-85E9-853E405DF119}" type="slidenum">
              <a:rPr lang="en-GB" smtClean="0"/>
              <a:t>‹#›</a:t>
            </a:fld>
            <a:endParaRPr lang="en-GB"/>
          </a:p>
        </p:txBody>
      </p:sp>
    </p:spTree>
    <p:extLst>
      <p:ext uri="{BB962C8B-B14F-4D97-AF65-F5344CB8AC3E}">
        <p14:creationId xmlns:p14="http://schemas.microsoft.com/office/powerpoint/2010/main" val="336218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5D5288-0859-489E-A85E-A4397049A4EA}" type="datetimeFigureOut">
              <a:rPr lang="en-GB" smtClean="0"/>
              <a:t>16/02/2017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9D206D-E22E-4D38-85E9-853E405DF119}" type="slidenum">
              <a:rPr lang="en-GB" smtClean="0"/>
              <a:t>‹#›</a:t>
            </a:fld>
            <a:endParaRPr lang="en-GB"/>
          </a:p>
        </p:txBody>
      </p:sp>
    </p:spTree>
    <p:extLst>
      <p:ext uri="{BB962C8B-B14F-4D97-AF65-F5344CB8AC3E}">
        <p14:creationId xmlns:p14="http://schemas.microsoft.com/office/powerpoint/2010/main" val="138882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D5288-0859-489E-A85E-A4397049A4EA}" type="datetimeFigureOut">
              <a:rPr lang="en-GB" smtClean="0"/>
              <a:t>16/02/2017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9D206D-E22E-4D38-85E9-853E405DF119}" type="slidenum">
              <a:rPr lang="en-GB" smtClean="0"/>
              <a:t>‹#›</a:t>
            </a:fld>
            <a:endParaRPr lang="en-GB"/>
          </a:p>
        </p:txBody>
      </p:sp>
    </p:spTree>
    <p:extLst>
      <p:ext uri="{BB962C8B-B14F-4D97-AF65-F5344CB8AC3E}">
        <p14:creationId xmlns:p14="http://schemas.microsoft.com/office/powerpoint/2010/main" val="19666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D5288-0859-489E-A85E-A4397049A4EA}" type="datetimeFigureOut">
              <a:rPr lang="en-GB" smtClean="0"/>
              <a:t>16/02/2017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9D206D-E22E-4D38-85E9-853E405DF119}" type="slidenum">
              <a:rPr lang="en-GB" smtClean="0"/>
              <a:t>‹#›</a:t>
            </a:fld>
            <a:endParaRPr lang="en-GB"/>
          </a:p>
        </p:txBody>
      </p:sp>
    </p:spTree>
    <p:extLst>
      <p:ext uri="{BB962C8B-B14F-4D97-AF65-F5344CB8AC3E}">
        <p14:creationId xmlns:p14="http://schemas.microsoft.com/office/powerpoint/2010/main" val="261210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D5288-0859-489E-A85E-A4397049A4EA}" type="datetimeFigureOut">
              <a:rPr lang="en-GB" smtClean="0"/>
              <a:t>16/02/2017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9D206D-E22E-4D38-85E9-853E405DF119}" type="slidenum">
              <a:rPr lang="en-GB" smtClean="0"/>
              <a:t>‹#›</a:t>
            </a:fld>
            <a:endParaRPr lang="en-GB"/>
          </a:p>
        </p:txBody>
      </p:sp>
    </p:spTree>
    <p:extLst>
      <p:ext uri="{BB962C8B-B14F-4D97-AF65-F5344CB8AC3E}">
        <p14:creationId xmlns:p14="http://schemas.microsoft.com/office/powerpoint/2010/main" val="53051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D5288-0859-489E-A85E-A4397049A4EA}" type="datetimeFigureOut">
              <a:rPr lang="en-GB" smtClean="0"/>
              <a:t>16/02/2017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D206D-E22E-4D38-85E9-853E405DF119}" type="slidenum">
              <a:rPr lang="en-GB" smtClean="0"/>
              <a:t>‹#›</a:t>
            </a:fld>
            <a:endParaRPr lang="en-GB"/>
          </a:p>
        </p:txBody>
      </p:sp>
    </p:spTree>
    <p:extLst>
      <p:ext uri="{BB962C8B-B14F-4D97-AF65-F5344CB8AC3E}">
        <p14:creationId xmlns:p14="http://schemas.microsoft.com/office/powerpoint/2010/main" val="1665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data.unhcr.org/syrianrefugees/working_group.php?Page=Country&amp;LocationId=107&amp;Id=7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57330" y="5630522"/>
            <a:ext cx="3437404" cy="824977"/>
          </a:xfrm>
          <a:prstGeom prst="rect">
            <a:avLst/>
          </a:prstGeom>
        </p:spPr>
      </p:pic>
      <p:sp>
        <p:nvSpPr>
          <p:cNvPr id="2" name="Title 1"/>
          <p:cNvSpPr>
            <a:spLocks noGrp="1"/>
          </p:cNvSpPr>
          <p:nvPr>
            <p:ph type="ctrTitle"/>
          </p:nvPr>
        </p:nvSpPr>
        <p:spPr/>
        <p:txBody>
          <a:bodyPr/>
          <a:lstStyle/>
          <a:p>
            <a:r>
              <a:rPr lang="en-US" dirty="0" smtClean="0">
                <a:solidFill>
                  <a:schemeClr val="bg1"/>
                </a:solidFill>
              </a:rPr>
              <a:t>Data sharing practices in the region</a:t>
            </a:r>
            <a:endParaRPr lang="en-US" dirty="0">
              <a:solidFill>
                <a:schemeClr val="bg1"/>
              </a:solidFill>
            </a:endParaRPr>
          </a:p>
        </p:txBody>
      </p:sp>
      <p:pic>
        <p:nvPicPr>
          <p:cNvPr id="5" name="Picture 4" descr="C:\Users\richard\AppData\Local\Microsoft\Windows\Temporary Internet Files\Content.Outlook\Z21FZVG1\raislogo (002).png"/>
          <p:cNvPicPr/>
          <p:nvPr/>
        </p:nvPicPr>
        <p:blipFill>
          <a:blip r:embed="rId3">
            <a:extLst>
              <a:ext uri="{28A0092B-C50C-407E-A947-70E740481C1C}">
                <a14:useLocalDpi xmlns:a14="http://schemas.microsoft.com/office/drawing/2010/main" val="0"/>
              </a:ext>
            </a:extLst>
          </a:blip>
          <a:srcRect/>
          <a:stretch>
            <a:fillRect/>
          </a:stretch>
        </p:blipFill>
        <p:spPr bwMode="auto">
          <a:xfrm>
            <a:off x="3027394" y="855178"/>
            <a:ext cx="5447665" cy="1509395"/>
          </a:xfrm>
          <a:prstGeom prst="rect">
            <a:avLst/>
          </a:prstGeom>
          <a:noFill/>
          <a:ln>
            <a:noFill/>
          </a:ln>
        </p:spPr>
      </p:pic>
      <p:sp>
        <p:nvSpPr>
          <p:cNvPr id="6" name="Subtitle 5"/>
          <p:cNvSpPr>
            <a:spLocks noGrp="1"/>
          </p:cNvSpPr>
          <p:nvPr>
            <p:ph type="subTitle" idx="1"/>
          </p:nvPr>
        </p:nvSpPr>
        <p:spPr>
          <a:xfrm>
            <a:off x="1392923" y="2753833"/>
            <a:ext cx="9144000" cy="2009553"/>
          </a:xfrm>
        </p:spPr>
        <p:txBody>
          <a:bodyPr>
            <a:normAutofit/>
          </a:bodyPr>
          <a:lstStyle/>
          <a:p>
            <a:r>
              <a:rPr lang="en-US" b="1" dirty="0" smtClean="0">
                <a:solidFill>
                  <a:schemeClr val="accent1">
                    <a:lumMod val="50000"/>
                  </a:schemeClr>
                </a:solidFill>
              </a:rPr>
              <a:t>Interagency Tool for:</a:t>
            </a:r>
          </a:p>
          <a:p>
            <a:r>
              <a:rPr lang="en-US" b="1" dirty="0" smtClean="0">
                <a:solidFill>
                  <a:schemeClr val="accent1">
                    <a:lumMod val="50000"/>
                  </a:schemeClr>
                </a:solidFill>
              </a:rPr>
              <a:t>Assistance Coordination</a:t>
            </a:r>
          </a:p>
          <a:p>
            <a:r>
              <a:rPr lang="en-US" b="1" dirty="0" smtClean="0">
                <a:solidFill>
                  <a:schemeClr val="accent1">
                    <a:lumMod val="50000"/>
                  </a:schemeClr>
                </a:solidFill>
              </a:rPr>
              <a:t>Winterization </a:t>
            </a:r>
            <a:r>
              <a:rPr lang="en-US" b="1" dirty="0" smtClean="0">
                <a:solidFill>
                  <a:schemeClr val="accent1">
                    <a:lumMod val="50000"/>
                  </a:schemeClr>
                </a:solidFill>
              </a:rPr>
              <a:t>Response</a:t>
            </a:r>
            <a:endParaRPr lang="en-US" b="1" dirty="0" smtClean="0">
              <a:solidFill>
                <a:schemeClr val="accent1">
                  <a:lumMod val="50000"/>
                </a:schemeClr>
              </a:solidFill>
            </a:endParaRPr>
          </a:p>
          <a:p>
            <a:r>
              <a:rPr lang="en-US" b="1" dirty="0" smtClean="0">
                <a:solidFill>
                  <a:schemeClr val="accent1">
                    <a:lumMod val="50000"/>
                  </a:schemeClr>
                </a:solidFill>
              </a:rPr>
              <a:t>JORDAN Mission</a:t>
            </a:r>
          </a:p>
        </p:txBody>
      </p:sp>
    </p:spTree>
    <p:extLst>
      <p:ext uri="{BB962C8B-B14F-4D97-AF65-F5344CB8AC3E}">
        <p14:creationId xmlns:p14="http://schemas.microsoft.com/office/powerpoint/2010/main" val="3734030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512" y="1091979"/>
            <a:ext cx="10515600" cy="5108524"/>
          </a:xfrm>
        </p:spPr>
        <p:txBody>
          <a:bodyPr>
            <a:normAutofit fontScale="92500" lnSpcReduction="10000"/>
          </a:bodyPr>
          <a:lstStyle/>
          <a:p>
            <a:pPr lvl="0"/>
            <a:r>
              <a:rPr lang="en-GB" sz="2100" i="1" dirty="0">
                <a:solidFill>
                  <a:srgbClr val="3494BA"/>
                </a:solidFill>
                <a:latin typeface="Calibri" panose="020F0502020204030204" pitchFamily="34" charset="0"/>
                <a:ea typeface="Calibri" panose="020F0502020204030204" pitchFamily="34" charset="0"/>
                <a:cs typeface="Arial" panose="020B0604020202020204" pitchFamily="34" charset="0"/>
              </a:rPr>
              <a:t>From the ‘Identification Results’, users can select individual case numbers and assistance bundles linked to case numbers. Users can also select to apply one assistance bundle to all case numbers by selecting from the drop-down menu above the table. The current assistance bundles available in the 2016 Winterization Package are as follows:</a:t>
            </a:r>
          </a:p>
          <a:p>
            <a:pPr lvl="1"/>
            <a:r>
              <a:rPr lang="en-GB" sz="2100" i="1" dirty="0">
                <a:solidFill>
                  <a:srgbClr val="3494BA"/>
                </a:solidFill>
                <a:latin typeface="Calibri" panose="020F0502020204030204" pitchFamily="34" charset="0"/>
                <a:ea typeface="Calibri" panose="020F0502020204030204" pitchFamily="34" charset="0"/>
                <a:cs typeface="Arial" panose="020B0604020202020204" pitchFamily="34" charset="0"/>
              </a:rPr>
              <a:t>Winter Cash Assistance – Tier 1</a:t>
            </a:r>
          </a:p>
          <a:p>
            <a:pPr lvl="1"/>
            <a:r>
              <a:rPr lang="en-GB" sz="2100" i="1" dirty="0">
                <a:solidFill>
                  <a:srgbClr val="3494BA"/>
                </a:solidFill>
                <a:latin typeface="Calibri" panose="020F0502020204030204" pitchFamily="34" charset="0"/>
                <a:ea typeface="Calibri" panose="020F0502020204030204" pitchFamily="34" charset="0"/>
                <a:cs typeface="Arial" panose="020B0604020202020204" pitchFamily="34" charset="0"/>
              </a:rPr>
              <a:t>Winter Cash Assistance – Tier </a:t>
            </a:r>
            <a:r>
              <a:rPr lang="en-GB" sz="2100" i="1" dirty="0" smtClean="0">
                <a:solidFill>
                  <a:srgbClr val="3494BA"/>
                </a:solidFill>
                <a:latin typeface="Calibri" panose="020F0502020204030204" pitchFamily="34" charset="0"/>
                <a:ea typeface="Calibri" panose="020F0502020204030204" pitchFamily="34" charset="0"/>
                <a:cs typeface="Arial" panose="020B0604020202020204" pitchFamily="34" charset="0"/>
              </a:rPr>
              <a:t>2</a:t>
            </a:r>
          </a:p>
          <a:p>
            <a:pPr lvl="1"/>
            <a:r>
              <a:rPr lang="en-US" sz="2100" i="1" dirty="0" smtClean="0">
                <a:solidFill>
                  <a:srgbClr val="3494BA"/>
                </a:solidFill>
                <a:latin typeface="Calibri" panose="020F0502020204030204" pitchFamily="34" charset="0"/>
                <a:ea typeface="Calibri" panose="020F0502020204030204" pitchFamily="34" charset="0"/>
                <a:cs typeface="Arial" panose="020B0604020202020204" pitchFamily="34" charset="0"/>
              </a:rPr>
              <a:t>Winter Cash Assistance T1 including gas contingency</a:t>
            </a:r>
          </a:p>
          <a:p>
            <a:pPr lvl="1"/>
            <a:r>
              <a:rPr lang="en-US" sz="2100" i="1" dirty="0" smtClean="0">
                <a:solidFill>
                  <a:srgbClr val="3494BA"/>
                </a:solidFill>
                <a:latin typeface="Calibri" panose="020F0502020204030204" pitchFamily="34" charset="0"/>
                <a:ea typeface="Calibri" panose="020F0502020204030204" pitchFamily="34" charset="0"/>
                <a:cs typeface="Arial" panose="020B0604020202020204" pitchFamily="34" charset="0"/>
              </a:rPr>
              <a:t>Winter Cash Assistance T2 including gas contingency</a:t>
            </a:r>
            <a:endParaRPr lang="en-GB" sz="2100" i="1" dirty="0">
              <a:solidFill>
                <a:srgbClr val="3494BA"/>
              </a:solidFill>
              <a:latin typeface="Calibri" panose="020F0502020204030204" pitchFamily="34" charset="0"/>
              <a:ea typeface="Calibri" panose="020F0502020204030204" pitchFamily="34" charset="0"/>
              <a:cs typeface="Arial" panose="020B0604020202020204" pitchFamily="34" charset="0"/>
            </a:endParaRPr>
          </a:p>
          <a:p>
            <a:pPr lvl="1"/>
            <a:r>
              <a:rPr lang="en-GB" sz="2100" i="1" dirty="0">
                <a:solidFill>
                  <a:srgbClr val="3494BA"/>
                </a:solidFill>
                <a:latin typeface="Calibri" panose="020F0502020204030204" pitchFamily="34" charset="0"/>
                <a:ea typeface="Calibri" panose="020F0502020204030204" pitchFamily="34" charset="0"/>
                <a:cs typeface="Arial" panose="020B0604020202020204" pitchFamily="34" charset="0"/>
              </a:rPr>
              <a:t>Winter NFI – Tier 1</a:t>
            </a:r>
          </a:p>
          <a:p>
            <a:pPr lvl="1"/>
            <a:r>
              <a:rPr lang="en-GB" sz="2100" i="1" dirty="0">
                <a:solidFill>
                  <a:srgbClr val="3494BA"/>
                </a:solidFill>
                <a:latin typeface="Calibri" panose="020F0502020204030204" pitchFamily="34" charset="0"/>
                <a:ea typeface="Calibri" panose="020F0502020204030204" pitchFamily="34" charset="0"/>
                <a:cs typeface="Arial" panose="020B0604020202020204" pitchFamily="34" charset="0"/>
              </a:rPr>
              <a:t>Winter NFI – Tier </a:t>
            </a:r>
            <a:r>
              <a:rPr lang="en-GB" sz="2100" i="1" dirty="0" smtClean="0">
                <a:solidFill>
                  <a:srgbClr val="3494BA"/>
                </a:solidFill>
                <a:latin typeface="Calibri" panose="020F0502020204030204" pitchFamily="34" charset="0"/>
                <a:ea typeface="Calibri" panose="020F0502020204030204" pitchFamily="34" charset="0"/>
                <a:cs typeface="Arial" panose="020B0604020202020204" pitchFamily="34" charset="0"/>
              </a:rPr>
              <a:t>2</a:t>
            </a:r>
          </a:p>
          <a:p>
            <a:pPr lvl="1"/>
            <a:r>
              <a:rPr lang="en-US" sz="2100" i="1" dirty="0" smtClean="0">
                <a:solidFill>
                  <a:srgbClr val="3494BA"/>
                </a:solidFill>
                <a:latin typeface="Calibri" panose="020F0502020204030204" pitchFamily="34" charset="0"/>
                <a:ea typeface="Calibri" panose="020F0502020204030204" pitchFamily="34" charset="0"/>
                <a:cs typeface="Arial" panose="020B0604020202020204" pitchFamily="34" charset="0"/>
              </a:rPr>
              <a:t>Winter NFI T1 including gas contingency</a:t>
            </a:r>
          </a:p>
          <a:p>
            <a:pPr lvl="1"/>
            <a:r>
              <a:rPr lang="en-US" sz="2100" i="1" dirty="0" smtClean="0">
                <a:solidFill>
                  <a:srgbClr val="3494BA"/>
                </a:solidFill>
                <a:latin typeface="Calibri" panose="020F0502020204030204" pitchFamily="34" charset="0"/>
                <a:ea typeface="Calibri" panose="020F0502020204030204" pitchFamily="34" charset="0"/>
                <a:cs typeface="Arial" panose="020B0604020202020204" pitchFamily="34" charset="0"/>
              </a:rPr>
              <a:t>Winter NFI T2 including gas contingency</a:t>
            </a:r>
            <a:endParaRPr lang="en-GB" sz="2100" i="1" dirty="0">
              <a:solidFill>
                <a:srgbClr val="3494BA"/>
              </a:solidFill>
              <a:latin typeface="Calibri" panose="020F0502020204030204" pitchFamily="34" charset="0"/>
              <a:ea typeface="Calibri" panose="020F0502020204030204" pitchFamily="34" charset="0"/>
              <a:cs typeface="Arial" panose="020B0604020202020204" pitchFamily="34" charset="0"/>
            </a:endParaRPr>
          </a:p>
          <a:p>
            <a:pPr lvl="1"/>
            <a:r>
              <a:rPr lang="en-GB" sz="2100" i="1" dirty="0">
                <a:solidFill>
                  <a:srgbClr val="3494BA"/>
                </a:solidFill>
                <a:latin typeface="Calibri" panose="020F0502020204030204" pitchFamily="34" charset="0"/>
                <a:ea typeface="Calibri" panose="020F0502020204030204" pitchFamily="34" charset="0"/>
                <a:cs typeface="Arial" panose="020B0604020202020204" pitchFamily="34" charset="0"/>
              </a:rPr>
              <a:t>Non-Standard NFI</a:t>
            </a:r>
          </a:p>
          <a:p>
            <a:pPr lvl="1"/>
            <a:r>
              <a:rPr lang="en-GB" sz="2100" i="1" dirty="0">
                <a:solidFill>
                  <a:srgbClr val="3494BA"/>
                </a:solidFill>
                <a:latin typeface="Calibri" panose="020F0502020204030204" pitchFamily="34" charset="0"/>
                <a:ea typeface="Calibri" panose="020F0502020204030204" pitchFamily="34" charset="0"/>
                <a:cs typeface="Arial" panose="020B0604020202020204" pitchFamily="34" charset="0"/>
              </a:rPr>
              <a:t>Non-Standard Cash Assistance</a:t>
            </a:r>
          </a:p>
          <a:p>
            <a:r>
              <a:rPr lang="en-GB" sz="2100" i="1" dirty="0">
                <a:solidFill>
                  <a:srgbClr val="3494BA"/>
                </a:solidFill>
                <a:latin typeface="Calibri" panose="020F0502020204030204" pitchFamily="34" charset="0"/>
                <a:ea typeface="Calibri" panose="020F0502020204030204" pitchFamily="34" charset="0"/>
                <a:cs typeface="Arial" panose="020B0604020202020204" pitchFamily="34" charset="0"/>
              </a:rPr>
              <a:t>Assistance bundles and tiers have been defined by the Winterization Task Force. For further guidance on the separate assistance tiers available contact the </a:t>
            </a:r>
            <a:r>
              <a:rPr lang="en-GB" u="sng" dirty="0" smtClean="0">
                <a:solidFill>
                  <a:schemeClr val="accent1">
                    <a:lumMod val="75000"/>
                  </a:schemeClr>
                </a:solidFill>
              </a:rPr>
              <a:t>Winterization Task Force chairs </a:t>
            </a:r>
            <a:r>
              <a:rPr lang="en-GB" sz="2100" i="1" dirty="0">
                <a:solidFill>
                  <a:srgbClr val="3494BA"/>
                </a:solidFill>
                <a:latin typeface="Calibri" panose="020F0502020204030204" pitchFamily="34" charset="0"/>
                <a:ea typeface="Calibri" panose="020F0502020204030204" pitchFamily="34" charset="0"/>
                <a:cs typeface="Arial" panose="020B0604020202020204" pitchFamily="34" charset="0"/>
              </a:rPr>
              <a:t>or visit the </a:t>
            </a:r>
            <a:r>
              <a:rPr lang="en-GB" u="sng" dirty="0">
                <a:hlinkClick r:id="rId2"/>
              </a:rPr>
              <a:t>UNHCR Data Portal</a:t>
            </a:r>
            <a:r>
              <a:rPr lang="en-GB" u="sng" dirty="0"/>
              <a:t>.</a:t>
            </a:r>
            <a:r>
              <a:rPr lang="en-GB" dirty="0"/>
              <a:t>  </a:t>
            </a:r>
            <a:endParaRPr lang="en-GB" sz="3600" dirty="0"/>
          </a:p>
          <a:p>
            <a:endParaRPr lang="en-GB" dirty="0"/>
          </a:p>
        </p:txBody>
      </p:sp>
    </p:spTree>
    <p:extLst>
      <p:ext uri="{BB962C8B-B14F-4D97-AF65-F5344CB8AC3E}">
        <p14:creationId xmlns:p14="http://schemas.microsoft.com/office/powerpoint/2010/main" val="373834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86669"/>
            <a:ext cx="5913474" cy="1190293"/>
          </a:xfrm>
        </p:spPr>
        <p:txBody>
          <a:bodyPr>
            <a:normAutofit/>
          </a:bodyPr>
          <a:lstStyle/>
          <a:p>
            <a:pPr marL="0" indent="0">
              <a:spcBef>
                <a:spcPts val="0"/>
              </a:spcBef>
              <a:buNone/>
            </a:pPr>
            <a:r>
              <a:rPr lang="en-US" sz="1700" dirty="0" smtClean="0"/>
              <a:t>Standardized</a:t>
            </a:r>
            <a:r>
              <a:rPr lang="en-US" sz="1700" baseline="0" dirty="0" smtClean="0"/>
              <a:t> Formatting: 	</a:t>
            </a:r>
            <a:r>
              <a:rPr lang="en-US" sz="1700" baseline="0" dirty="0" err="1" smtClean="0"/>
              <a:t>OrgName_Tier</a:t>
            </a:r>
            <a:r>
              <a:rPr lang="en-US" sz="1700" baseline="0" dirty="0" smtClean="0"/>
              <a:t> 1 </a:t>
            </a:r>
            <a:r>
              <a:rPr lang="en-US" sz="1700" baseline="0" dirty="0" err="1" smtClean="0"/>
              <a:t>Cash_Location</a:t>
            </a:r>
            <a:endParaRPr lang="en-US" sz="1700" baseline="0" dirty="0" smtClean="0"/>
          </a:p>
          <a:p>
            <a:pPr marL="0" indent="0">
              <a:lnSpc>
                <a:spcPct val="100000"/>
              </a:lnSpc>
              <a:spcBef>
                <a:spcPts val="0"/>
              </a:spcBef>
              <a:buNone/>
              <a:defRPr/>
            </a:pPr>
            <a:r>
              <a:rPr lang="en-US" sz="1700" dirty="0" smtClean="0"/>
              <a:t>	</a:t>
            </a:r>
            <a:r>
              <a:rPr lang="en-US" sz="1700" dirty="0"/>
              <a:t>		</a:t>
            </a:r>
            <a:r>
              <a:rPr lang="en-US" sz="1700" dirty="0" err="1"/>
              <a:t>OrgName_Tier</a:t>
            </a:r>
            <a:r>
              <a:rPr lang="en-US" sz="1700" dirty="0"/>
              <a:t> 1 </a:t>
            </a:r>
            <a:r>
              <a:rPr lang="en-US" sz="1700" dirty="0" err="1"/>
              <a:t>Cash_Location</a:t>
            </a:r>
            <a:endParaRPr lang="en-US" sz="1700" dirty="0"/>
          </a:p>
          <a:p>
            <a:pPr marL="0" indent="0">
              <a:lnSpc>
                <a:spcPct val="100000"/>
              </a:lnSpc>
              <a:spcBef>
                <a:spcPts val="0"/>
              </a:spcBef>
              <a:buNone/>
              <a:defRPr/>
            </a:pPr>
            <a:r>
              <a:rPr lang="en-US" sz="1700" dirty="0"/>
              <a:t>	</a:t>
            </a:r>
            <a:r>
              <a:rPr lang="en-US" sz="1700" dirty="0" smtClean="0"/>
              <a:t>	</a:t>
            </a:r>
            <a:r>
              <a:rPr lang="en-US" sz="1700" dirty="0"/>
              <a:t>	</a:t>
            </a:r>
            <a:r>
              <a:rPr lang="en-US" sz="1700" dirty="0" err="1"/>
              <a:t>OrgName_Tier</a:t>
            </a:r>
            <a:r>
              <a:rPr lang="en-US" sz="1700" dirty="0"/>
              <a:t> 1 </a:t>
            </a:r>
            <a:r>
              <a:rPr lang="en-US" sz="1700" dirty="0" err="1"/>
              <a:t>NFI_Location</a:t>
            </a:r>
            <a:r>
              <a:rPr lang="en-US" sz="1700" dirty="0"/>
              <a:t>        </a:t>
            </a:r>
          </a:p>
          <a:p>
            <a:pPr marL="0" indent="0">
              <a:spcBef>
                <a:spcPts val="0"/>
              </a:spcBef>
              <a:buNone/>
            </a:pPr>
            <a:r>
              <a:rPr lang="en-US" sz="1700" baseline="0" dirty="0" smtClean="0"/>
              <a:t>			</a:t>
            </a:r>
            <a:r>
              <a:rPr lang="en-US" sz="1700" baseline="0" dirty="0" err="1" smtClean="0"/>
              <a:t>OrgName_Tier</a:t>
            </a:r>
            <a:r>
              <a:rPr lang="en-US" sz="1700" baseline="0" dirty="0" smtClean="0"/>
              <a:t> 2 </a:t>
            </a:r>
            <a:r>
              <a:rPr lang="en-US" sz="1700" baseline="0" dirty="0" err="1" smtClean="0"/>
              <a:t>NFI_Location</a:t>
            </a:r>
            <a:endParaRPr lang="en-US" sz="1700" baseline="0" dirty="0" smtClean="0"/>
          </a:p>
          <a:p>
            <a:endParaRPr lang="en-GB" dirty="0"/>
          </a:p>
        </p:txBody>
      </p:sp>
      <p:pic>
        <p:nvPicPr>
          <p:cNvPr id="4" name="Picture 3"/>
          <p:cNvPicPr>
            <a:picLocks noChangeAspect="1"/>
          </p:cNvPicPr>
          <p:nvPr/>
        </p:nvPicPr>
        <p:blipFill>
          <a:blip r:embed="rId3"/>
          <a:stretch>
            <a:fillRect/>
          </a:stretch>
        </p:blipFill>
        <p:spPr>
          <a:xfrm>
            <a:off x="372139" y="550760"/>
            <a:ext cx="10225123" cy="4010430"/>
          </a:xfrm>
          <a:prstGeom prst="rect">
            <a:avLst/>
          </a:prstGeom>
        </p:spPr>
      </p:pic>
    </p:spTree>
    <p:extLst>
      <p:ext uri="{BB962C8B-B14F-4D97-AF65-F5344CB8AC3E}">
        <p14:creationId xmlns:p14="http://schemas.microsoft.com/office/powerpoint/2010/main" val="390326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464" y="170122"/>
            <a:ext cx="10515600" cy="606055"/>
          </a:xfrm>
        </p:spPr>
        <p:txBody>
          <a:bodyPr/>
          <a:lstStyle/>
          <a:p>
            <a:pPr marL="0" indent="0">
              <a:buNone/>
            </a:pPr>
            <a:r>
              <a:rPr lang="en-US" dirty="0" smtClean="0"/>
              <a:t>Generating your Automated Distribution List based on blocking</a:t>
            </a:r>
            <a:endParaRPr lang="en-GB" dirty="0"/>
          </a:p>
        </p:txBody>
      </p:sp>
      <p:pic>
        <p:nvPicPr>
          <p:cNvPr id="4" name="Picture 3"/>
          <p:cNvPicPr>
            <a:picLocks noChangeAspect="1"/>
          </p:cNvPicPr>
          <p:nvPr/>
        </p:nvPicPr>
        <p:blipFill>
          <a:blip r:embed="rId2"/>
          <a:stretch>
            <a:fillRect/>
          </a:stretch>
        </p:blipFill>
        <p:spPr>
          <a:xfrm>
            <a:off x="447464" y="930643"/>
            <a:ext cx="11297071" cy="3811478"/>
          </a:xfrm>
          <a:prstGeom prst="rect">
            <a:avLst/>
          </a:prstGeom>
        </p:spPr>
      </p:pic>
    </p:spTree>
    <p:extLst>
      <p:ext uri="{BB962C8B-B14F-4D97-AF65-F5344CB8AC3E}">
        <p14:creationId xmlns:p14="http://schemas.microsoft.com/office/powerpoint/2010/main" val="80360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46" y="435935"/>
            <a:ext cx="11026154" cy="808075"/>
          </a:xfrm>
        </p:spPr>
        <p:txBody>
          <a:bodyPr>
            <a:normAutofit lnSpcReduction="10000"/>
          </a:bodyPr>
          <a:lstStyle/>
          <a:p>
            <a:pPr marL="0" indent="0">
              <a:buNone/>
            </a:pPr>
            <a:r>
              <a:rPr lang="en-US" dirty="0" smtClean="0"/>
              <a:t>Automatically Generated Assistance Bulk-upload Excel based on blocking entry</a:t>
            </a:r>
            <a:endParaRPr lang="en-GB" dirty="0"/>
          </a:p>
        </p:txBody>
      </p:sp>
      <p:pic>
        <p:nvPicPr>
          <p:cNvPr id="4" name="Picture 3"/>
          <p:cNvPicPr>
            <a:picLocks noChangeAspect="1"/>
          </p:cNvPicPr>
          <p:nvPr/>
        </p:nvPicPr>
        <p:blipFill>
          <a:blip r:embed="rId3"/>
          <a:stretch>
            <a:fillRect/>
          </a:stretch>
        </p:blipFill>
        <p:spPr>
          <a:xfrm>
            <a:off x="327646" y="1584251"/>
            <a:ext cx="11536708" cy="4846966"/>
          </a:xfrm>
          <a:prstGeom prst="rect">
            <a:avLst/>
          </a:prstGeom>
        </p:spPr>
      </p:pic>
    </p:spTree>
    <p:extLst>
      <p:ext uri="{BB962C8B-B14F-4D97-AF65-F5344CB8AC3E}">
        <p14:creationId xmlns:p14="http://schemas.microsoft.com/office/powerpoint/2010/main" val="261634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8642"/>
          </a:xfrm>
        </p:spPr>
        <p:txBody>
          <a:bodyPr>
            <a:normAutofit/>
          </a:bodyPr>
          <a:lstStyle/>
          <a:p>
            <a:r>
              <a:rPr lang="en-US" sz="2800" dirty="0" smtClean="0">
                <a:latin typeface="+mn-lt"/>
                <a:ea typeface="+mn-ea"/>
                <a:cs typeface="+mn-cs"/>
              </a:rPr>
              <a:t>Bulk Upload Module – ‘Provision of Assistance to cases’</a:t>
            </a:r>
            <a:endParaRPr lang="en-GB" sz="2800" dirty="0">
              <a:latin typeface="+mn-lt"/>
              <a:ea typeface="+mn-ea"/>
              <a:cs typeface="+mn-cs"/>
            </a:endParaRPr>
          </a:p>
        </p:txBody>
      </p:sp>
      <p:pic>
        <p:nvPicPr>
          <p:cNvPr id="4" name="Picture 3"/>
          <p:cNvPicPr>
            <a:picLocks noChangeAspect="1"/>
          </p:cNvPicPr>
          <p:nvPr/>
        </p:nvPicPr>
        <p:blipFill>
          <a:blip r:embed="rId3"/>
          <a:stretch>
            <a:fillRect/>
          </a:stretch>
        </p:blipFill>
        <p:spPr>
          <a:xfrm>
            <a:off x="838200" y="1207238"/>
            <a:ext cx="9710405" cy="4364556"/>
          </a:xfrm>
          <a:prstGeom prst="rect">
            <a:avLst/>
          </a:prstGeom>
        </p:spPr>
      </p:pic>
    </p:spTree>
    <p:extLst>
      <p:ext uri="{BB962C8B-B14F-4D97-AF65-F5344CB8AC3E}">
        <p14:creationId xmlns:p14="http://schemas.microsoft.com/office/powerpoint/2010/main" val="371551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5895" y="652321"/>
            <a:ext cx="10417989" cy="5025148"/>
          </a:xfrm>
          <a:prstGeom prst="rect">
            <a:avLst/>
          </a:prstGeom>
        </p:spPr>
      </p:pic>
    </p:spTree>
    <p:extLst>
      <p:ext uri="{BB962C8B-B14F-4D97-AF65-F5344CB8AC3E}">
        <p14:creationId xmlns:p14="http://schemas.microsoft.com/office/powerpoint/2010/main" val="291316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Understanding upload Errors</a:t>
            </a:r>
            <a:endParaRPr lang="en-GB" sz="3200" b="1" dirty="0"/>
          </a:p>
        </p:txBody>
      </p:sp>
      <p:pic>
        <p:nvPicPr>
          <p:cNvPr id="4" name="Content Placeholder 5"/>
          <p:cNvPicPr>
            <a:picLocks noGrp="1"/>
          </p:cNvPicPr>
          <p:nvPr>
            <p:ph idx="1"/>
          </p:nvPr>
        </p:nvPicPr>
        <p:blipFill>
          <a:blip r:embed="rId3"/>
          <a:stretch>
            <a:fillRect/>
          </a:stretch>
        </p:blipFill>
        <p:spPr>
          <a:xfrm>
            <a:off x="838200" y="1690688"/>
            <a:ext cx="10515600" cy="4503077"/>
          </a:xfrm>
          <a:prstGeom prst="rect">
            <a:avLst/>
          </a:prstGeom>
        </p:spPr>
      </p:pic>
    </p:spTree>
    <p:extLst>
      <p:ext uri="{BB962C8B-B14F-4D97-AF65-F5344CB8AC3E}">
        <p14:creationId xmlns:p14="http://schemas.microsoft.com/office/powerpoint/2010/main" val="155041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337649" cy="773562"/>
          </a:xfrm>
        </p:spPr>
        <p:txBody>
          <a:bodyPr>
            <a:normAutofit/>
          </a:bodyPr>
          <a:lstStyle/>
          <a:p>
            <a:r>
              <a:rPr lang="en-US" sz="3200" b="1" dirty="0" smtClean="0"/>
              <a:t>Errors Explained </a:t>
            </a:r>
            <a:endParaRPr lang="en-GB" sz="3200" b="1" dirty="0"/>
          </a:p>
        </p:txBody>
      </p:sp>
      <p:pic>
        <p:nvPicPr>
          <p:cNvPr id="4" name="Picture 3"/>
          <p:cNvPicPr/>
          <p:nvPr/>
        </p:nvPicPr>
        <p:blipFill>
          <a:blip r:embed="rId3"/>
          <a:stretch>
            <a:fillRect/>
          </a:stretch>
        </p:blipFill>
        <p:spPr>
          <a:xfrm>
            <a:off x="692293" y="1428809"/>
            <a:ext cx="9762921" cy="4165600"/>
          </a:xfrm>
          <a:prstGeom prst="rect">
            <a:avLst/>
          </a:prstGeom>
          <a:ln>
            <a:noFill/>
          </a:ln>
        </p:spPr>
      </p:pic>
    </p:spTree>
    <p:extLst>
      <p:ext uri="{BB962C8B-B14F-4D97-AF65-F5344CB8AC3E}">
        <p14:creationId xmlns:p14="http://schemas.microsoft.com/office/powerpoint/2010/main" val="245604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92925" cy="790815"/>
          </a:xfrm>
        </p:spPr>
        <p:txBody>
          <a:bodyPr>
            <a:normAutofit/>
          </a:bodyPr>
          <a:lstStyle/>
          <a:p>
            <a:r>
              <a:rPr lang="en-US" sz="3200" b="1" dirty="0" smtClean="0"/>
              <a:t>Case Status Explained</a:t>
            </a:r>
            <a:endParaRPr lang="en-GB" sz="3200" b="1" dirty="0"/>
          </a:p>
        </p:txBody>
      </p:sp>
      <p:pic>
        <p:nvPicPr>
          <p:cNvPr id="5" name="Picture 4"/>
          <p:cNvPicPr/>
          <p:nvPr/>
        </p:nvPicPr>
        <p:blipFill>
          <a:blip r:embed="rId3"/>
          <a:stretch>
            <a:fillRect/>
          </a:stretch>
        </p:blipFill>
        <p:spPr>
          <a:xfrm>
            <a:off x="448574" y="1374480"/>
            <a:ext cx="11059064" cy="4577745"/>
          </a:xfrm>
          <a:prstGeom prst="rect">
            <a:avLst/>
          </a:prstGeom>
        </p:spPr>
      </p:pic>
    </p:spTree>
    <p:extLst>
      <p:ext uri="{BB962C8B-B14F-4D97-AF65-F5344CB8AC3E}">
        <p14:creationId xmlns:p14="http://schemas.microsoft.com/office/powerpoint/2010/main" val="276760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993921" cy="739056"/>
          </a:xfrm>
        </p:spPr>
        <p:txBody>
          <a:bodyPr>
            <a:normAutofit fontScale="90000"/>
          </a:bodyPr>
          <a:lstStyle/>
          <a:p>
            <a:r>
              <a:rPr lang="en-GB" sz="3200" b="1" dirty="0"/>
              <a:t>Check application of Assistance</a:t>
            </a:r>
            <a:r>
              <a:rPr lang="en-GB" dirty="0"/>
              <a:t/>
            </a:r>
            <a:br>
              <a:rPr lang="en-GB" dirty="0"/>
            </a:br>
            <a:endParaRPr lang="en-GB" dirty="0"/>
          </a:p>
        </p:txBody>
      </p:sp>
      <p:pic>
        <p:nvPicPr>
          <p:cNvPr id="4" name="Picture 3"/>
          <p:cNvPicPr/>
          <p:nvPr/>
        </p:nvPicPr>
        <p:blipFill>
          <a:blip r:embed="rId3"/>
          <a:stretch>
            <a:fillRect/>
          </a:stretch>
        </p:blipFill>
        <p:spPr>
          <a:xfrm>
            <a:off x="707365" y="1104182"/>
            <a:ext cx="10110159" cy="5089584"/>
          </a:xfrm>
          <a:prstGeom prst="rect">
            <a:avLst/>
          </a:prstGeom>
        </p:spPr>
      </p:pic>
    </p:spTree>
    <p:extLst>
      <p:ext uri="{BB962C8B-B14F-4D97-AF65-F5344CB8AC3E}">
        <p14:creationId xmlns:p14="http://schemas.microsoft.com/office/powerpoint/2010/main" val="6787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6835" y="457200"/>
            <a:ext cx="10151165" cy="5463915"/>
          </a:xfrm>
        </p:spPr>
        <p:txBody>
          <a:bodyPr>
            <a:normAutofit/>
          </a:bodyPr>
          <a:lstStyle/>
          <a:p>
            <a:pPr algn="l"/>
            <a:r>
              <a:rPr lang="en-GB" sz="1800" b="1" dirty="0" smtClean="0"/>
              <a:t>Background on RAIS </a:t>
            </a:r>
            <a:br>
              <a:rPr lang="en-GB" sz="1800" b="1" dirty="0" smtClean="0"/>
            </a:br>
            <a:r>
              <a:rPr lang="en-GB" sz="1800" b="1" dirty="0"/>
              <a:t/>
            </a:r>
            <a:br>
              <a:rPr lang="en-GB" sz="1800" b="1" dirty="0"/>
            </a:br>
            <a:r>
              <a:rPr lang="en-GB" sz="1800" dirty="0"/>
              <a:t>RAIS was initially developed by UNHCR Jordan in 2009 to address the demands for a more coordinated approach by partners delivering refugee assistance. In 2009 refugee assistance targeted Iraqi refugees and included healthcare, education, and material assistance packages. Following its success in Jordan, RAIS was later rolled-out in Lebanon and Syria as part of efforts to share ‘best-practices’ across the region. In 2012 a review of the system and current operational needs was conducted which led to the release of RAIS v2. In 2014 new modules were incorporated into RAIS including the vulnerability assessment framework, assessment management, and offline functionalities. In 2015 RAIS continued to enhance with additional modules for assistance coordination, referrals and ticketing.   </a:t>
            </a:r>
            <a:br>
              <a:rPr lang="en-GB" sz="1800" dirty="0"/>
            </a:br>
            <a:r>
              <a:rPr lang="en-GB" sz="1800" dirty="0"/>
              <a:t> </a:t>
            </a:r>
            <a:br>
              <a:rPr lang="en-GB" sz="1800" dirty="0"/>
            </a:br>
            <a:r>
              <a:rPr lang="en-GB" sz="1800" dirty="0"/>
              <a:t>RAIS is now the main coordination tool for assistance delivery in countries across the region (Lebanon, Jordan, Egypt, and Iraq). Over 200 partners are now actively using RAIS which represents over 500 individual users. Since June 2014, 150,000 Home Visits have been recorded on RAIS, and there are over 7 million assistance records corresponding to 1.5 million beneficiaries. New data exploration tools are now under development and RAIS will continue to be scaled-up across the region and beyond. Interest in RAIS has also been expressed by a number of other country operations such as Ecuador, Libya, India, Israel, Kenya and Yemen. In addition a number of key donors have made its use mandatory as part of their donor agreement with partners, independent of whether or not their funding goes through UNHCR. </a:t>
            </a:r>
            <a:br>
              <a:rPr lang="en-GB" sz="1800" dirty="0"/>
            </a:br>
            <a:endParaRPr lang="en-GB" sz="1800" dirty="0"/>
          </a:p>
        </p:txBody>
      </p:sp>
    </p:spTree>
    <p:extLst>
      <p:ext uri="{BB962C8B-B14F-4D97-AF65-F5344CB8AC3E}">
        <p14:creationId xmlns:p14="http://schemas.microsoft.com/office/powerpoint/2010/main" val="3350002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696"/>
          </a:xfrm>
        </p:spPr>
        <p:txBody>
          <a:bodyPr>
            <a:normAutofit/>
          </a:bodyPr>
          <a:lstStyle/>
          <a:p>
            <a:r>
              <a:rPr lang="en-US" sz="2800" b="1" dirty="0">
                <a:latin typeface="+mn-lt"/>
                <a:ea typeface="+mn-ea"/>
                <a:cs typeface="+mn-cs"/>
              </a:rPr>
              <a:t>Report Generation on Assistance </a:t>
            </a:r>
            <a:r>
              <a:rPr lang="en-US" sz="2800" b="1" dirty="0" smtClean="0">
                <a:latin typeface="+mn-lt"/>
                <a:ea typeface="+mn-ea"/>
                <a:cs typeface="+mn-cs"/>
              </a:rPr>
              <a:t>Provision – Reports Module</a:t>
            </a:r>
            <a:endParaRPr lang="en-GB" sz="2800" b="1" dirty="0">
              <a:latin typeface="+mn-lt"/>
              <a:ea typeface="+mn-ea"/>
              <a:cs typeface="+mn-cs"/>
            </a:endParaRPr>
          </a:p>
        </p:txBody>
      </p:sp>
      <p:pic>
        <p:nvPicPr>
          <p:cNvPr id="4" name="Picture 3"/>
          <p:cNvPicPr>
            <a:picLocks noChangeAspect="1"/>
          </p:cNvPicPr>
          <p:nvPr/>
        </p:nvPicPr>
        <p:blipFill>
          <a:blip r:embed="rId3"/>
          <a:stretch>
            <a:fillRect/>
          </a:stretch>
        </p:blipFill>
        <p:spPr>
          <a:xfrm>
            <a:off x="838200" y="1209817"/>
            <a:ext cx="9626837" cy="4890733"/>
          </a:xfrm>
          <a:prstGeom prst="rect">
            <a:avLst/>
          </a:prstGeom>
        </p:spPr>
      </p:pic>
    </p:spTree>
    <p:extLst>
      <p:ext uri="{BB962C8B-B14F-4D97-AF65-F5344CB8AC3E}">
        <p14:creationId xmlns:p14="http://schemas.microsoft.com/office/powerpoint/2010/main" val="128272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75000"/>
                  </a:schemeClr>
                </a:solidFill>
              </a:rPr>
              <a:t>Provision of Assistance</a:t>
            </a:r>
            <a:endParaRPr lang="en-GB" b="1" dirty="0">
              <a:solidFill>
                <a:schemeClr val="accent1">
                  <a:lumMod val="75000"/>
                </a:schemeClr>
              </a:solidFill>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838200" y="1457959"/>
            <a:ext cx="9520003" cy="4628047"/>
          </a:xfrm>
          <a:prstGeom prst="rect">
            <a:avLst/>
          </a:prstGeom>
        </p:spPr>
      </p:pic>
    </p:spTree>
    <p:extLst>
      <p:ext uri="{BB962C8B-B14F-4D97-AF65-F5344CB8AC3E}">
        <p14:creationId xmlns:p14="http://schemas.microsoft.com/office/powerpoint/2010/main" val="290249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1452"/>
            <a:ext cx="7944293" cy="761926"/>
          </a:xfrm>
        </p:spPr>
        <p:txBody>
          <a:bodyPr>
            <a:normAutofit/>
          </a:bodyPr>
          <a:lstStyle/>
          <a:p>
            <a:r>
              <a:rPr lang="en-GB" b="1" dirty="0" smtClean="0">
                <a:solidFill>
                  <a:schemeClr val="accent1">
                    <a:lumMod val="75000"/>
                  </a:schemeClr>
                </a:solidFill>
              </a:rPr>
              <a:t>Assistance Coordination Module</a:t>
            </a:r>
            <a:endParaRPr lang="en-GB" dirty="0">
              <a:solidFill>
                <a:schemeClr val="accent1">
                  <a:lumMod val="75000"/>
                </a:schemeClr>
              </a:solidFill>
            </a:endParaRPr>
          </a:p>
        </p:txBody>
      </p:sp>
      <p:pic>
        <p:nvPicPr>
          <p:cNvPr id="4" name="Picture 3"/>
          <p:cNvPicPr/>
          <p:nvPr/>
        </p:nvPicPr>
        <p:blipFill rotWithShape="1">
          <a:blip r:embed="rId3"/>
          <a:srcRect l="61366" t="6908" r="25971" b="73284"/>
          <a:stretch/>
        </p:blipFill>
        <p:spPr bwMode="auto">
          <a:xfrm>
            <a:off x="1414129" y="1733108"/>
            <a:ext cx="6539023" cy="37851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348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653" y="827314"/>
            <a:ext cx="11901279" cy="4586514"/>
          </a:xfrm>
          <a:prstGeom prst="rect">
            <a:avLst/>
          </a:prstGeom>
        </p:spPr>
      </p:pic>
    </p:spTree>
    <p:extLst>
      <p:ext uri="{BB962C8B-B14F-4D97-AF65-F5344CB8AC3E}">
        <p14:creationId xmlns:p14="http://schemas.microsoft.com/office/powerpoint/2010/main" val="169466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3359" y="896165"/>
            <a:ext cx="10794353" cy="4716679"/>
          </a:xfrm>
          <a:prstGeom prst="rect">
            <a:avLst/>
          </a:prstGeom>
        </p:spPr>
      </p:pic>
    </p:spTree>
    <p:extLst>
      <p:ext uri="{BB962C8B-B14F-4D97-AF65-F5344CB8AC3E}">
        <p14:creationId xmlns:p14="http://schemas.microsoft.com/office/powerpoint/2010/main" val="183951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2503" y="518183"/>
            <a:ext cx="10741369" cy="5593859"/>
          </a:xfrm>
          <a:prstGeom prst="rect">
            <a:avLst/>
          </a:prstGeom>
        </p:spPr>
      </p:pic>
    </p:spTree>
    <p:extLst>
      <p:ext uri="{BB962C8B-B14F-4D97-AF65-F5344CB8AC3E}">
        <p14:creationId xmlns:p14="http://schemas.microsoft.com/office/powerpoint/2010/main" val="987285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33916" y="993422"/>
            <a:ext cx="11631363" cy="4050207"/>
          </a:xfrm>
          <a:prstGeom prst="rect">
            <a:avLst/>
          </a:prstGeom>
        </p:spPr>
      </p:pic>
    </p:spTree>
    <p:extLst>
      <p:ext uri="{BB962C8B-B14F-4D97-AF65-F5344CB8AC3E}">
        <p14:creationId xmlns:p14="http://schemas.microsoft.com/office/powerpoint/2010/main" val="243010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8481" y="938676"/>
            <a:ext cx="10604459" cy="4772313"/>
          </a:xfrm>
          <a:prstGeom prst="rect">
            <a:avLst/>
          </a:prstGeom>
        </p:spPr>
      </p:pic>
    </p:spTree>
    <p:extLst>
      <p:ext uri="{BB962C8B-B14F-4D97-AF65-F5344CB8AC3E}">
        <p14:creationId xmlns:p14="http://schemas.microsoft.com/office/powerpoint/2010/main" val="1843869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24621</TotalTime>
  <Words>1314</Words>
  <Application>Microsoft Office PowerPoint</Application>
  <PresentationFormat>Widescreen</PresentationFormat>
  <Paragraphs>99</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Data sharing practices in the region</vt:lpstr>
      <vt:lpstr>Background on RAIS   RAIS was initially developed by UNHCR Jordan in 2009 to address the demands for a more coordinated approach by partners delivering refugee assistance. In 2009 refugee assistance targeted Iraqi refugees and included healthcare, education, and material assistance packages. Following its success in Jordan, RAIS was later rolled-out in Lebanon and Syria as part of efforts to share ‘best-practices’ across the region. In 2012 a review of the system and current operational needs was conducted which led to the release of RAIS v2. In 2014 new modules were incorporated into RAIS including the vulnerability assessment framework, assessment management, and offline functionalities. In 2015 RAIS continued to enhance with additional modules for assistance coordination, referrals and ticketing.      RAIS is now the main coordination tool for assistance delivery in countries across the region (Lebanon, Jordan, Egypt, and Iraq). Over 200 partners are now actively using RAIS which represents over 500 individual users. Since June 2014, 150,000 Home Visits have been recorded on RAIS, and there are over 7 million assistance records corresponding to 1.5 million beneficiaries. New data exploration tools are now under development and RAIS will continue to be scaled-up across the region and beyond. Interest in RAIS has also been expressed by a number of other country operations such as Ecuador, Libya, India, Israel, Kenya and Yemen. In addition a number of key donors have made its use mandatory as part of their donor agreement with partners, independent of whether or not their funding goes through UNHCR.  </vt:lpstr>
      <vt:lpstr>Provision of Assistance</vt:lpstr>
      <vt:lpstr>Assistance Coordination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Bulk Upload Module – ‘Provision of Assistance to cases’</vt:lpstr>
      <vt:lpstr>PowerPoint Presentation</vt:lpstr>
      <vt:lpstr>Understanding upload Errors</vt:lpstr>
      <vt:lpstr>Errors Explained </vt:lpstr>
      <vt:lpstr>Case Status Explained</vt:lpstr>
      <vt:lpstr>Check application of Assistance </vt:lpstr>
      <vt:lpstr>Report Generation on Assistance Provision – Reports Module</vt:lpstr>
    </vt:vector>
  </TitlesOfParts>
  <Company>UNHCR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sharing practices in the region</dc:title>
  <dc:creator>Olivia Cribb</dc:creator>
  <cp:lastModifiedBy>Olivia Cribb</cp:lastModifiedBy>
  <cp:revision>28</cp:revision>
  <dcterms:created xsi:type="dcterms:W3CDTF">2016-10-05T11:22:02Z</dcterms:created>
  <dcterms:modified xsi:type="dcterms:W3CDTF">2017-02-16T11:12:38Z</dcterms:modified>
</cp:coreProperties>
</file>