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80" r:id="rId3"/>
    <p:sldId id="281" r:id="rId4"/>
    <p:sldId id="274" r:id="rId5"/>
    <p:sldId id="285" r:id="rId6"/>
    <p:sldId id="282" r:id="rId7"/>
    <p:sldId id="284" r:id="rId8"/>
    <p:sldId id="286" r:id="rId9"/>
    <p:sldId id="283" r:id="rId10"/>
    <p:sldId id="28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ia Cribb" initials="OC" lastIdx="1" clrIdx="0">
    <p:extLst>
      <p:ext uri="{19B8F6BF-5375-455C-9EA6-DF929625EA0E}">
        <p15:presenceInfo xmlns:p15="http://schemas.microsoft.com/office/powerpoint/2012/main" userId="S-1-5-21-2676355427-447894320-4283101651-776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4891" autoAdjust="0"/>
  </p:normalViewPr>
  <p:slideViewPr>
    <p:cSldViewPr snapToGrid="0">
      <p:cViewPr varScale="1">
        <p:scale>
          <a:sx n="56" d="100"/>
          <a:sy n="56" d="100"/>
        </p:scale>
        <p:origin x="10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FEE769-264F-446A-AFC7-266FA2CC094C}" type="datetimeFigureOut">
              <a:rPr lang="en-GB" smtClean="0"/>
              <a:t>16/02/2017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DF6FD-D6A5-41D7-8453-1722EB1EAC5D}" type="slidenum">
              <a:rPr lang="en-GB" smtClean="0"/>
              <a:t>‹#›</a:t>
            </a:fld>
            <a:endParaRPr lang="en-GB"/>
          </a:p>
        </p:txBody>
      </p:sp>
    </p:spTree>
    <p:extLst>
      <p:ext uri="{BB962C8B-B14F-4D97-AF65-F5344CB8AC3E}">
        <p14:creationId xmlns:p14="http://schemas.microsoft.com/office/powerpoint/2010/main" val="115119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mailto:JORAMDAT@unhcr.or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refworld.org/pdfid/55643c1d4.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note that</a:t>
            </a:r>
            <a:r>
              <a:rPr lang="en-US" baseline="0" dirty="0" smtClean="0"/>
              <a:t> this module is only available to VAF Partners who have signed an MOU with UNHCR. For more details on how to become a VAF partner please contact JORAMDAT@unhcr.org</a:t>
            </a:r>
          </a:p>
          <a:p>
            <a:r>
              <a:rPr lang="en-US" baseline="0" dirty="0" smtClean="0"/>
              <a:t>*To get access to the VAF module after your organization has become a partner individual users can please contact JORAMDAG@unhcr.org to add the module to your user profile </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1</a:t>
            </a:fld>
            <a:endParaRPr lang="en-GB"/>
          </a:p>
        </p:txBody>
      </p:sp>
    </p:spTree>
    <p:extLst>
      <p:ext uri="{BB962C8B-B14F-4D97-AF65-F5344CB8AC3E}">
        <p14:creationId xmlns:p14="http://schemas.microsoft.com/office/powerpoint/2010/main" val="3025278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2</a:t>
            </a:fld>
            <a:endParaRPr lang="en-GB"/>
          </a:p>
        </p:txBody>
      </p:sp>
    </p:spTree>
    <p:extLst>
      <p:ext uri="{BB962C8B-B14F-4D97-AF65-F5344CB8AC3E}">
        <p14:creationId xmlns:p14="http://schemas.microsoft.com/office/powerpoint/2010/main" val="2940597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Select module </a:t>
            </a:r>
          </a:p>
          <a:p>
            <a:r>
              <a:rPr lang="en-US" dirty="0" smtClean="0"/>
              <a:t>*Please note that</a:t>
            </a:r>
            <a:r>
              <a:rPr lang="en-US" baseline="0" dirty="0" smtClean="0"/>
              <a:t> this module is only available to VAF Partners who have signed an MOU with UNHCR. </a:t>
            </a:r>
          </a:p>
          <a:p>
            <a:r>
              <a:rPr lang="en-US" baseline="0" dirty="0" smtClean="0"/>
              <a:t>For more details on how to become a VAF partner please contact JORAMDAT@unhcr.org</a:t>
            </a:r>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4</a:t>
            </a:fld>
            <a:endParaRPr lang="en-GB"/>
          </a:p>
        </p:txBody>
      </p:sp>
    </p:spTree>
    <p:extLst>
      <p:ext uri="{BB962C8B-B14F-4D97-AF65-F5344CB8AC3E}">
        <p14:creationId xmlns:p14="http://schemas.microsoft.com/office/powerpoint/2010/main" val="4076523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5</a:t>
            </a:fld>
            <a:endParaRPr lang="en-GB"/>
          </a:p>
        </p:txBody>
      </p:sp>
    </p:spTree>
    <p:extLst>
      <p:ext uri="{BB962C8B-B14F-4D97-AF65-F5344CB8AC3E}">
        <p14:creationId xmlns:p14="http://schemas.microsoft.com/office/powerpoint/2010/main" val="346132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b="1" kern="1200" dirty="0" smtClean="0">
                <a:solidFill>
                  <a:schemeClr val="tx1"/>
                </a:solidFill>
                <a:effectLst/>
                <a:latin typeface="+mn-lt"/>
                <a:ea typeface="+mn-ea"/>
                <a:cs typeface="+mn-cs"/>
              </a:rPr>
              <a:t>Select Form: </a:t>
            </a:r>
            <a:r>
              <a:rPr lang="en-GB" sz="1200" kern="1200" dirty="0" smtClean="0">
                <a:solidFill>
                  <a:schemeClr val="tx1"/>
                </a:solidFill>
                <a:effectLst/>
                <a:latin typeface="+mn-lt"/>
                <a:ea typeface="+mn-ea"/>
                <a:cs typeface="+mn-cs"/>
              </a:rPr>
              <a:t>VAF_ver1</a:t>
            </a:r>
          </a:p>
          <a:p>
            <a:pPr lvl="0"/>
            <a:r>
              <a:rPr lang="en-GB" sz="1200" b="1" kern="1200" dirty="0" smtClean="0">
                <a:solidFill>
                  <a:schemeClr val="tx1"/>
                </a:solidFill>
                <a:effectLst/>
                <a:latin typeface="+mn-lt"/>
                <a:ea typeface="+mn-ea"/>
                <a:cs typeface="+mn-cs"/>
              </a:rPr>
              <a:t>Select Scores </a:t>
            </a:r>
            <a:r>
              <a:rPr lang="en-GB" sz="1200" kern="1200" dirty="0" smtClean="0">
                <a:solidFill>
                  <a:schemeClr val="tx1"/>
                </a:solidFill>
                <a:effectLst/>
                <a:latin typeface="+mn-lt"/>
                <a:ea typeface="+mn-ea"/>
                <a:cs typeface="+mn-cs"/>
              </a:rPr>
              <a:t>required</a:t>
            </a:r>
          </a:p>
          <a:p>
            <a:pPr lvl="0"/>
            <a:r>
              <a:rPr lang="en-GB" sz="1200" kern="1200" dirty="0" smtClean="0">
                <a:solidFill>
                  <a:schemeClr val="tx1"/>
                </a:solidFill>
                <a:effectLst/>
                <a:latin typeface="+mn-lt"/>
                <a:ea typeface="+mn-ea"/>
                <a:cs typeface="+mn-cs"/>
              </a:rPr>
              <a:t>Create data request after </a:t>
            </a:r>
            <a:r>
              <a:rPr lang="en-GB" sz="1200" b="1" kern="1200" dirty="0" smtClean="0">
                <a:solidFill>
                  <a:schemeClr val="tx1"/>
                </a:solidFill>
                <a:effectLst/>
                <a:latin typeface="+mn-lt"/>
                <a:ea typeface="+mn-ea"/>
                <a:cs typeface="+mn-cs"/>
              </a:rPr>
              <a:t>Annex 1 has been submitted and sent</a:t>
            </a:r>
            <a:r>
              <a:rPr lang="en-GB" sz="1200" b="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to</a:t>
            </a:r>
            <a:r>
              <a:rPr lang="en-GB" sz="1200" b="0" kern="1200" dirty="0" smtClean="0">
                <a:solidFill>
                  <a:schemeClr val="tx1"/>
                </a:solidFill>
                <a:effectLst/>
                <a:latin typeface="+mn-lt"/>
                <a:ea typeface="+mn-ea"/>
                <a:cs typeface="+mn-cs"/>
              </a:rPr>
              <a:t> </a:t>
            </a:r>
            <a:r>
              <a:rPr lang="en-GB" sz="1200" u="sng" kern="1200" dirty="0" smtClean="0">
                <a:solidFill>
                  <a:schemeClr val="tx1"/>
                </a:solidFill>
                <a:effectLst/>
                <a:latin typeface="+mn-lt"/>
                <a:ea typeface="+mn-ea"/>
                <a:cs typeface="+mn-cs"/>
                <a:hlinkClick r:id="rId3"/>
              </a:rPr>
              <a:t>JORAMDAT@unhcr.org</a:t>
            </a:r>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7</a:t>
            </a:fld>
            <a:endParaRPr lang="en-GB"/>
          </a:p>
        </p:txBody>
      </p:sp>
    </p:spTree>
    <p:extLst>
      <p:ext uri="{BB962C8B-B14F-4D97-AF65-F5344CB8AC3E}">
        <p14:creationId xmlns:p14="http://schemas.microsoft.com/office/powerpoint/2010/main" val="3728883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kern="1200" dirty="0" smtClean="0">
                <a:solidFill>
                  <a:schemeClr val="tx1"/>
                </a:solidFill>
                <a:effectLst/>
                <a:latin typeface="+mn-lt"/>
                <a:ea typeface="+mn-ea"/>
                <a:cs typeface="+mn-cs"/>
              </a:rPr>
              <a:t>Select your biodata fields needed: </a:t>
            </a:r>
          </a:p>
          <a:p>
            <a:r>
              <a:rPr lang="en-GB" sz="1200" b="1" kern="1200" dirty="0" smtClean="0">
                <a:solidFill>
                  <a:schemeClr val="tx1"/>
                </a:solidFill>
                <a:effectLst/>
                <a:latin typeface="+mn-lt"/>
                <a:ea typeface="+mn-ea"/>
                <a:cs typeface="+mn-cs"/>
              </a:rPr>
              <a:t>Case No, Location, PA Name, PA mobile phone, PA sex </a:t>
            </a:r>
            <a:r>
              <a:rPr lang="en-GB" sz="1200" kern="1200" dirty="0" smtClean="0">
                <a:solidFill>
                  <a:schemeClr val="tx1"/>
                </a:solidFill>
                <a:effectLst/>
                <a:latin typeface="+mn-lt"/>
                <a:ea typeface="+mn-ea"/>
                <a:cs typeface="+mn-cs"/>
              </a:rPr>
              <a:t>and </a:t>
            </a:r>
            <a:r>
              <a:rPr lang="en-GB" sz="1200" b="1" kern="1200" dirty="0" smtClean="0">
                <a:solidFill>
                  <a:schemeClr val="tx1"/>
                </a:solidFill>
                <a:effectLst/>
                <a:latin typeface="+mn-lt"/>
                <a:ea typeface="+mn-ea"/>
                <a:cs typeface="+mn-cs"/>
              </a:rPr>
              <a:t>submit request. </a:t>
            </a: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8</a:t>
            </a:fld>
            <a:endParaRPr lang="en-GB"/>
          </a:p>
        </p:txBody>
      </p:sp>
    </p:spTree>
    <p:extLst>
      <p:ext uri="{BB962C8B-B14F-4D97-AF65-F5344CB8AC3E}">
        <p14:creationId xmlns:p14="http://schemas.microsoft.com/office/powerpoint/2010/main" val="872421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rtl="0"/>
            <a:r>
              <a:rPr lang="en-GB" sz="1200" kern="1200" dirty="0" smtClean="0">
                <a:solidFill>
                  <a:schemeClr val="tx1"/>
                </a:solidFill>
                <a:effectLst/>
                <a:latin typeface="+mn-lt"/>
                <a:ea typeface="+mn-ea"/>
                <a:cs typeface="+mn-cs"/>
              </a:rPr>
              <a:t>Once signed Annex 1 request received by JORAMDAT team</a:t>
            </a:r>
          </a:p>
          <a:p>
            <a:pPr lvl="0"/>
            <a:r>
              <a:rPr lang="en-GB" sz="1200" kern="1200" dirty="0" smtClean="0">
                <a:solidFill>
                  <a:schemeClr val="tx1"/>
                </a:solidFill>
                <a:effectLst/>
                <a:latin typeface="+mn-lt"/>
                <a:ea typeface="+mn-ea"/>
                <a:cs typeface="+mn-cs"/>
              </a:rPr>
              <a:t>Data request to be approved by UNHCR.</a:t>
            </a:r>
          </a:p>
          <a:p>
            <a:pPr lvl="0"/>
            <a:r>
              <a:rPr lang="en-GB" sz="1200" kern="1200" dirty="0" smtClean="0">
                <a:solidFill>
                  <a:schemeClr val="tx1"/>
                </a:solidFill>
                <a:effectLst/>
                <a:latin typeface="+mn-lt"/>
                <a:ea typeface="+mn-ea"/>
                <a:cs typeface="+mn-cs"/>
              </a:rPr>
              <a:t>After approval organizations can go to the VAF Data Request Module screen and download file as below via the download icon. </a:t>
            </a: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9</a:t>
            </a:fld>
            <a:endParaRPr lang="en-GB"/>
          </a:p>
        </p:txBody>
      </p:sp>
    </p:spTree>
    <p:extLst>
      <p:ext uri="{BB962C8B-B14F-4D97-AF65-F5344CB8AC3E}">
        <p14:creationId xmlns:p14="http://schemas.microsoft.com/office/powerpoint/2010/main" val="655098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Please note that individuals using UNHCR refugee biodata are subject to compliance to </a:t>
            </a:r>
            <a:r>
              <a:rPr lang="en-GB" sz="1200" u="sng" kern="1200" dirty="0" smtClean="0">
                <a:solidFill>
                  <a:schemeClr val="tx1"/>
                </a:solidFill>
                <a:effectLst/>
                <a:latin typeface="+mn-lt"/>
                <a:ea typeface="+mn-ea"/>
                <a:cs typeface="+mn-cs"/>
                <a:hlinkClick r:id="rId3"/>
              </a:rPr>
              <a:t>UNHCR’s Policy on the protection of Personal Data of Persons of Concern to UNHCR.</a:t>
            </a:r>
            <a:r>
              <a:rPr lang="en-GB" sz="1200" kern="1200" dirty="0" smtClean="0">
                <a:solidFill>
                  <a:schemeClr val="tx1"/>
                </a:solidFill>
                <a:effectLst/>
                <a:latin typeface="+mn-lt"/>
                <a:ea typeface="+mn-ea"/>
                <a:cs typeface="+mn-cs"/>
              </a:rPr>
              <a:t> Access to the policy can be found in hyperlink. </a:t>
            </a:r>
          </a:p>
          <a:p>
            <a:r>
              <a:rPr lang="en-GB" sz="1200" kern="1200" dirty="0" smtClean="0">
                <a:solidFill>
                  <a:schemeClr val="tx1"/>
                </a:solidFill>
                <a:effectLst/>
                <a:latin typeface="+mn-lt"/>
                <a:ea typeface="+mn-ea"/>
                <a:cs typeface="+mn-cs"/>
              </a:rPr>
              <a:t>If you have any questions on UNHCR’s Data sharing policy please contact </a:t>
            </a:r>
            <a:r>
              <a:rPr lang="en-GB" sz="1200" b="1" kern="1200" dirty="0" smtClean="0">
                <a:solidFill>
                  <a:schemeClr val="tx1"/>
                </a:solidFill>
                <a:effectLst/>
                <a:latin typeface="+mn-lt"/>
                <a:ea typeface="+mn-ea"/>
                <a:cs typeface="+mn-cs"/>
              </a:rPr>
              <a:t>JORAMDAT@unhcr.org </a:t>
            </a:r>
          </a:p>
          <a:p>
            <a:endParaRPr lang="en-GB" dirty="0"/>
          </a:p>
        </p:txBody>
      </p:sp>
      <p:sp>
        <p:nvSpPr>
          <p:cNvPr id="4" name="Slide Number Placeholder 3"/>
          <p:cNvSpPr>
            <a:spLocks noGrp="1"/>
          </p:cNvSpPr>
          <p:nvPr>
            <p:ph type="sldNum" sz="quarter" idx="10"/>
          </p:nvPr>
        </p:nvSpPr>
        <p:spPr/>
        <p:txBody>
          <a:bodyPr/>
          <a:lstStyle/>
          <a:p>
            <a:fld id="{C33DF6FD-D6A5-41D7-8453-1722EB1EAC5D}" type="slidenum">
              <a:rPr lang="en-GB" smtClean="0"/>
              <a:t>10</a:t>
            </a:fld>
            <a:endParaRPr lang="en-GB"/>
          </a:p>
        </p:txBody>
      </p:sp>
    </p:spTree>
    <p:extLst>
      <p:ext uri="{BB962C8B-B14F-4D97-AF65-F5344CB8AC3E}">
        <p14:creationId xmlns:p14="http://schemas.microsoft.com/office/powerpoint/2010/main" val="291743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81976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42684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936963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5D5288-0859-489E-A85E-A4397049A4EA}"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2937193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5D5288-0859-489E-A85E-A4397049A4EA}" type="datetimeFigureOut">
              <a:rPr lang="en-GB" smtClean="0"/>
              <a:t>16/02/2017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3571966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5D5288-0859-489E-A85E-A4397049A4EA}"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870792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5D5288-0859-489E-A85E-A4397049A4EA}" type="datetimeFigureOut">
              <a:rPr lang="en-GB" smtClean="0"/>
              <a:t>16/02/2017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336218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5D5288-0859-489E-A85E-A4397049A4EA}" type="datetimeFigureOut">
              <a:rPr lang="en-GB" smtClean="0"/>
              <a:t>16/02/2017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388824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5D5288-0859-489E-A85E-A4397049A4EA}" type="datetimeFigureOut">
              <a:rPr lang="en-GB" smtClean="0"/>
              <a:t>16/02/2017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1966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5D5288-0859-489E-A85E-A4397049A4EA}"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2612106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5D5288-0859-489E-A85E-A4397049A4EA}" type="datetimeFigureOut">
              <a:rPr lang="en-GB" smtClean="0"/>
              <a:t>16/02/2017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9D206D-E22E-4D38-85E9-853E405DF119}" type="slidenum">
              <a:rPr lang="en-GB" smtClean="0"/>
              <a:t>‹#›</a:t>
            </a:fld>
            <a:endParaRPr lang="en-GB"/>
          </a:p>
        </p:txBody>
      </p:sp>
    </p:spTree>
    <p:extLst>
      <p:ext uri="{BB962C8B-B14F-4D97-AF65-F5344CB8AC3E}">
        <p14:creationId xmlns:p14="http://schemas.microsoft.com/office/powerpoint/2010/main" val="530517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5D5288-0859-489E-A85E-A4397049A4EA}" type="datetimeFigureOut">
              <a:rPr lang="en-GB" smtClean="0"/>
              <a:t>16/02/2017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D206D-E22E-4D38-85E9-853E405DF119}" type="slidenum">
              <a:rPr lang="en-GB" smtClean="0"/>
              <a:t>‹#›</a:t>
            </a:fld>
            <a:endParaRPr lang="en-GB"/>
          </a:p>
        </p:txBody>
      </p:sp>
    </p:spTree>
    <p:extLst>
      <p:ext uri="{BB962C8B-B14F-4D97-AF65-F5344CB8AC3E}">
        <p14:creationId xmlns:p14="http://schemas.microsoft.com/office/powerpoint/2010/main" val="16659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ORAMDAT@unhcr.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ORAMDAT@unhcr.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157330" y="5630522"/>
            <a:ext cx="3437404" cy="824977"/>
          </a:xfrm>
          <a:prstGeom prst="rect">
            <a:avLst/>
          </a:prstGeom>
        </p:spPr>
      </p:pic>
      <p:sp>
        <p:nvSpPr>
          <p:cNvPr id="2" name="Title 1"/>
          <p:cNvSpPr>
            <a:spLocks noGrp="1"/>
          </p:cNvSpPr>
          <p:nvPr>
            <p:ph type="ctrTitle"/>
          </p:nvPr>
        </p:nvSpPr>
        <p:spPr/>
        <p:txBody>
          <a:bodyPr/>
          <a:lstStyle/>
          <a:p>
            <a:r>
              <a:rPr lang="en-US" dirty="0" smtClean="0">
                <a:solidFill>
                  <a:schemeClr val="bg1"/>
                </a:solidFill>
              </a:rPr>
              <a:t>Data sharing practices in the region</a:t>
            </a:r>
            <a:endParaRPr lang="en-US" dirty="0">
              <a:solidFill>
                <a:schemeClr val="bg1"/>
              </a:solidFill>
            </a:endParaRPr>
          </a:p>
        </p:txBody>
      </p:sp>
      <p:pic>
        <p:nvPicPr>
          <p:cNvPr id="5" name="Picture 4" descr="C:\Users\richard\AppData\Local\Microsoft\Windows\Temporary Internet Files\Content.Outlook\Z21FZVG1\raislogo (002).png"/>
          <p:cNvPicPr/>
          <p:nvPr/>
        </p:nvPicPr>
        <p:blipFill>
          <a:blip r:embed="rId4">
            <a:extLst>
              <a:ext uri="{28A0092B-C50C-407E-A947-70E740481C1C}">
                <a14:useLocalDpi xmlns:a14="http://schemas.microsoft.com/office/drawing/2010/main" val="0"/>
              </a:ext>
            </a:extLst>
          </a:blip>
          <a:srcRect/>
          <a:stretch>
            <a:fillRect/>
          </a:stretch>
        </p:blipFill>
        <p:spPr bwMode="auto">
          <a:xfrm>
            <a:off x="3027394" y="855178"/>
            <a:ext cx="5447665" cy="1509395"/>
          </a:xfrm>
          <a:prstGeom prst="rect">
            <a:avLst/>
          </a:prstGeom>
          <a:noFill/>
          <a:ln>
            <a:noFill/>
          </a:ln>
        </p:spPr>
      </p:pic>
      <p:sp>
        <p:nvSpPr>
          <p:cNvPr id="6" name="Subtitle 5"/>
          <p:cNvSpPr>
            <a:spLocks noGrp="1"/>
          </p:cNvSpPr>
          <p:nvPr>
            <p:ph type="subTitle" idx="1"/>
          </p:nvPr>
        </p:nvSpPr>
        <p:spPr>
          <a:xfrm>
            <a:off x="1392923" y="2753833"/>
            <a:ext cx="9144000" cy="2009553"/>
          </a:xfrm>
        </p:spPr>
        <p:txBody>
          <a:bodyPr>
            <a:normAutofit/>
          </a:bodyPr>
          <a:lstStyle/>
          <a:p>
            <a:r>
              <a:rPr lang="en-US" b="1" dirty="0" smtClean="0">
                <a:solidFill>
                  <a:schemeClr val="accent1">
                    <a:lumMod val="50000"/>
                  </a:schemeClr>
                </a:solidFill>
              </a:rPr>
              <a:t>Interagency Tool for:</a:t>
            </a:r>
          </a:p>
          <a:p>
            <a:r>
              <a:rPr lang="en-US" b="1" dirty="0" smtClean="0">
                <a:solidFill>
                  <a:schemeClr val="accent1">
                    <a:lumMod val="50000"/>
                  </a:schemeClr>
                </a:solidFill>
              </a:rPr>
              <a:t>Vulnerability Scoring </a:t>
            </a:r>
            <a:r>
              <a:rPr lang="en-US" b="1" u="sng" dirty="0" smtClean="0">
                <a:solidFill>
                  <a:schemeClr val="accent1">
                    <a:lumMod val="50000"/>
                  </a:schemeClr>
                </a:solidFill>
              </a:rPr>
              <a:t>requesting new beneficiary </a:t>
            </a:r>
            <a:r>
              <a:rPr lang="en-US" b="1" u="sng" dirty="0" smtClean="0">
                <a:solidFill>
                  <a:schemeClr val="accent1">
                    <a:lumMod val="50000"/>
                  </a:schemeClr>
                </a:solidFill>
              </a:rPr>
              <a:t>lists</a:t>
            </a:r>
          </a:p>
          <a:p>
            <a:r>
              <a:rPr lang="en-US" b="1" dirty="0" smtClean="0">
                <a:solidFill>
                  <a:schemeClr val="accent1">
                    <a:lumMod val="50000"/>
                  </a:schemeClr>
                </a:solidFill>
              </a:rPr>
              <a:t>VAF Module  </a:t>
            </a:r>
          </a:p>
          <a:p>
            <a:r>
              <a:rPr lang="en-US" b="1" dirty="0" smtClean="0">
                <a:solidFill>
                  <a:schemeClr val="accent1">
                    <a:lumMod val="50000"/>
                  </a:schemeClr>
                </a:solidFill>
              </a:rPr>
              <a:t>JORDAN Mission</a:t>
            </a:r>
          </a:p>
        </p:txBody>
      </p:sp>
    </p:spTree>
    <p:extLst>
      <p:ext uri="{BB962C8B-B14F-4D97-AF65-F5344CB8AC3E}">
        <p14:creationId xmlns:p14="http://schemas.microsoft.com/office/powerpoint/2010/main" val="37340307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Download data directly from RAIS once approved</a:t>
            </a:r>
            <a:endParaRPr lang="en-GB" dirty="0"/>
          </a:p>
        </p:txBody>
      </p:sp>
      <p:sp>
        <p:nvSpPr>
          <p:cNvPr id="3" name="Content Placeholder 2"/>
          <p:cNvSpPr>
            <a:spLocks noGrp="1"/>
          </p:cNvSpPr>
          <p:nvPr>
            <p:ph idx="1"/>
          </p:nvPr>
        </p:nvSpPr>
        <p:spPr/>
        <p:txBody>
          <a:bodyPr/>
          <a:lstStyle/>
          <a:p>
            <a:endParaRPr lang="en-GB"/>
          </a:p>
        </p:txBody>
      </p:sp>
      <p:pic>
        <p:nvPicPr>
          <p:cNvPr id="4" name="Picture 3"/>
          <p:cNvPicPr/>
          <p:nvPr/>
        </p:nvPicPr>
        <p:blipFill>
          <a:blip r:embed="rId3">
            <a:extLst>
              <a:ext uri="{28A0092B-C50C-407E-A947-70E740481C1C}">
                <a14:useLocalDpi xmlns:a14="http://schemas.microsoft.com/office/drawing/2010/main" val="0"/>
              </a:ext>
            </a:extLst>
          </a:blip>
          <a:srcRect/>
          <a:stretch>
            <a:fillRect/>
          </a:stretch>
        </p:blipFill>
        <p:spPr bwMode="auto">
          <a:xfrm>
            <a:off x="838200" y="1825625"/>
            <a:ext cx="10515600" cy="4351338"/>
          </a:xfrm>
          <a:prstGeom prst="rect">
            <a:avLst/>
          </a:prstGeom>
          <a:noFill/>
          <a:ln>
            <a:noFill/>
          </a:ln>
        </p:spPr>
      </p:pic>
    </p:spTree>
    <p:extLst>
      <p:ext uri="{BB962C8B-B14F-4D97-AF65-F5344CB8AC3E}">
        <p14:creationId xmlns:p14="http://schemas.microsoft.com/office/powerpoint/2010/main" val="2539733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43919"/>
            <a:ext cx="10515600" cy="5433044"/>
          </a:xfrm>
          <a:solidFill>
            <a:schemeClr val="tx2">
              <a:lumMod val="20000"/>
              <a:lumOff val="80000"/>
            </a:schemeClr>
          </a:solidFill>
        </p:spPr>
        <p:txBody>
          <a:bodyPr>
            <a:normAutofit fontScale="92500"/>
          </a:bodyPr>
          <a:lstStyle/>
          <a:p>
            <a:pPr marL="0" indent="0" algn="ctr">
              <a:buNone/>
            </a:pPr>
            <a:r>
              <a:rPr lang="en-GB" sz="2400" b="1" i="1" dirty="0">
                <a:solidFill>
                  <a:schemeClr val="accent2">
                    <a:lumMod val="75000"/>
                  </a:schemeClr>
                </a:solidFill>
              </a:rPr>
              <a:t>The Vulnerability Assessment Framework (VAF) defines vulnerability as:</a:t>
            </a:r>
            <a:r>
              <a:rPr lang="en-GB" sz="2400" dirty="0">
                <a:solidFill>
                  <a:schemeClr val="accent2">
                    <a:lumMod val="75000"/>
                  </a:schemeClr>
                </a:solidFill>
              </a:rPr>
              <a:t> </a:t>
            </a:r>
          </a:p>
          <a:p>
            <a:pPr marL="0" indent="0" algn="ctr">
              <a:buNone/>
            </a:pPr>
            <a:r>
              <a:rPr lang="en-US" sz="2400" dirty="0"/>
              <a:t>“the risk of exposure of Syrian refugee households to harm, primarily in relation to protection threats, inability to meet basic needs, limited access to basic services, and food insecurity, and the ability of the population to cope with the consequences of this harm.”</a:t>
            </a:r>
            <a:endParaRPr lang="en-GB" sz="2400" dirty="0"/>
          </a:p>
          <a:p>
            <a:pPr marL="0" indent="0">
              <a:buNone/>
            </a:pPr>
            <a:endParaRPr lang="en-US" sz="2400" dirty="0" smtClean="0"/>
          </a:p>
          <a:p>
            <a:pPr marL="0" indent="0">
              <a:buNone/>
            </a:pPr>
            <a:r>
              <a:rPr lang="en-US" sz="2400" dirty="0" smtClean="0"/>
              <a:t>A </a:t>
            </a:r>
            <a:r>
              <a:rPr lang="en-US" sz="2400" dirty="0"/>
              <a:t>key objective of the Jordan Refugee Response has been to ensure that humanitarian resources have been used efficiently and effectively, as a commitment to both donors, the Government of Jordan and to the refugees themselves. Targeting of assistance to the most vulnerable refugees is a part of this commitment. As a result in January 2014, the Vulnerability Assessment Framework (VAF) process was launched in Jordan with the primary objective of developing a robust model that could be applied across the Syrian non-camp based population to assess multiple vulnerabilities and provide the humanitarian country specific information at Kingdom wide, district and household levels. The VAF is a combination of a number of components all of which build on the development of the Vulnerability Assessment </a:t>
            </a:r>
            <a:r>
              <a:rPr lang="en-US" sz="2400" dirty="0" smtClean="0"/>
              <a:t>Framework. </a:t>
            </a:r>
            <a:endParaRPr lang="en-GB" sz="2400" dirty="0"/>
          </a:p>
          <a:p>
            <a:endParaRPr lang="en-GB" dirty="0"/>
          </a:p>
        </p:txBody>
      </p:sp>
    </p:spTree>
    <p:extLst>
      <p:ext uri="{BB962C8B-B14F-4D97-AF65-F5344CB8AC3E}">
        <p14:creationId xmlns:p14="http://schemas.microsoft.com/office/powerpoint/2010/main" val="2734554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702" y="852406"/>
            <a:ext cx="10515600" cy="5061085"/>
          </a:xfrm>
          <a:solidFill>
            <a:schemeClr val="tx2">
              <a:lumMod val="20000"/>
              <a:lumOff val="80000"/>
            </a:schemeClr>
          </a:solidFill>
        </p:spPr>
        <p:txBody>
          <a:bodyPr>
            <a:normAutofit lnSpcReduction="10000"/>
          </a:bodyPr>
          <a:lstStyle/>
          <a:p>
            <a:pPr marL="0" indent="0">
              <a:buNone/>
            </a:pPr>
            <a:r>
              <a:rPr lang="en-US" sz="2400" dirty="0"/>
              <a:t>The VAF process seeks to put in place an observation and reporting system that, using a mixture of static and dynamic indicators, supports the humanitarian community to</a:t>
            </a:r>
            <a:r>
              <a:rPr lang="en-US" sz="2400" dirty="0" smtClean="0"/>
              <a:t>:</a:t>
            </a:r>
          </a:p>
          <a:p>
            <a:pPr marL="0" indent="0">
              <a:buNone/>
            </a:pPr>
            <a:endParaRPr lang="en-GB" sz="2400" dirty="0"/>
          </a:p>
          <a:p>
            <a:pPr marL="0" indent="0">
              <a:buNone/>
            </a:pPr>
            <a:r>
              <a:rPr lang="en-US" sz="2400" b="1" dirty="0" smtClean="0">
                <a:solidFill>
                  <a:schemeClr val="accent2">
                    <a:lumMod val="75000"/>
                  </a:schemeClr>
                </a:solidFill>
              </a:rPr>
              <a:t>1. Establish </a:t>
            </a:r>
            <a:r>
              <a:rPr lang="en-US" sz="2400" b="1" dirty="0">
                <a:solidFill>
                  <a:schemeClr val="accent2">
                    <a:lumMod val="75000"/>
                  </a:schemeClr>
                </a:solidFill>
              </a:rPr>
              <a:t>a profile of vulnerability across Syrian refugee households and enable monitoring of changes in vulnerability over time; </a:t>
            </a:r>
            <a:endParaRPr lang="en-GB" sz="2400" b="1" dirty="0">
              <a:solidFill>
                <a:schemeClr val="accent2">
                  <a:lumMod val="75000"/>
                </a:schemeClr>
              </a:solidFill>
            </a:endParaRPr>
          </a:p>
          <a:p>
            <a:pPr marL="0" indent="0">
              <a:buNone/>
            </a:pPr>
            <a:r>
              <a:rPr lang="en-US" sz="2400" b="1" dirty="0">
                <a:solidFill>
                  <a:schemeClr val="accent2">
                    <a:lumMod val="75000"/>
                  </a:schemeClr>
                </a:solidFill>
              </a:rPr>
              <a:t>2. Target assistance in a more efficient and equitable manner, based on the application of common vulnerability criteria; and</a:t>
            </a:r>
            <a:endParaRPr lang="en-GB" sz="2400" b="1" dirty="0">
              <a:solidFill>
                <a:schemeClr val="accent2">
                  <a:lumMod val="75000"/>
                </a:schemeClr>
              </a:solidFill>
            </a:endParaRPr>
          </a:p>
          <a:p>
            <a:pPr marL="0" indent="0">
              <a:buNone/>
            </a:pPr>
            <a:r>
              <a:rPr lang="en-US" sz="2400" b="1" dirty="0">
                <a:solidFill>
                  <a:schemeClr val="accent2">
                    <a:lumMod val="75000"/>
                  </a:schemeClr>
                </a:solidFill>
              </a:rPr>
              <a:t>3. Strengthen coordination and decision making of the delivery of humanitarian assistance. </a:t>
            </a:r>
            <a:endParaRPr lang="en-GB" sz="2400" b="1" dirty="0">
              <a:solidFill>
                <a:schemeClr val="accent2">
                  <a:lumMod val="75000"/>
                </a:schemeClr>
              </a:solidFill>
            </a:endParaRPr>
          </a:p>
          <a:p>
            <a:pPr marL="0" indent="0">
              <a:buNone/>
            </a:pPr>
            <a:endParaRPr lang="en-US" dirty="0" smtClean="0"/>
          </a:p>
          <a:p>
            <a:pPr marL="0" indent="0">
              <a:buNone/>
            </a:pPr>
            <a:r>
              <a:rPr lang="en-US" sz="2400" dirty="0"/>
              <a:t>Access to already </a:t>
            </a:r>
            <a:r>
              <a:rPr lang="en-US" sz="2400" dirty="0" smtClean="0"/>
              <a:t>pre-assessed vulnerability </a:t>
            </a:r>
            <a:r>
              <a:rPr lang="en-US" sz="2400" dirty="0"/>
              <a:t>scored cases is accessible through the VAF RAIS Module through becoming a VAF </a:t>
            </a:r>
            <a:r>
              <a:rPr lang="en-US" sz="2400" dirty="0" smtClean="0"/>
              <a:t>partner; for more info contact JORAMDAT@unhcr.org</a:t>
            </a:r>
            <a:endParaRPr lang="en-GB" sz="2400" dirty="0"/>
          </a:p>
        </p:txBody>
      </p:sp>
    </p:spTree>
    <p:extLst>
      <p:ext uri="{BB962C8B-B14F-4D97-AF65-F5344CB8AC3E}">
        <p14:creationId xmlns:p14="http://schemas.microsoft.com/office/powerpoint/2010/main" val="91927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653143" y="419515"/>
            <a:ext cx="10687657" cy="5875678"/>
          </a:xfrm>
          <a:prstGeom prst="rect">
            <a:avLst/>
          </a:prstGeom>
        </p:spPr>
      </p:pic>
    </p:spTree>
    <p:extLst>
      <p:ext uri="{BB962C8B-B14F-4D97-AF65-F5344CB8AC3E}">
        <p14:creationId xmlns:p14="http://schemas.microsoft.com/office/powerpoint/2010/main" val="4137894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9275"/>
          </a:xfrm>
        </p:spPr>
        <p:txBody>
          <a:bodyPr>
            <a:normAutofit fontScale="90000"/>
          </a:bodyPr>
          <a:lstStyle/>
          <a:p>
            <a:r>
              <a:rPr lang="en-US" b="1" dirty="0" smtClean="0"/>
              <a:t>For new data requests: </a:t>
            </a:r>
            <a:endParaRPr lang="en-GB" b="1" dirty="0"/>
          </a:p>
        </p:txBody>
      </p:sp>
      <p:sp>
        <p:nvSpPr>
          <p:cNvPr id="3" name="Content Placeholder 2"/>
          <p:cNvSpPr>
            <a:spLocks noGrp="1"/>
          </p:cNvSpPr>
          <p:nvPr>
            <p:ph idx="1"/>
          </p:nvPr>
        </p:nvSpPr>
        <p:spPr>
          <a:xfrm>
            <a:off x="838200" y="1242204"/>
            <a:ext cx="10515600" cy="4934759"/>
          </a:xfrm>
        </p:spPr>
        <p:txBody>
          <a:bodyPr>
            <a:normAutofit fontScale="77500" lnSpcReduction="20000"/>
          </a:bodyPr>
          <a:lstStyle/>
          <a:p>
            <a:pPr marL="0" indent="0">
              <a:buNone/>
            </a:pPr>
            <a:r>
              <a:rPr lang="en-GB" b="1" dirty="0"/>
              <a:t>Who can submit a VAF data request?</a:t>
            </a:r>
            <a:endParaRPr lang="en-GB" dirty="0"/>
          </a:p>
          <a:p>
            <a:r>
              <a:rPr lang="en-GB" dirty="0"/>
              <a:t>VAF partners – also required to have RAIS access to enable them to access the module.</a:t>
            </a:r>
          </a:p>
          <a:p>
            <a:r>
              <a:rPr lang="en-GB" dirty="0"/>
              <a:t>VAF partners will have to submit an Annex 1 specifying the exact selection needed.  </a:t>
            </a:r>
          </a:p>
          <a:p>
            <a:r>
              <a:rPr lang="en-GB" dirty="0"/>
              <a:t>Annex 1 enables partner partners to request the refugee biodata with the VAF scores which correspond. I.e. Case ID, PA name, address, phone number and family size, + VAF scores. </a:t>
            </a:r>
          </a:p>
          <a:p>
            <a:r>
              <a:rPr lang="en-GB" dirty="0"/>
              <a:t>This allows partners to access Biodata and VAF scoring for new beneficiaries. </a:t>
            </a:r>
            <a:endParaRPr lang="en-GB" dirty="0" smtClean="0"/>
          </a:p>
          <a:p>
            <a:r>
              <a:rPr lang="en-GB" dirty="0"/>
              <a:t>Non- VAF partners can make a request by contacting </a:t>
            </a:r>
            <a:r>
              <a:rPr lang="en-GB" u="sng" dirty="0">
                <a:hlinkClick r:id="rId3"/>
              </a:rPr>
              <a:t>JORAMDAT@unhcr.org</a:t>
            </a:r>
            <a:r>
              <a:rPr lang="en-GB" dirty="0"/>
              <a:t> and will have to sign a formal MOU prior to the release of data. </a:t>
            </a:r>
          </a:p>
          <a:p>
            <a:pPr marL="0" indent="0">
              <a:buNone/>
            </a:pPr>
            <a:r>
              <a:rPr lang="en-GB" dirty="0"/>
              <a:t> </a:t>
            </a:r>
          </a:p>
          <a:p>
            <a:pPr marL="0" indent="0">
              <a:buNone/>
            </a:pPr>
            <a:r>
              <a:rPr lang="en-GB" b="1" dirty="0"/>
              <a:t>How is this different to the VAF module search function? </a:t>
            </a:r>
            <a:endParaRPr lang="en-GB" dirty="0"/>
          </a:p>
          <a:p>
            <a:r>
              <a:rPr lang="en-GB" dirty="0"/>
              <a:t>The VAF module search function does not display any refugee biodata in the screen; and is limited to Case ID, PA Gender, Governorate and district. This allows partners to access VAF scoring for their existing beneficiary lists. </a:t>
            </a:r>
            <a:r>
              <a:rPr lang="en-GB" dirty="0" smtClean="0"/>
              <a:t>But for additional information for new beneficiaries a data request has to be created. </a:t>
            </a:r>
            <a:endParaRPr lang="en-GB" dirty="0"/>
          </a:p>
          <a:p>
            <a:endParaRPr lang="en-GB" dirty="0"/>
          </a:p>
        </p:txBody>
      </p:sp>
    </p:spTree>
    <p:extLst>
      <p:ext uri="{BB962C8B-B14F-4D97-AF65-F5344CB8AC3E}">
        <p14:creationId xmlns:p14="http://schemas.microsoft.com/office/powerpoint/2010/main" val="3239020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submit a VAF data request</a:t>
            </a:r>
            <a:endParaRPr lang="en-GB" dirty="0"/>
          </a:p>
        </p:txBody>
      </p:sp>
      <p:sp>
        <p:nvSpPr>
          <p:cNvPr id="3" name="Content Placeholder 2"/>
          <p:cNvSpPr>
            <a:spLocks noGrp="1"/>
          </p:cNvSpPr>
          <p:nvPr>
            <p:ph idx="1"/>
          </p:nvPr>
        </p:nvSpPr>
        <p:spPr/>
        <p:txBody>
          <a:bodyPr/>
          <a:lstStyle/>
          <a:p>
            <a:pPr marL="0" indent="0">
              <a:buNone/>
            </a:pPr>
            <a:r>
              <a:rPr lang="en-GB" b="1" dirty="0" smtClean="0"/>
              <a:t>When to submit a VAF data request? </a:t>
            </a:r>
            <a:endParaRPr lang="en-GB" dirty="0" smtClean="0"/>
          </a:p>
          <a:p>
            <a:r>
              <a:rPr lang="en-GB" dirty="0" smtClean="0"/>
              <a:t>Organizations </a:t>
            </a:r>
            <a:r>
              <a:rPr lang="en-GB" dirty="0"/>
              <a:t>request data from UNHCR for sector </a:t>
            </a:r>
            <a:r>
              <a:rPr lang="en-GB" dirty="0" smtClean="0"/>
              <a:t>led programmatic </a:t>
            </a:r>
            <a:r>
              <a:rPr lang="en-GB" dirty="0"/>
              <a:t>interventions. In the event that an organization receives a new tranche of funding </a:t>
            </a:r>
            <a:r>
              <a:rPr lang="en-GB" dirty="0" smtClean="0"/>
              <a:t>and </a:t>
            </a:r>
            <a:r>
              <a:rPr lang="en-GB" dirty="0"/>
              <a:t>needs additional or new beneficiaries including their </a:t>
            </a:r>
            <a:r>
              <a:rPr lang="en-GB" dirty="0" smtClean="0"/>
              <a:t>biodata. To begin the process an Annex 1 needs to be submitted to </a:t>
            </a:r>
            <a:r>
              <a:rPr lang="en-GB" dirty="0" smtClean="0">
                <a:hlinkClick r:id="rId2"/>
              </a:rPr>
              <a:t>JORAMDAT@unhcr.org</a:t>
            </a:r>
            <a:r>
              <a:rPr lang="en-GB" dirty="0" smtClean="0"/>
              <a:t> and online request through RAIS for VAF partners ONLY. </a:t>
            </a:r>
          </a:p>
          <a:p>
            <a:endParaRPr lang="en-GB" dirty="0"/>
          </a:p>
        </p:txBody>
      </p:sp>
    </p:spTree>
    <p:extLst>
      <p:ext uri="{BB962C8B-B14F-4D97-AF65-F5344CB8AC3E}">
        <p14:creationId xmlns:p14="http://schemas.microsoft.com/office/powerpoint/2010/main" val="3840577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 to VAF scores page:</a:t>
            </a:r>
            <a:endParaRPr lang="en-GB"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825625"/>
            <a:ext cx="10515600" cy="4351338"/>
          </a:xfrm>
          <a:prstGeom prst="rect">
            <a:avLst/>
          </a:prstGeom>
          <a:noFill/>
          <a:ln>
            <a:noFill/>
          </a:ln>
        </p:spPr>
      </p:pic>
    </p:spTree>
    <p:extLst>
      <p:ext uri="{BB962C8B-B14F-4D97-AF65-F5344CB8AC3E}">
        <p14:creationId xmlns:p14="http://schemas.microsoft.com/office/powerpoint/2010/main" val="588605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relevant fields required: </a:t>
            </a:r>
            <a:endParaRPr lang="en-GB"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45812" y="1825625"/>
            <a:ext cx="8700375" cy="4351338"/>
          </a:xfrm>
          <a:prstGeom prst="rect">
            <a:avLst/>
          </a:prstGeom>
          <a:noFill/>
          <a:ln>
            <a:noFill/>
          </a:ln>
        </p:spPr>
      </p:pic>
    </p:spTree>
    <p:extLst>
      <p:ext uri="{BB962C8B-B14F-4D97-AF65-F5344CB8AC3E}">
        <p14:creationId xmlns:p14="http://schemas.microsoft.com/office/powerpoint/2010/main" val="185222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203611" cy="566528"/>
          </a:xfrm>
        </p:spPr>
        <p:txBody>
          <a:bodyPr>
            <a:normAutofit fontScale="90000"/>
          </a:bodyPr>
          <a:lstStyle/>
          <a:p>
            <a:r>
              <a:rPr lang="en-US" dirty="0" smtClean="0"/>
              <a:t>Check status of request: VAF Data Requests</a:t>
            </a:r>
            <a:endParaRPr lang="en-GB" dirty="0"/>
          </a:p>
        </p:txBody>
      </p:sp>
      <p:pic>
        <p:nvPicPr>
          <p:cNvPr id="4" name="Content Placeholder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104181"/>
            <a:ext cx="10515600" cy="4983824"/>
          </a:xfrm>
          <a:prstGeom prst="rect">
            <a:avLst/>
          </a:prstGeom>
          <a:noFill/>
          <a:ln>
            <a:noFill/>
          </a:ln>
        </p:spPr>
      </p:pic>
    </p:spTree>
    <p:extLst>
      <p:ext uri="{BB962C8B-B14F-4D97-AF65-F5344CB8AC3E}">
        <p14:creationId xmlns:p14="http://schemas.microsoft.com/office/powerpoint/2010/main" val="1539326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20601</TotalTime>
  <Words>784</Words>
  <Application>Microsoft Office PowerPoint</Application>
  <PresentationFormat>Widescreen</PresentationFormat>
  <Paragraphs>56</Paragraphs>
  <Slides>10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Data sharing practices in the region</vt:lpstr>
      <vt:lpstr>PowerPoint Presentation</vt:lpstr>
      <vt:lpstr>PowerPoint Presentation</vt:lpstr>
      <vt:lpstr>PowerPoint Presentation</vt:lpstr>
      <vt:lpstr>For new data requests: </vt:lpstr>
      <vt:lpstr>When to submit a VAF data request</vt:lpstr>
      <vt:lpstr>Go to VAF scores page:</vt:lpstr>
      <vt:lpstr>Select relevant fields required: </vt:lpstr>
      <vt:lpstr>Check status of request: VAF Data Requests</vt:lpstr>
      <vt:lpstr>Download data directly from RAIS once approved</vt:lpstr>
    </vt:vector>
  </TitlesOfParts>
  <Company>UNHCR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practices in the region</dc:title>
  <dc:creator>Olivia Cribb</dc:creator>
  <cp:lastModifiedBy>Olivia Cribb</cp:lastModifiedBy>
  <cp:revision>51</cp:revision>
  <dcterms:created xsi:type="dcterms:W3CDTF">2016-10-05T11:22:02Z</dcterms:created>
  <dcterms:modified xsi:type="dcterms:W3CDTF">2017-02-16T09:32:34Z</dcterms:modified>
</cp:coreProperties>
</file>