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58" r:id="rId4"/>
  </p:sldMasterIdLst>
  <p:notesMasterIdLst>
    <p:notesMasterId r:id="rId20"/>
  </p:notesMasterIdLst>
  <p:handoutMasterIdLst>
    <p:handoutMasterId r:id="rId21"/>
  </p:handoutMasterIdLst>
  <p:sldIdLst>
    <p:sldId id="257" r:id="rId5"/>
    <p:sldId id="258" r:id="rId6"/>
    <p:sldId id="260" r:id="rId7"/>
    <p:sldId id="261" r:id="rId8"/>
    <p:sldId id="262" r:id="rId9"/>
    <p:sldId id="263" r:id="rId10"/>
    <p:sldId id="270" r:id="rId11"/>
    <p:sldId id="264" r:id="rId12"/>
    <p:sldId id="274" r:id="rId13"/>
    <p:sldId id="266" r:id="rId14"/>
    <p:sldId id="273" r:id="rId15"/>
    <p:sldId id="268" r:id="rId16"/>
    <p:sldId id="269" r:id="rId17"/>
    <p:sldId id="271" r:id="rId18"/>
    <p:sldId id="272" r:id="rId1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320" autoAdjust="0"/>
    <p:restoredTop sz="99852" autoAdjust="0"/>
  </p:normalViewPr>
  <p:slideViewPr>
    <p:cSldViewPr showGuides="1">
      <p:cViewPr varScale="1">
        <p:scale>
          <a:sx n="64" d="100"/>
          <a:sy n="64" d="100"/>
        </p:scale>
        <p:origin x="102" y="822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D212E7-9443-45A1-B3CD-F0FCD0E453F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4590C80-06D6-4926-816F-CF1C970801CE}">
      <dgm:prSet phldrT="[Text]"/>
      <dgm:spPr>
        <a:solidFill>
          <a:schemeClr val="accent6"/>
        </a:solidFill>
      </dgm:spPr>
      <dgm:t>
        <a:bodyPr/>
        <a:lstStyle/>
        <a:p>
          <a:r>
            <a:rPr lang="en-US" b="1" dirty="0" smtClean="0"/>
            <a:t>RAIS at a glance</a:t>
          </a:r>
          <a:endParaRPr lang="en-US" b="1" dirty="0"/>
        </a:p>
      </dgm:t>
    </dgm:pt>
    <dgm:pt modelId="{EC4E2441-4100-4DFB-A3F8-3899DF0D82BF}" type="parTrans" cxnId="{81F9FB8F-8A2B-4E84-8A0A-7B0D1CC899FC}">
      <dgm:prSet/>
      <dgm:spPr/>
      <dgm:t>
        <a:bodyPr/>
        <a:lstStyle/>
        <a:p>
          <a:endParaRPr lang="en-US"/>
        </a:p>
      </dgm:t>
    </dgm:pt>
    <dgm:pt modelId="{7218B0F1-FB1E-474E-AD29-F00E7DD1E7EE}" type="sibTrans" cxnId="{81F9FB8F-8A2B-4E84-8A0A-7B0D1CC899FC}">
      <dgm:prSet/>
      <dgm:spPr/>
      <dgm:t>
        <a:bodyPr/>
        <a:lstStyle/>
        <a:p>
          <a:endParaRPr lang="en-US"/>
        </a:p>
      </dgm:t>
    </dgm:pt>
    <dgm:pt modelId="{43AE1AEB-297A-4934-B3B3-2BC04845164A}" type="pres">
      <dgm:prSet presAssocID="{06D212E7-9443-45A1-B3CD-F0FCD0E453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77FD5C-BFB1-4053-A49A-5987EAE0884E}" type="pres">
      <dgm:prSet presAssocID="{44590C80-06D6-4926-816F-CF1C970801C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F9FB8F-8A2B-4E84-8A0A-7B0D1CC899FC}" srcId="{06D212E7-9443-45A1-B3CD-F0FCD0E453F6}" destId="{44590C80-06D6-4926-816F-CF1C970801CE}" srcOrd="0" destOrd="0" parTransId="{EC4E2441-4100-4DFB-A3F8-3899DF0D82BF}" sibTransId="{7218B0F1-FB1E-474E-AD29-F00E7DD1E7EE}"/>
    <dgm:cxn modelId="{775A05AF-AAEC-4D98-9527-3CE9A31FCD36}" type="presOf" srcId="{44590C80-06D6-4926-816F-CF1C970801CE}" destId="{2B77FD5C-BFB1-4053-A49A-5987EAE0884E}" srcOrd="0" destOrd="0" presId="urn:microsoft.com/office/officeart/2005/8/layout/vList2"/>
    <dgm:cxn modelId="{EE5E4A20-B827-4666-B70F-77A93DAF9A68}" type="presOf" srcId="{06D212E7-9443-45A1-B3CD-F0FCD0E453F6}" destId="{43AE1AEB-297A-4934-B3B3-2BC04845164A}" srcOrd="0" destOrd="0" presId="urn:microsoft.com/office/officeart/2005/8/layout/vList2"/>
    <dgm:cxn modelId="{0975E06F-A4B8-4C23-BA8D-0DAFE0593597}" type="presParOf" srcId="{43AE1AEB-297A-4934-B3B3-2BC04845164A}" destId="{2B77FD5C-BFB1-4053-A49A-5987EAE0884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2CE61F-0EE9-4E14-8130-45D6433B22DC}" type="doc">
      <dgm:prSet loTypeId="urn:microsoft.com/office/officeart/2005/8/layout/hierarchy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EAD5AC3-85FC-4D4E-AC29-9715474AFA45}">
      <dgm:prSet phldrT="[Text]" custT="1"/>
      <dgm:spPr/>
      <dgm:t>
        <a:bodyPr/>
        <a:lstStyle/>
        <a:p>
          <a:r>
            <a:rPr lang="en-US" sz="6000" b="1" dirty="0" smtClean="0"/>
            <a:t>WHAT IS </a:t>
          </a:r>
          <a:r>
            <a:rPr lang="en-US" sz="6000" b="1" dirty="0" smtClean="0">
              <a:solidFill>
                <a:schemeClr val="accent3"/>
              </a:solidFill>
            </a:rPr>
            <a:t>RAIS</a:t>
          </a:r>
          <a:r>
            <a:rPr lang="en-US" sz="3800" dirty="0" smtClean="0"/>
            <a:t>:</a:t>
          </a:r>
        </a:p>
        <a:p>
          <a:r>
            <a:rPr lang="en-US" sz="1800" b="1" dirty="0" smtClean="0">
              <a:solidFill>
                <a:schemeClr val="accent3"/>
              </a:solidFill>
            </a:rPr>
            <a:t>Refugee Assistance And Information System</a:t>
          </a:r>
          <a:endParaRPr lang="en-US" sz="1800" dirty="0"/>
        </a:p>
      </dgm:t>
    </dgm:pt>
    <dgm:pt modelId="{A13BF338-521D-4AC9-B3F8-760223091473}" type="parTrans" cxnId="{54315E2C-D6B5-456C-9E9E-DD5A0B34CEE1}">
      <dgm:prSet/>
      <dgm:spPr/>
      <dgm:t>
        <a:bodyPr/>
        <a:lstStyle/>
        <a:p>
          <a:endParaRPr lang="en-US"/>
        </a:p>
      </dgm:t>
    </dgm:pt>
    <dgm:pt modelId="{5ECCD0AC-FA9E-462A-95DA-B043938F9197}" type="sibTrans" cxnId="{54315E2C-D6B5-456C-9E9E-DD5A0B34CEE1}">
      <dgm:prSet/>
      <dgm:spPr/>
      <dgm:t>
        <a:bodyPr/>
        <a:lstStyle/>
        <a:p>
          <a:endParaRPr lang="en-US"/>
        </a:p>
      </dgm:t>
    </dgm:pt>
    <dgm:pt modelId="{1748B972-E7E0-4F4F-A443-FE3343280A9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100" b="1" dirty="0" smtClean="0"/>
            <a:t>Smart Search capabilities</a:t>
          </a:r>
          <a:endParaRPr lang="en-US" sz="1100" b="1" dirty="0"/>
        </a:p>
      </dgm:t>
    </dgm:pt>
    <dgm:pt modelId="{EE84A0CF-DBA9-4DA8-9CBD-5F8FA65878F8}" type="parTrans" cxnId="{483D8048-85BF-4B60-B3CD-31442D0E5D96}">
      <dgm:prSet/>
      <dgm:spPr/>
      <dgm:t>
        <a:bodyPr/>
        <a:lstStyle/>
        <a:p>
          <a:endParaRPr lang="en-US"/>
        </a:p>
      </dgm:t>
    </dgm:pt>
    <dgm:pt modelId="{12E7DD2E-18D3-486B-9F06-010B997A91E9}" type="sibTrans" cxnId="{483D8048-85BF-4B60-B3CD-31442D0E5D96}">
      <dgm:prSet/>
      <dgm:spPr/>
      <dgm:t>
        <a:bodyPr/>
        <a:lstStyle/>
        <a:p>
          <a:endParaRPr lang="en-US"/>
        </a:p>
      </dgm:t>
    </dgm:pt>
    <dgm:pt modelId="{B1408DB7-71E5-4B6E-906A-2623F4627AFF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100" b="1" dirty="0" smtClean="0"/>
            <a:t>Synchronization with </a:t>
          </a:r>
          <a:r>
            <a:rPr lang="en-US" sz="1100" b="1" dirty="0" err="1" smtClean="0"/>
            <a:t>ProGres</a:t>
          </a:r>
          <a:r>
            <a:rPr lang="en-US" sz="1100" b="1" dirty="0" smtClean="0"/>
            <a:t> through web API</a:t>
          </a:r>
          <a:endParaRPr lang="en-US" sz="1100" b="1" dirty="0"/>
        </a:p>
      </dgm:t>
    </dgm:pt>
    <dgm:pt modelId="{B0399E2D-AB83-4458-B99F-AAFA148733FE}" type="parTrans" cxnId="{4F3B2C7B-6A8C-4322-90A2-E1A1C7CBB700}">
      <dgm:prSet/>
      <dgm:spPr/>
      <dgm:t>
        <a:bodyPr/>
        <a:lstStyle/>
        <a:p>
          <a:endParaRPr lang="en-US"/>
        </a:p>
      </dgm:t>
    </dgm:pt>
    <dgm:pt modelId="{3A300698-93EE-42A6-8B9B-0CDF6436E271}" type="sibTrans" cxnId="{4F3B2C7B-6A8C-4322-90A2-E1A1C7CBB700}">
      <dgm:prSet/>
      <dgm:spPr/>
      <dgm:t>
        <a:bodyPr/>
        <a:lstStyle/>
        <a:p>
          <a:endParaRPr lang="en-US"/>
        </a:p>
      </dgm:t>
    </dgm:pt>
    <dgm:pt modelId="{C53558D5-8C33-438E-850D-DFE39C94674A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100" b="1" dirty="0" smtClean="0"/>
            <a:t>Assistance Module</a:t>
          </a:r>
          <a:endParaRPr lang="en-US" sz="1100" b="1" dirty="0"/>
        </a:p>
      </dgm:t>
    </dgm:pt>
    <dgm:pt modelId="{B43BAA35-BC39-4B35-9E04-9FC24C137D7D}" type="parTrans" cxnId="{04A5F21C-DBC5-4AA7-8FEB-A7055CE5FF4D}">
      <dgm:prSet/>
      <dgm:spPr/>
      <dgm:t>
        <a:bodyPr/>
        <a:lstStyle/>
        <a:p>
          <a:endParaRPr lang="en-US"/>
        </a:p>
      </dgm:t>
    </dgm:pt>
    <dgm:pt modelId="{1F090F1B-6068-43EF-A7C7-1A46727C92B6}" type="sibTrans" cxnId="{04A5F21C-DBC5-4AA7-8FEB-A7055CE5FF4D}">
      <dgm:prSet/>
      <dgm:spPr/>
      <dgm:t>
        <a:bodyPr/>
        <a:lstStyle/>
        <a:p>
          <a:endParaRPr lang="en-US"/>
        </a:p>
      </dgm:t>
    </dgm:pt>
    <dgm:pt modelId="{B2CA5A43-4B7A-4595-8564-85AD1DC93AA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100" b="1" dirty="0" smtClean="0"/>
            <a:t>Referral System</a:t>
          </a:r>
          <a:endParaRPr lang="en-US" sz="1100" b="1" dirty="0"/>
        </a:p>
      </dgm:t>
    </dgm:pt>
    <dgm:pt modelId="{7C8A88F2-9A1A-4B41-8042-85102AD0C9FC}" type="parTrans" cxnId="{4055F39D-0F44-4B15-80AB-ED9132D4CD90}">
      <dgm:prSet/>
      <dgm:spPr/>
      <dgm:t>
        <a:bodyPr/>
        <a:lstStyle/>
        <a:p>
          <a:endParaRPr lang="en-US"/>
        </a:p>
      </dgm:t>
    </dgm:pt>
    <dgm:pt modelId="{68FDFB6D-1A42-4C04-AE28-4B8AECC47446}" type="sibTrans" cxnId="{4055F39D-0F44-4B15-80AB-ED9132D4CD90}">
      <dgm:prSet/>
      <dgm:spPr/>
      <dgm:t>
        <a:bodyPr/>
        <a:lstStyle/>
        <a:p>
          <a:endParaRPr lang="en-US"/>
        </a:p>
      </dgm:t>
    </dgm:pt>
    <dgm:pt modelId="{BBAABDF3-186D-46B6-A1A6-BB0A9DFF6436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100" b="1" dirty="0" smtClean="0"/>
            <a:t>Reports System</a:t>
          </a:r>
          <a:endParaRPr lang="en-US" sz="1100" b="1" dirty="0"/>
        </a:p>
      </dgm:t>
    </dgm:pt>
    <dgm:pt modelId="{E1C15053-99F4-4573-BF77-C9B122EB2887}" type="parTrans" cxnId="{E18A4C65-D13D-4BC6-B2BA-D69E632267DB}">
      <dgm:prSet/>
      <dgm:spPr/>
      <dgm:t>
        <a:bodyPr/>
        <a:lstStyle/>
        <a:p>
          <a:endParaRPr lang="en-US"/>
        </a:p>
      </dgm:t>
    </dgm:pt>
    <dgm:pt modelId="{487642F6-0204-4276-9E1B-8183F621ABA9}" type="sibTrans" cxnId="{E18A4C65-D13D-4BC6-B2BA-D69E632267DB}">
      <dgm:prSet/>
      <dgm:spPr/>
      <dgm:t>
        <a:bodyPr/>
        <a:lstStyle/>
        <a:p>
          <a:endParaRPr lang="en-US"/>
        </a:p>
      </dgm:t>
    </dgm:pt>
    <dgm:pt modelId="{125B3775-8BB6-4DA5-BD93-C43842A141E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100" b="1" dirty="0" smtClean="0"/>
            <a:t>Eligibility module for Assistance</a:t>
          </a:r>
          <a:endParaRPr lang="en-US" sz="1100" b="1" dirty="0"/>
        </a:p>
      </dgm:t>
    </dgm:pt>
    <dgm:pt modelId="{33443DEF-6802-46AE-B1C4-1909932F4B78}" type="parTrans" cxnId="{1746426A-33D6-4D2F-B7E2-75776A741A69}">
      <dgm:prSet/>
      <dgm:spPr/>
      <dgm:t>
        <a:bodyPr/>
        <a:lstStyle/>
        <a:p>
          <a:endParaRPr lang="en-US"/>
        </a:p>
      </dgm:t>
    </dgm:pt>
    <dgm:pt modelId="{D6A180D3-AD16-44D8-A0C4-7080A070258C}" type="sibTrans" cxnId="{1746426A-33D6-4D2F-B7E2-75776A741A69}">
      <dgm:prSet/>
      <dgm:spPr/>
      <dgm:t>
        <a:bodyPr/>
        <a:lstStyle/>
        <a:p>
          <a:endParaRPr lang="en-US"/>
        </a:p>
      </dgm:t>
    </dgm:pt>
    <dgm:pt modelId="{2DD8C293-1FA3-4987-A696-B9A81C824782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100" b="1" dirty="0" smtClean="0"/>
            <a:t>Education module</a:t>
          </a:r>
          <a:endParaRPr lang="en-US" sz="1100" b="1" dirty="0"/>
        </a:p>
      </dgm:t>
    </dgm:pt>
    <dgm:pt modelId="{71DBB1B2-3244-412B-8862-01FF8C234E18}" type="parTrans" cxnId="{76B799E4-F51E-41A9-9C26-F6A5CE5D45E1}">
      <dgm:prSet/>
      <dgm:spPr/>
      <dgm:t>
        <a:bodyPr/>
        <a:lstStyle/>
        <a:p>
          <a:endParaRPr lang="en-US"/>
        </a:p>
      </dgm:t>
    </dgm:pt>
    <dgm:pt modelId="{4C8BC2CB-3102-4E84-801C-58C39DEEC4D8}" type="sibTrans" cxnId="{76B799E4-F51E-41A9-9C26-F6A5CE5D45E1}">
      <dgm:prSet/>
      <dgm:spPr/>
      <dgm:t>
        <a:bodyPr/>
        <a:lstStyle/>
        <a:p>
          <a:endParaRPr lang="en-US"/>
        </a:p>
      </dgm:t>
    </dgm:pt>
    <dgm:pt modelId="{FFAFE274-8E3C-429F-969E-474A8C6F63AC}">
      <dgm:prSet phldrT="[Text]" custT="1"/>
      <dgm:spPr>
        <a:solidFill>
          <a:schemeClr val="accent1"/>
        </a:solidFill>
        <a:ln>
          <a:solidFill>
            <a:srgbClr val="0070C0"/>
          </a:solidFill>
        </a:ln>
      </dgm:spPr>
      <dgm:t>
        <a:bodyPr/>
        <a:lstStyle/>
        <a:p>
          <a:r>
            <a:rPr lang="en-US" sz="1100" b="1" dirty="0" smtClean="0"/>
            <a:t>Feature to handle bulk uploads from excel files (Assistance , referrals , eligibility lists, etc.)</a:t>
          </a:r>
          <a:endParaRPr lang="en-US" sz="1100" b="1" dirty="0"/>
        </a:p>
      </dgm:t>
    </dgm:pt>
    <dgm:pt modelId="{D0330417-0151-4F9A-941A-963DC944EFD0}" type="parTrans" cxnId="{500B3736-700E-4935-A597-949C62069EF0}">
      <dgm:prSet/>
      <dgm:spPr/>
      <dgm:t>
        <a:bodyPr/>
        <a:lstStyle/>
        <a:p>
          <a:endParaRPr lang="en-US"/>
        </a:p>
      </dgm:t>
    </dgm:pt>
    <dgm:pt modelId="{E6A8028E-FC51-43C2-837A-B954E7306E21}" type="sibTrans" cxnId="{500B3736-700E-4935-A597-949C62069EF0}">
      <dgm:prSet/>
      <dgm:spPr/>
      <dgm:t>
        <a:bodyPr/>
        <a:lstStyle/>
        <a:p>
          <a:endParaRPr lang="en-US"/>
        </a:p>
      </dgm:t>
    </dgm:pt>
    <dgm:pt modelId="{3CF662B8-E4C5-4766-8B03-E44FCD2B5585}">
      <dgm:prSet phldrT="[Text]" custT="1"/>
      <dgm:spPr>
        <a:solidFill>
          <a:srgbClr val="418AB3"/>
        </a:solidFill>
        <a:ln>
          <a:solidFill>
            <a:srgbClr val="0070C0"/>
          </a:solidFill>
        </a:ln>
      </dgm:spPr>
      <dgm:t>
        <a:bodyPr/>
        <a:lstStyle/>
        <a:p>
          <a:r>
            <a:rPr lang="en-US" sz="1100" b="1" dirty="0" smtClean="0"/>
            <a:t>Assessment Module (Replacing survey in old RAIS and adding to it ODK functionalities).</a:t>
          </a:r>
          <a:endParaRPr lang="en-US" sz="1100" b="1" dirty="0"/>
        </a:p>
      </dgm:t>
    </dgm:pt>
    <dgm:pt modelId="{B439EC72-AD35-4E71-AAFD-B72DBC9FC1D2}" type="sibTrans" cxnId="{0583A839-1825-498F-A4DA-B9DD4D44AE41}">
      <dgm:prSet/>
      <dgm:spPr/>
      <dgm:t>
        <a:bodyPr/>
        <a:lstStyle/>
        <a:p>
          <a:endParaRPr lang="en-US"/>
        </a:p>
      </dgm:t>
    </dgm:pt>
    <dgm:pt modelId="{0214BE96-54F2-4181-ADB2-CEA3A70CE80C}" type="parTrans" cxnId="{0583A839-1825-498F-A4DA-B9DD4D44AE41}">
      <dgm:prSet/>
      <dgm:spPr/>
      <dgm:t>
        <a:bodyPr/>
        <a:lstStyle/>
        <a:p>
          <a:endParaRPr lang="en-US"/>
        </a:p>
      </dgm:t>
    </dgm:pt>
    <dgm:pt modelId="{F1B00250-DDE4-449C-A2D2-0ACCC3F6B25A}">
      <dgm:prSet phldrT="[Text]"/>
      <dgm:spPr>
        <a:solidFill>
          <a:srgbClr val="418AB3"/>
        </a:solidFill>
        <a:ln>
          <a:solidFill>
            <a:srgbClr val="0070C0"/>
          </a:solidFill>
        </a:ln>
      </dgm:spPr>
      <dgm:t>
        <a:bodyPr/>
        <a:lstStyle/>
        <a:p>
          <a:r>
            <a:rPr lang="en-US" b="1" dirty="0" smtClean="0"/>
            <a:t>Appeal Module for managing assistance cut appeals</a:t>
          </a:r>
          <a:endParaRPr lang="en-US" b="1" dirty="0"/>
        </a:p>
      </dgm:t>
    </dgm:pt>
    <dgm:pt modelId="{CD649BBF-8850-4C9C-81B5-31FF8552EFEB}" type="parTrans" cxnId="{C3396C22-7219-484A-9D1E-EA8D31A8DD8C}">
      <dgm:prSet/>
      <dgm:spPr/>
      <dgm:t>
        <a:bodyPr/>
        <a:lstStyle/>
        <a:p>
          <a:endParaRPr lang="en-US"/>
        </a:p>
      </dgm:t>
    </dgm:pt>
    <dgm:pt modelId="{A7C6521E-EA43-4B79-9832-E7214A6F5015}" type="sibTrans" cxnId="{C3396C22-7219-484A-9D1E-EA8D31A8DD8C}">
      <dgm:prSet/>
      <dgm:spPr/>
      <dgm:t>
        <a:bodyPr/>
        <a:lstStyle/>
        <a:p>
          <a:endParaRPr lang="en-US"/>
        </a:p>
      </dgm:t>
    </dgm:pt>
    <dgm:pt modelId="{D9B9FD32-343E-43DC-AFA3-5621702F8DD1}" type="pres">
      <dgm:prSet presAssocID="{172CE61F-0EE9-4E14-8130-45D6433B22D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2197295-1715-4E43-8052-304B751837FB}" type="pres">
      <dgm:prSet presAssocID="{0EAD5AC3-85FC-4D4E-AC29-9715474AFA45}" presName="vertOne" presStyleCnt="0"/>
      <dgm:spPr/>
    </dgm:pt>
    <dgm:pt modelId="{38F7D4E8-0282-45E0-AA13-575A60C32D54}" type="pres">
      <dgm:prSet presAssocID="{0EAD5AC3-85FC-4D4E-AC29-9715474AFA45}" presName="txOne" presStyleLbl="node0" presStyleIdx="0" presStyleCnt="1" custScaleX="100000" custScale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ACF8E0-A00E-462B-B69E-D7A0EF06ADE6}" type="pres">
      <dgm:prSet presAssocID="{0EAD5AC3-85FC-4D4E-AC29-9715474AFA45}" presName="parTransOne" presStyleCnt="0"/>
      <dgm:spPr/>
    </dgm:pt>
    <dgm:pt modelId="{F9C89FD0-7531-4EC0-9B75-BC79BFD14336}" type="pres">
      <dgm:prSet presAssocID="{0EAD5AC3-85FC-4D4E-AC29-9715474AFA45}" presName="horzOne" presStyleCnt="0"/>
      <dgm:spPr/>
    </dgm:pt>
    <dgm:pt modelId="{2A932E6F-5220-4245-B923-70511FFE8CF7}" type="pres">
      <dgm:prSet presAssocID="{1748B972-E7E0-4F4F-A443-FE3343280A93}" presName="vertTwo" presStyleCnt="0"/>
      <dgm:spPr/>
    </dgm:pt>
    <dgm:pt modelId="{65459E10-D164-48CA-81C5-78786BD20ED8}" type="pres">
      <dgm:prSet presAssocID="{1748B972-E7E0-4F4F-A443-FE3343280A93}" presName="txTwo" presStyleLbl="node2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07ACE8-9889-4829-BAF0-4068A2DE446F}" type="pres">
      <dgm:prSet presAssocID="{1748B972-E7E0-4F4F-A443-FE3343280A93}" presName="horzTwo" presStyleCnt="0"/>
      <dgm:spPr/>
    </dgm:pt>
    <dgm:pt modelId="{DB367B9F-0654-4E66-A95D-E51402F3845C}" type="pres">
      <dgm:prSet presAssocID="{12E7DD2E-18D3-486B-9F06-010B997A91E9}" presName="sibSpaceTwo" presStyleCnt="0"/>
      <dgm:spPr/>
    </dgm:pt>
    <dgm:pt modelId="{A4EC7106-D005-4AF1-AD28-CF68C771F362}" type="pres">
      <dgm:prSet presAssocID="{B1408DB7-71E5-4B6E-906A-2623F4627AFF}" presName="vertTwo" presStyleCnt="0"/>
      <dgm:spPr/>
    </dgm:pt>
    <dgm:pt modelId="{BF58D1A4-FBD1-4CC9-9F60-0182183E44BD}" type="pres">
      <dgm:prSet presAssocID="{B1408DB7-71E5-4B6E-906A-2623F4627AFF}" presName="txTwo" presStyleLbl="node2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3F0A6F-0433-4A71-ACEF-52E26F9D0638}" type="pres">
      <dgm:prSet presAssocID="{B1408DB7-71E5-4B6E-906A-2623F4627AFF}" presName="horzTwo" presStyleCnt="0"/>
      <dgm:spPr/>
    </dgm:pt>
    <dgm:pt modelId="{5C423D80-7133-4014-839D-BACDBDB0EA5A}" type="pres">
      <dgm:prSet presAssocID="{3A300698-93EE-42A6-8B9B-0CDF6436E271}" presName="sibSpaceTwo" presStyleCnt="0"/>
      <dgm:spPr/>
    </dgm:pt>
    <dgm:pt modelId="{78F55A35-FD9A-48DC-A253-BB0AAD788FC9}" type="pres">
      <dgm:prSet presAssocID="{C53558D5-8C33-438E-850D-DFE39C94674A}" presName="vertTwo" presStyleCnt="0"/>
      <dgm:spPr/>
    </dgm:pt>
    <dgm:pt modelId="{E8D5B30E-37D9-4F77-8D57-27E7FF87B40D}" type="pres">
      <dgm:prSet presAssocID="{C53558D5-8C33-438E-850D-DFE39C94674A}" presName="txTwo" presStyleLbl="node2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3846B-A2FF-4C3F-A297-21C747B88AC4}" type="pres">
      <dgm:prSet presAssocID="{C53558D5-8C33-438E-850D-DFE39C94674A}" presName="horzTwo" presStyleCnt="0"/>
      <dgm:spPr/>
    </dgm:pt>
    <dgm:pt modelId="{1E86B757-E811-4CEC-AF71-2AC26098E4C1}" type="pres">
      <dgm:prSet presAssocID="{1F090F1B-6068-43EF-A7C7-1A46727C92B6}" presName="sibSpaceTwo" presStyleCnt="0"/>
      <dgm:spPr/>
    </dgm:pt>
    <dgm:pt modelId="{6A5B9351-687C-4755-B5CB-BD0E7A4CE778}" type="pres">
      <dgm:prSet presAssocID="{B2CA5A43-4B7A-4595-8564-85AD1DC93AA3}" presName="vertTwo" presStyleCnt="0"/>
      <dgm:spPr/>
    </dgm:pt>
    <dgm:pt modelId="{AE1ABB42-0BCA-4434-8664-ADD2B4B7F59D}" type="pres">
      <dgm:prSet presAssocID="{B2CA5A43-4B7A-4595-8564-85AD1DC93AA3}" presName="txTwo" presStyleLbl="node2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261572-95C0-40F8-B0AC-43F35C5D4BCE}" type="pres">
      <dgm:prSet presAssocID="{B2CA5A43-4B7A-4595-8564-85AD1DC93AA3}" presName="horzTwo" presStyleCnt="0"/>
      <dgm:spPr/>
    </dgm:pt>
    <dgm:pt modelId="{AD06493B-9567-4D70-ABBD-40CC3183596B}" type="pres">
      <dgm:prSet presAssocID="{68FDFB6D-1A42-4C04-AE28-4B8AECC47446}" presName="sibSpaceTwo" presStyleCnt="0"/>
      <dgm:spPr/>
    </dgm:pt>
    <dgm:pt modelId="{918F4567-F229-47C7-B212-0D5EBF941C18}" type="pres">
      <dgm:prSet presAssocID="{BBAABDF3-186D-46B6-A1A6-BB0A9DFF6436}" presName="vertTwo" presStyleCnt="0"/>
      <dgm:spPr/>
    </dgm:pt>
    <dgm:pt modelId="{83E33C45-B1E9-4903-BAE3-96A41105E2C1}" type="pres">
      <dgm:prSet presAssocID="{BBAABDF3-186D-46B6-A1A6-BB0A9DFF6436}" presName="txTwo" presStyleLbl="node2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80C149-4D8F-46E0-835D-855BB0DE5A53}" type="pres">
      <dgm:prSet presAssocID="{BBAABDF3-186D-46B6-A1A6-BB0A9DFF6436}" presName="horzTwo" presStyleCnt="0"/>
      <dgm:spPr/>
    </dgm:pt>
    <dgm:pt modelId="{4A5E445C-FF68-425D-9FA2-9FAF474278AF}" type="pres">
      <dgm:prSet presAssocID="{487642F6-0204-4276-9E1B-8183F621ABA9}" presName="sibSpaceTwo" presStyleCnt="0"/>
      <dgm:spPr/>
    </dgm:pt>
    <dgm:pt modelId="{C205470F-558D-466A-8CCB-189A8D51246F}" type="pres">
      <dgm:prSet presAssocID="{125B3775-8BB6-4DA5-BD93-C43842A141E3}" presName="vertTwo" presStyleCnt="0"/>
      <dgm:spPr/>
    </dgm:pt>
    <dgm:pt modelId="{5C07D7D7-EEAC-4B03-A5C7-33D4770280D5}" type="pres">
      <dgm:prSet presAssocID="{125B3775-8BB6-4DA5-BD93-C43842A141E3}" presName="txTwo" presStyleLbl="node2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55F29C-9A2E-45AF-97D6-A2036878A6AC}" type="pres">
      <dgm:prSet presAssocID="{125B3775-8BB6-4DA5-BD93-C43842A141E3}" presName="horzTwo" presStyleCnt="0"/>
      <dgm:spPr/>
    </dgm:pt>
    <dgm:pt modelId="{90E674B4-43F1-4A69-A902-8FE3574E4163}" type="pres">
      <dgm:prSet presAssocID="{D6A180D3-AD16-44D8-A0C4-7080A070258C}" presName="sibSpaceTwo" presStyleCnt="0"/>
      <dgm:spPr/>
    </dgm:pt>
    <dgm:pt modelId="{20BB97B5-F506-41E0-9C79-C5375F00AF1F}" type="pres">
      <dgm:prSet presAssocID="{2DD8C293-1FA3-4987-A696-B9A81C824782}" presName="vertTwo" presStyleCnt="0"/>
      <dgm:spPr/>
    </dgm:pt>
    <dgm:pt modelId="{1C976084-6CCC-4CEC-BAE4-B280E3CF6A7A}" type="pres">
      <dgm:prSet presAssocID="{2DD8C293-1FA3-4987-A696-B9A81C824782}" presName="txTwo" presStyleLbl="node2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DFB726-8A7A-432C-AE80-C307FC3EEA12}" type="pres">
      <dgm:prSet presAssocID="{2DD8C293-1FA3-4987-A696-B9A81C824782}" presName="horzTwo" presStyleCnt="0"/>
      <dgm:spPr/>
    </dgm:pt>
    <dgm:pt modelId="{87891858-4CEB-464E-837E-92524F5CC6BD}" type="pres">
      <dgm:prSet presAssocID="{4C8BC2CB-3102-4E84-801C-58C39DEEC4D8}" presName="sibSpaceTwo" presStyleCnt="0"/>
      <dgm:spPr/>
    </dgm:pt>
    <dgm:pt modelId="{B94091FF-85B4-4D2F-869B-1A4E48A72AD4}" type="pres">
      <dgm:prSet presAssocID="{FFAFE274-8E3C-429F-969E-474A8C6F63AC}" presName="vertTwo" presStyleCnt="0"/>
      <dgm:spPr/>
    </dgm:pt>
    <dgm:pt modelId="{33FFBC44-4F0D-4CD4-B030-F33D4D72DA43}" type="pres">
      <dgm:prSet presAssocID="{FFAFE274-8E3C-429F-969E-474A8C6F63AC}" presName="txTwo" presStyleLbl="node2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0357A5-242E-4C99-867A-9B688CC59E4F}" type="pres">
      <dgm:prSet presAssocID="{FFAFE274-8E3C-429F-969E-474A8C6F63AC}" presName="horzTwo" presStyleCnt="0"/>
      <dgm:spPr/>
    </dgm:pt>
    <dgm:pt modelId="{AC89E682-9E92-420E-85C8-E165D04EEA52}" type="pres">
      <dgm:prSet presAssocID="{E6A8028E-FC51-43C2-837A-B954E7306E21}" presName="sibSpaceTwo" presStyleCnt="0"/>
      <dgm:spPr/>
    </dgm:pt>
    <dgm:pt modelId="{2C0912FB-C25B-4D0E-B223-AED62C31D902}" type="pres">
      <dgm:prSet presAssocID="{3CF662B8-E4C5-4766-8B03-E44FCD2B5585}" presName="vertTwo" presStyleCnt="0"/>
      <dgm:spPr/>
    </dgm:pt>
    <dgm:pt modelId="{4DEADD96-4B5B-40B3-8B11-0BCA14C915F2}" type="pres">
      <dgm:prSet presAssocID="{3CF662B8-E4C5-4766-8B03-E44FCD2B5585}" presName="txTwo" presStyleLbl="node2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498AE7-698A-49CF-820B-7DD6C87D7B78}" type="pres">
      <dgm:prSet presAssocID="{3CF662B8-E4C5-4766-8B03-E44FCD2B5585}" presName="horzTwo" presStyleCnt="0"/>
      <dgm:spPr/>
    </dgm:pt>
    <dgm:pt modelId="{3A0CBFF0-5418-40CD-9B5C-A2595DE405AA}" type="pres">
      <dgm:prSet presAssocID="{B439EC72-AD35-4E71-AAFD-B72DBC9FC1D2}" presName="sibSpaceTwo" presStyleCnt="0"/>
      <dgm:spPr/>
    </dgm:pt>
    <dgm:pt modelId="{549514CE-64D6-4AF8-9E0E-891DA113D6AB}" type="pres">
      <dgm:prSet presAssocID="{F1B00250-DDE4-449C-A2D2-0ACCC3F6B25A}" presName="vertTwo" presStyleCnt="0"/>
      <dgm:spPr/>
    </dgm:pt>
    <dgm:pt modelId="{3EC1C4A7-33B0-40C0-A3D7-A022BC1F37B9}" type="pres">
      <dgm:prSet presAssocID="{F1B00250-DDE4-449C-A2D2-0ACCC3F6B25A}" presName="txTwo" presStyleLbl="node2" presStyleIdx="9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DB82A5-C658-4E4F-A64F-106485BFF896}" type="pres">
      <dgm:prSet presAssocID="{F1B00250-DDE4-449C-A2D2-0ACCC3F6B25A}" presName="horzTwo" presStyleCnt="0"/>
      <dgm:spPr/>
    </dgm:pt>
  </dgm:ptLst>
  <dgm:cxnLst>
    <dgm:cxn modelId="{76B799E4-F51E-41A9-9C26-F6A5CE5D45E1}" srcId="{0EAD5AC3-85FC-4D4E-AC29-9715474AFA45}" destId="{2DD8C293-1FA3-4987-A696-B9A81C824782}" srcOrd="6" destOrd="0" parTransId="{71DBB1B2-3244-412B-8862-01FF8C234E18}" sibTransId="{4C8BC2CB-3102-4E84-801C-58C39DEEC4D8}"/>
    <dgm:cxn modelId="{E18A4C65-D13D-4BC6-B2BA-D69E632267DB}" srcId="{0EAD5AC3-85FC-4D4E-AC29-9715474AFA45}" destId="{BBAABDF3-186D-46B6-A1A6-BB0A9DFF6436}" srcOrd="4" destOrd="0" parTransId="{E1C15053-99F4-4573-BF77-C9B122EB2887}" sibTransId="{487642F6-0204-4276-9E1B-8183F621ABA9}"/>
    <dgm:cxn modelId="{DC46C5DE-DA06-4E53-9BAC-537FABF50EB1}" type="presOf" srcId="{BBAABDF3-186D-46B6-A1A6-BB0A9DFF6436}" destId="{83E33C45-B1E9-4903-BAE3-96A41105E2C1}" srcOrd="0" destOrd="0" presId="urn:microsoft.com/office/officeart/2005/8/layout/hierarchy4"/>
    <dgm:cxn modelId="{BAA6BCA3-2325-43D1-9E25-7CFED8D1AFA9}" type="presOf" srcId="{F1B00250-DDE4-449C-A2D2-0ACCC3F6B25A}" destId="{3EC1C4A7-33B0-40C0-A3D7-A022BC1F37B9}" srcOrd="0" destOrd="0" presId="urn:microsoft.com/office/officeart/2005/8/layout/hierarchy4"/>
    <dgm:cxn modelId="{0583A839-1825-498F-A4DA-B9DD4D44AE41}" srcId="{0EAD5AC3-85FC-4D4E-AC29-9715474AFA45}" destId="{3CF662B8-E4C5-4766-8B03-E44FCD2B5585}" srcOrd="8" destOrd="0" parTransId="{0214BE96-54F2-4181-ADB2-CEA3A70CE80C}" sibTransId="{B439EC72-AD35-4E71-AAFD-B72DBC9FC1D2}"/>
    <dgm:cxn modelId="{04A5F21C-DBC5-4AA7-8FEB-A7055CE5FF4D}" srcId="{0EAD5AC3-85FC-4D4E-AC29-9715474AFA45}" destId="{C53558D5-8C33-438E-850D-DFE39C94674A}" srcOrd="2" destOrd="0" parTransId="{B43BAA35-BC39-4B35-9E04-9FC24C137D7D}" sibTransId="{1F090F1B-6068-43EF-A7C7-1A46727C92B6}"/>
    <dgm:cxn modelId="{1746426A-33D6-4D2F-B7E2-75776A741A69}" srcId="{0EAD5AC3-85FC-4D4E-AC29-9715474AFA45}" destId="{125B3775-8BB6-4DA5-BD93-C43842A141E3}" srcOrd="5" destOrd="0" parTransId="{33443DEF-6802-46AE-B1C4-1909932F4B78}" sibTransId="{D6A180D3-AD16-44D8-A0C4-7080A070258C}"/>
    <dgm:cxn modelId="{54315E2C-D6B5-456C-9E9E-DD5A0B34CEE1}" srcId="{172CE61F-0EE9-4E14-8130-45D6433B22DC}" destId="{0EAD5AC3-85FC-4D4E-AC29-9715474AFA45}" srcOrd="0" destOrd="0" parTransId="{A13BF338-521D-4AC9-B3F8-760223091473}" sibTransId="{5ECCD0AC-FA9E-462A-95DA-B043938F9197}"/>
    <dgm:cxn modelId="{4055F39D-0F44-4B15-80AB-ED9132D4CD90}" srcId="{0EAD5AC3-85FC-4D4E-AC29-9715474AFA45}" destId="{B2CA5A43-4B7A-4595-8564-85AD1DC93AA3}" srcOrd="3" destOrd="0" parTransId="{7C8A88F2-9A1A-4B41-8042-85102AD0C9FC}" sibTransId="{68FDFB6D-1A42-4C04-AE28-4B8AECC47446}"/>
    <dgm:cxn modelId="{8BBB232C-2C4C-443F-AB2B-543C993C0FBA}" type="presOf" srcId="{B2CA5A43-4B7A-4595-8564-85AD1DC93AA3}" destId="{AE1ABB42-0BCA-4434-8664-ADD2B4B7F59D}" srcOrd="0" destOrd="0" presId="urn:microsoft.com/office/officeart/2005/8/layout/hierarchy4"/>
    <dgm:cxn modelId="{5DD9D3B0-32D8-4E85-869B-FBF9A3DEA649}" type="presOf" srcId="{3CF662B8-E4C5-4766-8B03-E44FCD2B5585}" destId="{4DEADD96-4B5B-40B3-8B11-0BCA14C915F2}" srcOrd="0" destOrd="0" presId="urn:microsoft.com/office/officeart/2005/8/layout/hierarchy4"/>
    <dgm:cxn modelId="{4F3B2C7B-6A8C-4322-90A2-E1A1C7CBB700}" srcId="{0EAD5AC3-85FC-4D4E-AC29-9715474AFA45}" destId="{B1408DB7-71E5-4B6E-906A-2623F4627AFF}" srcOrd="1" destOrd="0" parTransId="{B0399E2D-AB83-4458-B99F-AAFA148733FE}" sibTransId="{3A300698-93EE-42A6-8B9B-0CDF6436E271}"/>
    <dgm:cxn modelId="{5A895104-CDA8-449B-8F1A-CE66CE77AEFA}" type="presOf" srcId="{2DD8C293-1FA3-4987-A696-B9A81C824782}" destId="{1C976084-6CCC-4CEC-BAE4-B280E3CF6A7A}" srcOrd="0" destOrd="0" presId="urn:microsoft.com/office/officeart/2005/8/layout/hierarchy4"/>
    <dgm:cxn modelId="{B26BD2F0-049E-4AE3-969F-389C0BE53C8C}" type="presOf" srcId="{172CE61F-0EE9-4E14-8130-45D6433B22DC}" destId="{D9B9FD32-343E-43DC-AFA3-5621702F8DD1}" srcOrd="0" destOrd="0" presId="urn:microsoft.com/office/officeart/2005/8/layout/hierarchy4"/>
    <dgm:cxn modelId="{C3396C22-7219-484A-9D1E-EA8D31A8DD8C}" srcId="{0EAD5AC3-85FC-4D4E-AC29-9715474AFA45}" destId="{F1B00250-DDE4-449C-A2D2-0ACCC3F6B25A}" srcOrd="9" destOrd="0" parTransId="{CD649BBF-8850-4C9C-81B5-31FF8552EFEB}" sibTransId="{A7C6521E-EA43-4B79-9832-E7214A6F5015}"/>
    <dgm:cxn modelId="{97296945-8D0F-4A1A-AC45-9480BABBB124}" type="presOf" srcId="{0EAD5AC3-85FC-4D4E-AC29-9715474AFA45}" destId="{38F7D4E8-0282-45E0-AA13-575A60C32D54}" srcOrd="0" destOrd="0" presId="urn:microsoft.com/office/officeart/2005/8/layout/hierarchy4"/>
    <dgm:cxn modelId="{4F53E27E-2C57-4243-9CA5-9181543392FB}" type="presOf" srcId="{B1408DB7-71E5-4B6E-906A-2623F4627AFF}" destId="{BF58D1A4-FBD1-4CC9-9F60-0182183E44BD}" srcOrd="0" destOrd="0" presId="urn:microsoft.com/office/officeart/2005/8/layout/hierarchy4"/>
    <dgm:cxn modelId="{7212C219-56FF-48D8-984A-4B0E795BFACE}" type="presOf" srcId="{125B3775-8BB6-4DA5-BD93-C43842A141E3}" destId="{5C07D7D7-EEAC-4B03-A5C7-33D4770280D5}" srcOrd="0" destOrd="0" presId="urn:microsoft.com/office/officeart/2005/8/layout/hierarchy4"/>
    <dgm:cxn modelId="{368F6F66-7090-47FB-85A3-BDB99BFD3C2D}" type="presOf" srcId="{1748B972-E7E0-4F4F-A443-FE3343280A93}" destId="{65459E10-D164-48CA-81C5-78786BD20ED8}" srcOrd="0" destOrd="0" presId="urn:microsoft.com/office/officeart/2005/8/layout/hierarchy4"/>
    <dgm:cxn modelId="{A7403B00-3776-4FD7-A4D4-E691B14610AB}" type="presOf" srcId="{C53558D5-8C33-438E-850D-DFE39C94674A}" destId="{E8D5B30E-37D9-4F77-8D57-27E7FF87B40D}" srcOrd="0" destOrd="0" presId="urn:microsoft.com/office/officeart/2005/8/layout/hierarchy4"/>
    <dgm:cxn modelId="{500B3736-700E-4935-A597-949C62069EF0}" srcId="{0EAD5AC3-85FC-4D4E-AC29-9715474AFA45}" destId="{FFAFE274-8E3C-429F-969E-474A8C6F63AC}" srcOrd="7" destOrd="0" parTransId="{D0330417-0151-4F9A-941A-963DC944EFD0}" sibTransId="{E6A8028E-FC51-43C2-837A-B954E7306E21}"/>
    <dgm:cxn modelId="{C33C0F8D-4963-4552-96D1-2B87C83D6F62}" type="presOf" srcId="{FFAFE274-8E3C-429F-969E-474A8C6F63AC}" destId="{33FFBC44-4F0D-4CD4-B030-F33D4D72DA43}" srcOrd="0" destOrd="0" presId="urn:microsoft.com/office/officeart/2005/8/layout/hierarchy4"/>
    <dgm:cxn modelId="{483D8048-85BF-4B60-B3CD-31442D0E5D96}" srcId="{0EAD5AC3-85FC-4D4E-AC29-9715474AFA45}" destId="{1748B972-E7E0-4F4F-A443-FE3343280A93}" srcOrd="0" destOrd="0" parTransId="{EE84A0CF-DBA9-4DA8-9CBD-5F8FA65878F8}" sibTransId="{12E7DD2E-18D3-486B-9F06-010B997A91E9}"/>
    <dgm:cxn modelId="{6D627922-BBB7-403E-B640-2C77147B6777}" type="presParOf" srcId="{D9B9FD32-343E-43DC-AFA3-5621702F8DD1}" destId="{12197295-1715-4E43-8052-304B751837FB}" srcOrd="0" destOrd="0" presId="urn:microsoft.com/office/officeart/2005/8/layout/hierarchy4"/>
    <dgm:cxn modelId="{995E8954-CA40-4DE2-8127-93D237DF2CB4}" type="presParOf" srcId="{12197295-1715-4E43-8052-304B751837FB}" destId="{38F7D4E8-0282-45E0-AA13-575A60C32D54}" srcOrd="0" destOrd="0" presId="urn:microsoft.com/office/officeart/2005/8/layout/hierarchy4"/>
    <dgm:cxn modelId="{7573A77F-4ACC-4AE6-BB85-88F6ED48F4D4}" type="presParOf" srcId="{12197295-1715-4E43-8052-304B751837FB}" destId="{45ACF8E0-A00E-462B-B69E-D7A0EF06ADE6}" srcOrd="1" destOrd="0" presId="urn:microsoft.com/office/officeart/2005/8/layout/hierarchy4"/>
    <dgm:cxn modelId="{E718278A-81DD-4747-921C-D0CEB1FE9570}" type="presParOf" srcId="{12197295-1715-4E43-8052-304B751837FB}" destId="{F9C89FD0-7531-4EC0-9B75-BC79BFD14336}" srcOrd="2" destOrd="0" presId="urn:microsoft.com/office/officeart/2005/8/layout/hierarchy4"/>
    <dgm:cxn modelId="{60C38A77-600D-4509-9651-739285B52CBB}" type="presParOf" srcId="{F9C89FD0-7531-4EC0-9B75-BC79BFD14336}" destId="{2A932E6F-5220-4245-B923-70511FFE8CF7}" srcOrd="0" destOrd="0" presId="urn:microsoft.com/office/officeart/2005/8/layout/hierarchy4"/>
    <dgm:cxn modelId="{685FD413-75D4-43BA-8BDE-4D0BFBD871C8}" type="presParOf" srcId="{2A932E6F-5220-4245-B923-70511FFE8CF7}" destId="{65459E10-D164-48CA-81C5-78786BD20ED8}" srcOrd="0" destOrd="0" presId="urn:microsoft.com/office/officeart/2005/8/layout/hierarchy4"/>
    <dgm:cxn modelId="{83DC4CC0-4429-446B-AC53-8B036E3DAAE6}" type="presParOf" srcId="{2A932E6F-5220-4245-B923-70511FFE8CF7}" destId="{B907ACE8-9889-4829-BAF0-4068A2DE446F}" srcOrd="1" destOrd="0" presId="urn:microsoft.com/office/officeart/2005/8/layout/hierarchy4"/>
    <dgm:cxn modelId="{1F4E222B-456E-438F-A4D0-46F897C21B48}" type="presParOf" srcId="{F9C89FD0-7531-4EC0-9B75-BC79BFD14336}" destId="{DB367B9F-0654-4E66-A95D-E51402F3845C}" srcOrd="1" destOrd="0" presId="urn:microsoft.com/office/officeart/2005/8/layout/hierarchy4"/>
    <dgm:cxn modelId="{2416D707-3A5E-44F9-9EB6-49D566BA2F45}" type="presParOf" srcId="{F9C89FD0-7531-4EC0-9B75-BC79BFD14336}" destId="{A4EC7106-D005-4AF1-AD28-CF68C771F362}" srcOrd="2" destOrd="0" presId="urn:microsoft.com/office/officeart/2005/8/layout/hierarchy4"/>
    <dgm:cxn modelId="{4A2F49EB-EDD5-4EF4-9AAF-99AE97705FE0}" type="presParOf" srcId="{A4EC7106-D005-4AF1-AD28-CF68C771F362}" destId="{BF58D1A4-FBD1-4CC9-9F60-0182183E44BD}" srcOrd="0" destOrd="0" presId="urn:microsoft.com/office/officeart/2005/8/layout/hierarchy4"/>
    <dgm:cxn modelId="{BE6A85E0-4A35-48DB-853F-386EB0A1F265}" type="presParOf" srcId="{A4EC7106-D005-4AF1-AD28-CF68C771F362}" destId="{123F0A6F-0433-4A71-ACEF-52E26F9D0638}" srcOrd="1" destOrd="0" presId="urn:microsoft.com/office/officeart/2005/8/layout/hierarchy4"/>
    <dgm:cxn modelId="{DB54E829-5744-4AAF-B552-0DF103864459}" type="presParOf" srcId="{F9C89FD0-7531-4EC0-9B75-BC79BFD14336}" destId="{5C423D80-7133-4014-839D-BACDBDB0EA5A}" srcOrd="3" destOrd="0" presId="urn:microsoft.com/office/officeart/2005/8/layout/hierarchy4"/>
    <dgm:cxn modelId="{17AA6048-69CE-4009-97E1-29D33883F95B}" type="presParOf" srcId="{F9C89FD0-7531-4EC0-9B75-BC79BFD14336}" destId="{78F55A35-FD9A-48DC-A253-BB0AAD788FC9}" srcOrd="4" destOrd="0" presId="urn:microsoft.com/office/officeart/2005/8/layout/hierarchy4"/>
    <dgm:cxn modelId="{7FA75E8A-39C7-4189-996C-FA050CB58240}" type="presParOf" srcId="{78F55A35-FD9A-48DC-A253-BB0AAD788FC9}" destId="{E8D5B30E-37D9-4F77-8D57-27E7FF87B40D}" srcOrd="0" destOrd="0" presId="urn:microsoft.com/office/officeart/2005/8/layout/hierarchy4"/>
    <dgm:cxn modelId="{0CCDBF92-EA20-4601-91E8-3726715B8AED}" type="presParOf" srcId="{78F55A35-FD9A-48DC-A253-BB0AAD788FC9}" destId="{6C43846B-A2FF-4C3F-A297-21C747B88AC4}" srcOrd="1" destOrd="0" presId="urn:microsoft.com/office/officeart/2005/8/layout/hierarchy4"/>
    <dgm:cxn modelId="{DE188262-5DAB-4BE0-A00C-68D423BC2A38}" type="presParOf" srcId="{F9C89FD0-7531-4EC0-9B75-BC79BFD14336}" destId="{1E86B757-E811-4CEC-AF71-2AC26098E4C1}" srcOrd="5" destOrd="0" presId="urn:microsoft.com/office/officeart/2005/8/layout/hierarchy4"/>
    <dgm:cxn modelId="{8C761D54-73ED-40F1-ABF5-048BA523AFB0}" type="presParOf" srcId="{F9C89FD0-7531-4EC0-9B75-BC79BFD14336}" destId="{6A5B9351-687C-4755-B5CB-BD0E7A4CE778}" srcOrd="6" destOrd="0" presId="urn:microsoft.com/office/officeart/2005/8/layout/hierarchy4"/>
    <dgm:cxn modelId="{6460B600-6595-4D19-B051-4DF2C4FE1970}" type="presParOf" srcId="{6A5B9351-687C-4755-B5CB-BD0E7A4CE778}" destId="{AE1ABB42-0BCA-4434-8664-ADD2B4B7F59D}" srcOrd="0" destOrd="0" presId="urn:microsoft.com/office/officeart/2005/8/layout/hierarchy4"/>
    <dgm:cxn modelId="{3758F9B6-32F7-43D3-9144-5963180317D3}" type="presParOf" srcId="{6A5B9351-687C-4755-B5CB-BD0E7A4CE778}" destId="{D1261572-95C0-40F8-B0AC-43F35C5D4BCE}" srcOrd="1" destOrd="0" presId="urn:microsoft.com/office/officeart/2005/8/layout/hierarchy4"/>
    <dgm:cxn modelId="{4F67BE8D-6B2E-4347-AE44-77E37F7695F5}" type="presParOf" srcId="{F9C89FD0-7531-4EC0-9B75-BC79BFD14336}" destId="{AD06493B-9567-4D70-ABBD-40CC3183596B}" srcOrd="7" destOrd="0" presId="urn:microsoft.com/office/officeart/2005/8/layout/hierarchy4"/>
    <dgm:cxn modelId="{2BA2471A-4D2C-421F-BDB3-C20DF9A61E16}" type="presParOf" srcId="{F9C89FD0-7531-4EC0-9B75-BC79BFD14336}" destId="{918F4567-F229-47C7-B212-0D5EBF941C18}" srcOrd="8" destOrd="0" presId="urn:microsoft.com/office/officeart/2005/8/layout/hierarchy4"/>
    <dgm:cxn modelId="{A54C3C78-4E78-48B1-9DDA-650DE82578D7}" type="presParOf" srcId="{918F4567-F229-47C7-B212-0D5EBF941C18}" destId="{83E33C45-B1E9-4903-BAE3-96A41105E2C1}" srcOrd="0" destOrd="0" presId="urn:microsoft.com/office/officeart/2005/8/layout/hierarchy4"/>
    <dgm:cxn modelId="{D9797B14-5BDF-4290-8F16-A004AFEDA8D8}" type="presParOf" srcId="{918F4567-F229-47C7-B212-0D5EBF941C18}" destId="{C180C149-4D8F-46E0-835D-855BB0DE5A53}" srcOrd="1" destOrd="0" presId="urn:microsoft.com/office/officeart/2005/8/layout/hierarchy4"/>
    <dgm:cxn modelId="{8A1ADEB2-D760-48CC-8F6C-65DF46E51FDB}" type="presParOf" srcId="{F9C89FD0-7531-4EC0-9B75-BC79BFD14336}" destId="{4A5E445C-FF68-425D-9FA2-9FAF474278AF}" srcOrd="9" destOrd="0" presId="urn:microsoft.com/office/officeart/2005/8/layout/hierarchy4"/>
    <dgm:cxn modelId="{CB1523D7-3EFB-4CB6-8CE8-4F8EA10783DD}" type="presParOf" srcId="{F9C89FD0-7531-4EC0-9B75-BC79BFD14336}" destId="{C205470F-558D-466A-8CCB-189A8D51246F}" srcOrd="10" destOrd="0" presId="urn:microsoft.com/office/officeart/2005/8/layout/hierarchy4"/>
    <dgm:cxn modelId="{4EA0DF01-CD0E-4EBC-9403-8D51506C6FBF}" type="presParOf" srcId="{C205470F-558D-466A-8CCB-189A8D51246F}" destId="{5C07D7D7-EEAC-4B03-A5C7-33D4770280D5}" srcOrd="0" destOrd="0" presId="urn:microsoft.com/office/officeart/2005/8/layout/hierarchy4"/>
    <dgm:cxn modelId="{D932643E-98FD-48E9-90F8-3FC9BCD24909}" type="presParOf" srcId="{C205470F-558D-466A-8CCB-189A8D51246F}" destId="{E055F29C-9A2E-45AF-97D6-A2036878A6AC}" srcOrd="1" destOrd="0" presId="urn:microsoft.com/office/officeart/2005/8/layout/hierarchy4"/>
    <dgm:cxn modelId="{95B30247-EA26-45EE-88E6-AB8FDF96B385}" type="presParOf" srcId="{F9C89FD0-7531-4EC0-9B75-BC79BFD14336}" destId="{90E674B4-43F1-4A69-A902-8FE3574E4163}" srcOrd="11" destOrd="0" presId="urn:microsoft.com/office/officeart/2005/8/layout/hierarchy4"/>
    <dgm:cxn modelId="{97F754B6-F294-49C6-839A-790E05A40E3E}" type="presParOf" srcId="{F9C89FD0-7531-4EC0-9B75-BC79BFD14336}" destId="{20BB97B5-F506-41E0-9C79-C5375F00AF1F}" srcOrd="12" destOrd="0" presId="urn:microsoft.com/office/officeart/2005/8/layout/hierarchy4"/>
    <dgm:cxn modelId="{9430C005-DCD5-4C51-B91B-69DA752282C5}" type="presParOf" srcId="{20BB97B5-F506-41E0-9C79-C5375F00AF1F}" destId="{1C976084-6CCC-4CEC-BAE4-B280E3CF6A7A}" srcOrd="0" destOrd="0" presId="urn:microsoft.com/office/officeart/2005/8/layout/hierarchy4"/>
    <dgm:cxn modelId="{F645CC6C-6F82-45D9-9B4D-B59FFF4CA1B3}" type="presParOf" srcId="{20BB97B5-F506-41E0-9C79-C5375F00AF1F}" destId="{F9DFB726-8A7A-432C-AE80-C307FC3EEA12}" srcOrd="1" destOrd="0" presId="urn:microsoft.com/office/officeart/2005/8/layout/hierarchy4"/>
    <dgm:cxn modelId="{668DBA74-97AC-43E6-BC74-B9D2199E0DF8}" type="presParOf" srcId="{F9C89FD0-7531-4EC0-9B75-BC79BFD14336}" destId="{87891858-4CEB-464E-837E-92524F5CC6BD}" srcOrd="13" destOrd="0" presId="urn:microsoft.com/office/officeart/2005/8/layout/hierarchy4"/>
    <dgm:cxn modelId="{BBF451E1-552F-4159-AA53-02A64A4202DB}" type="presParOf" srcId="{F9C89FD0-7531-4EC0-9B75-BC79BFD14336}" destId="{B94091FF-85B4-4D2F-869B-1A4E48A72AD4}" srcOrd="14" destOrd="0" presId="urn:microsoft.com/office/officeart/2005/8/layout/hierarchy4"/>
    <dgm:cxn modelId="{30E37278-223F-4E5C-80B9-BA185F690F87}" type="presParOf" srcId="{B94091FF-85B4-4D2F-869B-1A4E48A72AD4}" destId="{33FFBC44-4F0D-4CD4-B030-F33D4D72DA43}" srcOrd="0" destOrd="0" presId="urn:microsoft.com/office/officeart/2005/8/layout/hierarchy4"/>
    <dgm:cxn modelId="{C1D7F8EA-3CE0-4B43-929A-65B0F2749B6B}" type="presParOf" srcId="{B94091FF-85B4-4D2F-869B-1A4E48A72AD4}" destId="{DD0357A5-242E-4C99-867A-9B688CC59E4F}" srcOrd="1" destOrd="0" presId="urn:microsoft.com/office/officeart/2005/8/layout/hierarchy4"/>
    <dgm:cxn modelId="{D2F4DE41-CC8E-46AB-BACB-61FDC5D461B6}" type="presParOf" srcId="{F9C89FD0-7531-4EC0-9B75-BC79BFD14336}" destId="{AC89E682-9E92-420E-85C8-E165D04EEA52}" srcOrd="15" destOrd="0" presId="urn:microsoft.com/office/officeart/2005/8/layout/hierarchy4"/>
    <dgm:cxn modelId="{3DCBF032-C3FC-40F6-8BC1-EF95C9581EC4}" type="presParOf" srcId="{F9C89FD0-7531-4EC0-9B75-BC79BFD14336}" destId="{2C0912FB-C25B-4D0E-B223-AED62C31D902}" srcOrd="16" destOrd="0" presId="urn:microsoft.com/office/officeart/2005/8/layout/hierarchy4"/>
    <dgm:cxn modelId="{749303F2-2EEE-4C70-ABBB-6AF42550ED28}" type="presParOf" srcId="{2C0912FB-C25B-4D0E-B223-AED62C31D902}" destId="{4DEADD96-4B5B-40B3-8B11-0BCA14C915F2}" srcOrd="0" destOrd="0" presId="urn:microsoft.com/office/officeart/2005/8/layout/hierarchy4"/>
    <dgm:cxn modelId="{839C052D-6E2E-466E-8B4A-98E8B0661490}" type="presParOf" srcId="{2C0912FB-C25B-4D0E-B223-AED62C31D902}" destId="{E8498AE7-698A-49CF-820B-7DD6C87D7B78}" srcOrd="1" destOrd="0" presId="urn:microsoft.com/office/officeart/2005/8/layout/hierarchy4"/>
    <dgm:cxn modelId="{618F311F-62E7-47DE-8806-3BB4DBD63427}" type="presParOf" srcId="{F9C89FD0-7531-4EC0-9B75-BC79BFD14336}" destId="{3A0CBFF0-5418-40CD-9B5C-A2595DE405AA}" srcOrd="17" destOrd="0" presId="urn:microsoft.com/office/officeart/2005/8/layout/hierarchy4"/>
    <dgm:cxn modelId="{D1F737CD-3948-46FD-8E99-609976B82042}" type="presParOf" srcId="{F9C89FD0-7531-4EC0-9B75-BC79BFD14336}" destId="{549514CE-64D6-4AF8-9E0E-891DA113D6AB}" srcOrd="18" destOrd="0" presId="urn:microsoft.com/office/officeart/2005/8/layout/hierarchy4"/>
    <dgm:cxn modelId="{6E9BC049-FD5C-4E02-8F70-1BAF911E1DFD}" type="presParOf" srcId="{549514CE-64D6-4AF8-9E0E-891DA113D6AB}" destId="{3EC1C4A7-33B0-40C0-A3D7-A022BC1F37B9}" srcOrd="0" destOrd="0" presId="urn:microsoft.com/office/officeart/2005/8/layout/hierarchy4"/>
    <dgm:cxn modelId="{9775BDC9-8997-406F-9ADC-55F6259A7139}" type="presParOf" srcId="{549514CE-64D6-4AF8-9E0E-891DA113D6AB}" destId="{59DB82A5-C658-4E4F-A64F-106485BFF89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5FD5CD-0F99-419D-A8E1-5D270BC8817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6271F72-BF02-4C48-995A-F054D7371FED}">
      <dgm:prSet phldrT="[Text]"/>
      <dgm:spPr/>
      <dgm:t>
        <a:bodyPr/>
        <a:lstStyle/>
        <a:p>
          <a:r>
            <a:rPr lang="en-US" dirty="0" smtClean="0"/>
            <a:t>Data updated in </a:t>
          </a:r>
          <a:r>
            <a:rPr lang="en-US" dirty="0" err="1" smtClean="0"/>
            <a:t>ProGres</a:t>
          </a:r>
          <a:endParaRPr lang="en-US" dirty="0"/>
        </a:p>
      </dgm:t>
    </dgm:pt>
    <dgm:pt modelId="{F42CC22A-CBBC-43D8-8B4F-4BADB7150C48}" type="parTrans" cxnId="{92B13D09-F765-4117-BEE8-96BC1061E4C3}">
      <dgm:prSet/>
      <dgm:spPr/>
      <dgm:t>
        <a:bodyPr/>
        <a:lstStyle/>
        <a:p>
          <a:endParaRPr lang="en-US"/>
        </a:p>
      </dgm:t>
    </dgm:pt>
    <dgm:pt modelId="{05662BC2-5BAE-45A2-AC9A-AA11AB6F0750}" type="sibTrans" cxnId="{92B13D09-F765-4117-BEE8-96BC1061E4C3}">
      <dgm:prSet/>
      <dgm:spPr/>
      <dgm:t>
        <a:bodyPr/>
        <a:lstStyle/>
        <a:p>
          <a:endParaRPr lang="en-US"/>
        </a:p>
      </dgm:t>
    </dgm:pt>
    <dgm:pt modelId="{47593DB9-CF48-49D5-9009-EB7F750B7F22}">
      <dgm:prSet phldrT="[Text]"/>
      <dgm:spPr/>
      <dgm:t>
        <a:bodyPr/>
        <a:lstStyle/>
        <a:p>
          <a:r>
            <a:rPr lang="en-US" dirty="0" smtClean="0"/>
            <a:t>Synchronization tool pulls updates from </a:t>
          </a:r>
          <a:r>
            <a:rPr lang="en-US" dirty="0" err="1" smtClean="0"/>
            <a:t>ProGres</a:t>
          </a:r>
          <a:endParaRPr lang="en-US" dirty="0"/>
        </a:p>
      </dgm:t>
    </dgm:pt>
    <dgm:pt modelId="{C6EB3B72-C106-4E79-B8B4-214CF38DEAC8}" type="parTrans" cxnId="{10F5B3C0-AFDC-4F45-A304-77481E18D8BB}">
      <dgm:prSet/>
      <dgm:spPr/>
      <dgm:t>
        <a:bodyPr/>
        <a:lstStyle/>
        <a:p>
          <a:endParaRPr lang="en-US"/>
        </a:p>
      </dgm:t>
    </dgm:pt>
    <dgm:pt modelId="{932EB93F-30A1-43B6-8EFE-8DC11690ABB9}" type="sibTrans" cxnId="{10F5B3C0-AFDC-4F45-A304-77481E18D8BB}">
      <dgm:prSet/>
      <dgm:spPr/>
      <dgm:t>
        <a:bodyPr/>
        <a:lstStyle/>
        <a:p>
          <a:endParaRPr lang="en-US"/>
        </a:p>
      </dgm:t>
    </dgm:pt>
    <dgm:pt modelId="{43A97DE6-32AE-439C-8746-B59A6F1C2142}">
      <dgm:prSet phldrT="[Text]"/>
      <dgm:spPr/>
      <dgm:t>
        <a:bodyPr/>
        <a:lstStyle/>
        <a:p>
          <a:r>
            <a:rPr lang="en-US" dirty="0" smtClean="0"/>
            <a:t>Synchronization tool pushes updates to RAIS on daily basis</a:t>
          </a:r>
          <a:endParaRPr lang="en-US" dirty="0"/>
        </a:p>
      </dgm:t>
    </dgm:pt>
    <dgm:pt modelId="{7E2E0535-1818-4C99-AD90-827A13D017FD}" type="parTrans" cxnId="{3C771696-03A0-434D-9FD5-77D899ADA292}">
      <dgm:prSet/>
      <dgm:spPr/>
      <dgm:t>
        <a:bodyPr/>
        <a:lstStyle/>
        <a:p>
          <a:endParaRPr lang="en-US"/>
        </a:p>
      </dgm:t>
    </dgm:pt>
    <dgm:pt modelId="{B81317A4-202B-4CA9-88F0-6E4CE4B99FB3}" type="sibTrans" cxnId="{3C771696-03A0-434D-9FD5-77D899ADA292}">
      <dgm:prSet/>
      <dgm:spPr/>
      <dgm:t>
        <a:bodyPr/>
        <a:lstStyle/>
        <a:p>
          <a:endParaRPr lang="en-US"/>
        </a:p>
      </dgm:t>
    </dgm:pt>
    <dgm:pt modelId="{C1E7B108-8C67-4C97-8CD7-886734ED790E}" type="pres">
      <dgm:prSet presAssocID="{FE5FD5CD-0F99-419D-A8E1-5D270BC88172}" presName="CompostProcess" presStyleCnt="0">
        <dgm:presLayoutVars>
          <dgm:dir/>
          <dgm:resizeHandles val="exact"/>
        </dgm:presLayoutVars>
      </dgm:prSet>
      <dgm:spPr/>
    </dgm:pt>
    <dgm:pt modelId="{ACFC0285-108D-4F44-ADFA-A7C73989C355}" type="pres">
      <dgm:prSet presAssocID="{FE5FD5CD-0F99-419D-A8E1-5D270BC88172}" presName="arrow" presStyleLbl="bgShp" presStyleIdx="0" presStyleCnt="1"/>
      <dgm:spPr/>
    </dgm:pt>
    <dgm:pt modelId="{01C9A9F0-F502-441C-A79C-588D4B1AB3F7}" type="pres">
      <dgm:prSet presAssocID="{FE5FD5CD-0F99-419D-A8E1-5D270BC88172}" presName="linearProcess" presStyleCnt="0"/>
      <dgm:spPr/>
    </dgm:pt>
    <dgm:pt modelId="{4D880691-AC7A-4F20-B427-1F0134E6100F}" type="pres">
      <dgm:prSet presAssocID="{26271F72-BF02-4C48-995A-F054D7371FE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F000A5-70F9-455C-8324-3274D0574AA4}" type="pres">
      <dgm:prSet presAssocID="{05662BC2-5BAE-45A2-AC9A-AA11AB6F0750}" presName="sibTrans" presStyleCnt="0"/>
      <dgm:spPr/>
    </dgm:pt>
    <dgm:pt modelId="{53951E8A-F724-40B9-8ABC-236548CC59DC}" type="pres">
      <dgm:prSet presAssocID="{47593DB9-CF48-49D5-9009-EB7F750B7F2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70E8D1-3BEA-4AEE-8610-95E776C69B09}" type="pres">
      <dgm:prSet presAssocID="{932EB93F-30A1-43B6-8EFE-8DC11690ABB9}" presName="sibTrans" presStyleCnt="0"/>
      <dgm:spPr/>
    </dgm:pt>
    <dgm:pt modelId="{0B0E8BE1-AA80-4099-82A9-EFBB96E6EC61}" type="pres">
      <dgm:prSet presAssocID="{43A97DE6-32AE-439C-8746-B59A6F1C214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F5B3C0-AFDC-4F45-A304-77481E18D8BB}" srcId="{FE5FD5CD-0F99-419D-A8E1-5D270BC88172}" destId="{47593DB9-CF48-49D5-9009-EB7F750B7F22}" srcOrd="1" destOrd="0" parTransId="{C6EB3B72-C106-4E79-B8B4-214CF38DEAC8}" sibTransId="{932EB93F-30A1-43B6-8EFE-8DC11690ABB9}"/>
    <dgm:cxn modelId="{92B13D09-F765-4117-BEE8-96BC1061E4C3}" srcId="{FE5FD5CD-0F99-419D-A8E1-5D270BC88172}" destId="{26271F72-BF02-4C48-995A-F054D7371FED}" srcOrd="0" destOrd="0" parTransId="{F42CC22A-CBBC-43D8-8B4F-4BADB7150C48}" sibTransId="{05662BC2-5BAE-45A2-AC9A-AA11AB6F0750}"/>
    <dgm:cxn modelId="{3C771696-03A0-434D-9FD5-77D899ADA292}" srcId="{FE5FD5CD-0F99-419D-A8E1-5D270BC88172}" destId="{43A97DE6-32AE-439C-8746-B59A6F1C2142}" srcOrd="2" destOrd="0" parTransId="{7E2E0535-1818-4C99-AD90-827A13D017FD}" sibTransId="{B81317A4-202B-4CA9-88F0-6E4CE4B99FB3}"/>
    <dgm:cxn modelId="{ADE20D65-878C-4EBB-B3D4-9A99DB73A9A9}" type="presOf" srcId="{FE5FD5CD-0F99-419D-A8E1-5D270BC88172}" destId="{C1E7B108-8C67-4C97-8CD7-886734ED790E}" srcOrd="0" destOrd="0" presId="urn:microsoft.com/office/officeart/2005/8/layout/hProcess9"/>
    <dgm:cxn modelId="{D7E51A0B-B300-4382-852E-986890602798}" type="presOf" srcId="{43A97DE6-32AE-439C-8746-B59A6F1C2142}" destId="{0B0E8BE1-AA80-4099-82A9-EFBB96E6EC61}" srcOrd="0" destOrd="0" presId="urn:microsoft.com/office/officeart/2005/8/layout/hProcess9"/>
    <dgm:cxn modelId="{07E9C1F5-503D-43F2-BBB9-AF52615337B4}" type="presOf" srcId="{26271F72-BF02-4C48-995A-F054D7371FED}" destId="{4D880691-AC7A-4F20-B427-1F0134E6100F}" srcOrd="0" destOrd="0" presId="urn:microsoft.com/office/officeart/2005/8/layout/hProcess9"/>
    <dgm:cxn modelId="{B6BB649C-8B8D-4378-94D9-7A4EB5AD6E59}" type="presOf" srcId="{47593DB9-CF48-49D5-9009-EB7F750B7F22}" destId="{53951E8A-F724-40B9-8ABC-236548CC59DC}" srcOrd="0" destOrd="0" presId="urn:microsoft.com/office/officeart/2005/8/layout/hProcess9"/>
    <dgm:cxn modelId="{D5004EAA-932D-4AAB-B51D-5A1C37BC68CF}" type="presParOf" srcId="{C1E7B108-8C67-4C97-8CD7-886734ED790E}" destId="{ACFC0285-108D-4F44-ADFA-A7C73989C355}" srcOrd="0" destOrd="0" presId="urn:microsoft.com/office/officeart/2005/8/layout/hProcess9"/>
    <dgm:cxn modelId="{C1032272-56CD-4FBF-AA2E-F280742D3D52}" type="presParOf" srcId="{C1E7B108-8C67-4C97-8CD7-886734ED790E}" destId="{01C9A9F0-F502-441C-A79C-588D4B1AB3F7}" srcOrd="1" destOrd="0" presId="urn:microsoft.com/office/officeart/2005/8/layout/hProcess9"/>
    <dgm:cxn modelId="{1C62FAD8-EFB4-45C5-A457-28ADB506860E}" type="presParOf" srcId="{01C9A9F0-F502-441C-A79C-588D4B1AB3F7}" destId="{4D880691-AC7A-4F20-B427-1F0134E6100F}" srcOrd="0" destOrd="0" presId="urn:microsoft.com/office/officeart/2005/8/layout/hProcess9"/>
    <dgm:cxn modelId="{CD3D37D0-33CD-475B-A2E2-00F52D971CD3}" type="presParOf" srcId="{01C9A9F0-F502-441C-A79C-588D4B1AB3F7}" destId="{A8F000A5-70F9-455C-8324-3274D0574AA4}" srcOrd="1" destOrd="0" presId="urn:microsoft.com/office/officeart/2005/8/layout/hProcess9"/>
    <dgm:cxn modelId="{B0C1C7EF-4923-460E-AE80-E2A85A0AF4A2}" type="presParOf" srcId="{01C9A9F0-F502-441C-A79C-588D4B1AB3F7}" destId="{53951E8A-F724-40B9-8ABC-236548CC59DC}" srcOrd="2" destOrd="0" presId="urn:microsoft.com/office/officeart/2005/8/layout/hProcess9"/>
    <dgm:cxn modelId="{4356FD7B-5FCC-483A-88B0-EEF2DFD155A8}" type="presParOf" srcId="{01C9A9F0-F502-441C-A79C-588D4B1AB3F7}" destId="{9170E8D1-3BEA-4AEE-8610-95E776C69B09}" srcOrd="3" destOrd="0" presId="urn:microsoft.com/office/officeart/2005/8/layout/hProcess9"/>
    <dgm:cxn modelId="{3D6195CE-861C-49B8-9BCC-7264568856E8}" type="presParOf" srcId="{01C9A9F0-F502-441C-A79C-588D4B1AB3F7}" destId="{0B0E8BE1-AA80-4099-82A9-EFBB96E6EC6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6B4646-A9E4-47C4-BE3C-99F1C47AE9A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6CEDF2A6-ECD8-43B1-BCD4-CC6C386E47E1}">
      <dgm:prSet phldrT="[Text]"/>
      <dgm:spPr/>
      <dgm:t>
        <a:bodyPr/>
        <a:lstStyle/>
        <a:p>
          <a:r>
            <a:rPr lang="en-US" dirty="0" smtClean="0"/>
            <a:t>This module help to track list of cases that eligible for a specific type of assistance(s).</a:t>
          </a:r>
          <a:endParaRPr lang="en-GB" dirty="0"/>
        </a:p>
      </dgm:t>
    </dgm:pt>
    <dgm:pt modelId="{CA5B7104-B3E1-42A4-8E16-CF0CF5E22EDB}" type="parTrans" cxnId="{F04DCFFB-B419-45A6-A75C-7E1E68E42C4A}">
      <dgm:prSet/>
      <dgm:spPr/>
      <dgm:t>
        <a:bodyPr/>
        <a:lstStyle/>
        <a:p>
          <a:endParaRPr lang="en-GB"/>
        </a:p>
      </dgm:t>
    </dgm:pt>
    <dgm:pt modelId="{BEE78379-4E2E-4F6D-A10C-4B667C1F4805}" type="sibTrans" cxnId="{F04DCFFB-B419-45A6-A75C-7E1E68E42C4A}">
      <dgm:prSet/>
      <dgm:spPr/>
      <dgm:t>
        <a:bodyPr/>
        <a:lstStyle/>
        <a:p>
          <a:endParaRPr lang="en-GB"/>
        </a:p>
      </dgm:t>
    </dgm:pt>
    <dgm:pt modelId="{3C6CB7A4-5764-4247-B74A-363F2D28DE23}">
      <dgm:prSet phldrT="[Text]"/>
      <dgm:spPr/>
      <dgm:t>
        <a:bodyPr/>
        <a:lstStyle/>
        <a:p>
          <a:r>
            <a:rPr lang="en-US" dirty="0" smtClean="0"/>
            <a:t>Record all the step of the eligibility process: from selection cases, the eligibility decision, any change on the eligibility decision</a:t>
          </a:r>
          <a:endParaRPr lang="en-GB" dirty="0"/>
        </a:p>
      </dgm:t>
    </dgm:pt>
    <dgm:pt modelId="{038347F6-DFAD-4342-BA13-14FD2BAFBD3B}" type="parTrans" cxnId="{80825BDE-2AED-4703-8D7C-A6741A67917F}">
      <dgm:prSet/>
      <dgm:spPr/>
      <dgm:t>
        <a:bodyPr/>
        <a:lstStyle/>
        <a:p>
          <a:endParaRPr lang="en-GB"/>
        </a:p>
      </dgm:t>
    </dgm:pt>
    <dgm:pt modelId="{B7360403-7BC9-4099-8CBB-5647FAD85AE4}" type="sibTrans" cxnId="{80825BDE-2AED-4703-8D7C-A6741A67917F}">
      <dgm:prSet/>
      <dgm:spPr/>
      <dgm:t>
        <a:bodyPr/>
        <a:lstStyle/>
        <a:p>
          <a:endParaRPr lang="en-GB"/>
        </a:p>
      </dgm:t>
    </dgm:pt>
    <dgm:pt modelId="{375373E2-183B-4811-9869-5483D018F095}" type="pres">
      <dgm:prSet presAssocID="{7C6B4646-A9E4-47C4-BE3C-99F1C47AE9AD}" presName="linear" presStyleCnt="0">
        <dgm:presLayoutVars>
          <dgm:animLvl val="lvl"/>
          <dgm:resizeHandles val="exact"/>
        </dgm:presLayoutVars>
      </dgm:prSet>
      <dgm:spPr/>
    </dgm:pt>
    <dgm:pt modelId="{9C7A5329-6708-4D8B-8FF7-EABAE068CF35}" type="pres">
      <dgm:prSet presAssocID="{6CEDF2A6-ECD8-43B1-BCD4-CC6C386E47E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EBF432-CBB7-49B8-8D12-C5C238AC730E}" type="pres">
      <dgm:prSet presAssocID="{BEE78379-4E2E-4F6D-A10C-4B667C1F4805}" presName="spacer" presStyleCnt="0"/>
      <dgm:spPr/>
    </dgm:pt>
    <dgm:pt modelId="{F888C2D7-1B59-43BA-9240-3D3CF9C401F6}" type="pres">
      <dgm:prSet presAssocID="{3C6CB7A4-5764-4247-B74A-363F2D28DE2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0825BDE-2AED-4703-8D7C-A6741A67917F}" srcId="{7C6B4646-A9E4-47C4-BE3C-99F1C47AE9AD}" destId="{3C6CB7A4-5764-4247-B74A-363F2D28DE23}" srcOrd="1" destOrd="0" parTransId="{038347F6-DFAD-4342-BA13-14FD2BAFBD3B}" sibTransId="{B7360403-7BC9-4099-8CBB-5647FAD85AE4}"/>
    <dgm:cxn modelId="{7530EC15-C424-4CD2-8DCA-186ECB30D606}" type="presOf" srcId="{7C6B4646-A9E4-47C4-BE3C-99F1C47AE9AD}" destId="{375373E2-183B-4811-9869-5483D018F095}" srcOrd="0" destOrd="0" presId="urn:microsoft.com/office/officeart/2005/8/layout/vList2"/>
    <dgm:cxn modelId="{F04DCFFB-B419-45A6-A75C-7E1E68E42C4A}" srcId="{7C6B4646-A9E4-47C4-BE3C-99F1C47AE9AD}" destId="{6CEDF2A6-ECD8-43B1-BCD4-CC6C386E47E1}" srcOrd="0" destOrd="0" parTransId="{CA5B7104-B3E1-42A4-8E16-CF0CF5E22EDB}" sibTransId="{BEE78379-4E2E-4F6D-A10C-4B667C1F4805}"/>
    <dgm:cxn modelId="{18F2CA12-0FD9-4374-A9D0-92F228A07404}" type="presOf" srcId="{3C6CB7A4-5764-4247-B74A-363F2D28DE23}" destId="{F888C2D7-1B59-43BA-9240-3D3CF9C401F6}" srcOrd="0" destOrd="0" presId="urn:microsoft.com/office/officeart/2005/8/layout/vList2"/>
    <dgm:cxn modelId="{547480D4-8EFE-4D64-B4DF-C6FE6528B855}" type="presOf" srcId="{6CEDF2A6-ECD8-43B1-BCD4-CC6C386E47E1}" destId="{9C7A5329-6708-4D8B-8FF7-EABAE068CF35}" srcOrd="0" destOrd="0" presId="urn:microsoft.com/office/officeart/2005/8/layout/vList2"/>
    <dgm:cxn modelId="{F240A0B6-EC90-4218-A99F-57B6D20B4CC3}" type="presParOf" srcId="{375373E2-183B-4811-9869-5483D018F095}" destId="{9C7A5329-6708-4D8B-8FF7-EABAE068CF35}" srcOrd="0" destOrd="0" presId="urn:microsoft.com/office/officeart/2005/8/layout/vList2"/>
    <dgm:cxn modelId="{C5FFFAC2-0683-4A86-B8D3-27430A92EED9}" type="presParOf" srcId="{375373E2-183B-4811-9869-5483D018F095}" destId="{91EBF432-CBB7-49B8-8D12-C5C238AC730E}" srcOrd="1" destOrd="0" presId="urn:microsoft.com/office/officeart/2005/8/layout/vList2"/>
    <dgm:cxn modelId="{97B1243A-0F96-4E38-B9ED-14EB7FCE83DA}" type="presParOf" srcId="{375373E2-183B-4811-9869-5483D018F095}" destId="{F888C2D7-1B59-43BA-9240-3D3CF9C401F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7FD5C-BFB1-4053-A49A-5987EAE0884E}">
      <dsp:nvSpPr>
        <dsp:cNvPr id="0" name=""/>
        <dsp:cNvSpPr/>
      </dsp:nvSpPr>
      <dsp:spPr>
        <a:xfrm>
          <a:off x="0" y="1859"/>
          <a:ext cx="7416823" cy="107640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b="1" kern="1200" dirty="0" smtClean="0"/>
            <a:t>RAIS at a glance</a:t>
          </a:r>
          <a:endParaRPr lang="en-US" sz="4600" b="1" kern="1200" dirty="0"/>
        </a:p>
      </dsp:txBody>
      <dsp:txXfrm>
        <a:off x="52546" y="54405"/>
        <a:ext cx="7311731" cy="9713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3/1/2017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3/1/2017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85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73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769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62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80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68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315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57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976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594" y="1346947"/>
            <a:ext cx="1022033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594" y="4299697"/>
            <a:ext cx="1022033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594" y="1484779"/>
            <a:ext cx="10220330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6702" y="4068923"/>
            <a:ext cx="1080623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286" y="1432223"/>
            <a:ext cx="9964364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597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569" y="4389120"/>
            <a:ext cx="7889217" cy="1069848"/>
          </a:xfrm>
        </p:spPr>
        <p:txBody>
          <a:bodyPr>
            <a:normAutofit/>
          </a:bodyPr>
          <a:lstStyle>
            <a:lvl1pPr marL="0" indent="0" algn="l">
              <a:buNone/>
              <a:defRPr sz="2199">
                <a:solidFill>
                  <a:schemeClr val="tx1"/>
                </a:solidFill>
              </a:defRPr>
            </a:lvl1pPr>
            <a:lvl2pPr marL="457063" indent="0" algn="ctr">
              <a:buNone/>
              <a:defRPr sz="2199"/>
            </a:lvl2pPr>
            <a:lvl3pPr marL="914126" indent="0" algn="ctr">
              <a:buNone/>
              <a:defRPr sz="21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0235" y="4289334"/>
            <a:ext cx="1193557" cy="640080"/>
          </a:xfrm>
        </p:spPr>
        <p:txBody>
          <a:bodyPr/>
          <a:lstStyle>
            <a:lvl1pPr>
              <a:defRPr sz="2799"/>
            </a:lvl1pPr>
          </a:lstStyle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1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4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533400"/>
            <a:ext cx="255203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522" y="533400"/>
            <a:ext cx="750374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9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3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88825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564" y="1225296"/>
            <a:ext cx="9278743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998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210" y="5020056"/>
            <a:ext cx="9050203" cy="1066800"/>
          </a:xfrm>
        </p:spPr>
        <p:txBody>
          <a:bodyPr anchor="t">
            <a:normAutofit/>
          </a:bodyPr>
          <a:lstStyle>
            <a:lvl1pPr marL="0" indent="0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1430" y="6272785"/>
            <a:ext cx="2643620" cy="365125"/>
          </a:xfrm>
        </p:spPr>
        <p:txBody>
          <a:bodyPr/>
          <a:lstStyle/>
          <a:p>
            <a:fld id="{3E0FA9E5-6744-4841-888F-9E7CC0C2B7EC}" type="datetimeFigureOut">
              <a:rPr lang="en-US" smtClean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140" y="6272785"/>
            <a:ext cx="6326000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165" y="2325848"/>
            <a:ext cx="1080623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482" y="2506133"/>
            <a:ext cx="1187989" cy="720332"/>
          </a:xfrm>
        </p:spPr>
        <p:txBody>
          <a:bodyPr/>
          <a:lstStyle>
            <a:lvl1pPr>
              <a:defRPr sz="2799"/>
            </a:lvl1pPr>
          </a:lstStyle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00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569" y="2194560"/>
            <a:ext cx="4753642" cy="39776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2567" y="2194560"/>
            <a:ext cx="4753642" cy="39776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89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522" y="2048256"/>
            <a:ext cx="4753642" cy="640080"/>
          </a:xfrm>
        </p:spPr>
        <p:txBody>
          <a:bodyPr anchor="ctr">
            <a:normAutofit/>
          </a:bodyPr>
          <a:lstStyle>
            <a:lvl1pPr marL="0" indent="0">
              <a:buNone/>
              <a:defRPr sz="1999" b="1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569" y="2743200"/>
            <a:ext cx="4753642" cy="32918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2567" y="2048256"/>
            <a:ext cx="4753642" cy="640080"/>
          </a:xfrm>
        </p:spPr>
        <p:txBody>
          <a:bodyPr anchor="ctr">
            <a:normAutofit/>
          </a:bodyPr>
          <a:lstStyle>
            <a:lvl1pPr marL="0" indent="0">
              <a:buNone/>
              <a:defRPr sz="1999" b="1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2567" y="2743200"/>
            <a:ext cx="4753642" cy="3291840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60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9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48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1578" y="1"/>
            <a:ext cx="388724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7413" y="685800"/>
            <a:ext cx="3199567" cy="1737360"/>
          </a:xfrm>
        </p:spPr>
        <p:txBody>
          <a:bodyPr anchor="b">
            <a:normAutofit/>
          </a:bodyPr>
          <a:lstStyle>
            <a:lvl1pPr>
              <a:defRPr sz="3199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685800"/>
            <a:ext cx="6709948" cy="5020056"/>
          </a:xfrm>
        </p:spPr>
        <p:txBody>
          <a:bodyPr/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7413" y="2423160"/>
            <a:ext cx="3199567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50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1578" y="1"/>
            <a:ext cx="3887246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7413" y="685800"/>
            <a:ext cx="3199567" cy="1737360"/>
          </a:xfrm>
        </p:spPr>
        <p:txBody>
          <a:bodyPr anchor="b">
            <a:normAutofit/>
          </a:bodyPr>
          <a:lstStyle>
            <a:lvl1pPr>
              <a:defRPr sz="3199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1578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7413" y="2423160"/>
            <a:ext cx="3199567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7F8C-DCB0-43DE-9132-1019798AE68F}" type="datetimeFigureOut">
              <a:rPr lang="en-GB" smtClean="0"/>
              <a:t>01/03/2017</a:t>
            </a:fld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9EDFC-6529-4003-BA13-629663B55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5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569" y="484632"/>
            <a:ext cx="10055781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569" y="2121408"/>
            <a:ext cx="10055781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2350" y="6272785"/>
            <a:ext cx="327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7853" y="6272785"/>
            <a:ext cx="632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398756" y="6229681"/>
            <a:ext cx="457081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8183" y="6272785"/>
            <a:ext cx="639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79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5398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25" indent="-182825" algn="l" defTabSz="914126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9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731301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538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776" indent="-182825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9952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43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934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250" indent="-228531" algn="l" defTabSz="914126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UNHCR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4000" dirty="0" smtClean="0"/>
              <a:t>Regional MENA Data Analysis Group</a:t>
            </a:r>
            <a:endParaRPr lang="en-US" sz="40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74037201"/>
              </p:ext>
            </p:extLst>
          </p:nvPr>
        </p:nvGraphicFramePr>
        <p:xfrm>
          <a:off x="981844" y="4437112"/>
          <a:ext cx="7416823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33772" y="412624"/>
            <a:ext cx="10055781" cy="856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398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Appeals</a:t>
            </a:r>
            <a:endParaRPr lang="en-GB" dirty="0"/>
          </a:p>
        </p:txBody>
      </p:sp>
      <p:grpSp>
        <p:nvGrpSpPr>
          <p:cNvPr id="11" name="Grupo 10"/>
          <p:cNvGrpSpPr/>
          <p:nvPr/>
        </p:nvGrpSpPr>
        <p:grpSpPr>
          <a:xfrm>
            <a:off x="801824" y="1433356"/>
            <a:ext cx="10585176" cy="1953269"/>
            <a:chOff x="801824" y="1433356"/>
            <a:chExt cx="10585176" cy="1953269"/>
          </a:xfrm>
        </p:grpSpPr>
        <p:sp>
          <p:nvSpPr>
            <p:cNvPr id="7" name="Forma libre 6"/>
            <p:cNvSpPr/>
            <p:nvPr/>
          </p:nvSpPr>
          <p:spPr>
            <a:xfrm>
              <a:off x="801824" y="1758076"/>
              <a:ext cx="10585176" cy="1628549"/>
            </a:xfrm>
            <a:custGeom>
              <a:avLst/>
              <a:gdLst>
                <a:gd name="connsiteX0" fmla="*/ 0 w 10585176"/>
                <a:gd name="connsiteY0" fmla="*/ 0 h 1628549"/>
                <a:gd name="connsiteX1" fmla="*/ 10585176 w 10585176"/>
                <a:gd name="connsiteY1" fmla="*/ 0 h 1628549"/>
                <a:gd name="connsiteX2" fmla="*/ 10585176 w 10585176"/>
                <a:gd name="connsiteY2" fmla="*/ 1628549 h 1628549"/>
                <a:gd name="connsiteX3" fmla="*/ 0 w 10585176"/>
                <a:gd name="connsiteY3" fmla="*/ 1628549 h 1628549"/>
                <a:gd name="connsiteX4" fmla="*/ 0 w 10585176"/>
                <a:gd name="connsiteY4" fmla="*/ 0 h 1628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5176" h="1628549">
                  <a:moveTo>
                    <a:pt x="0" y="0"/>
                  </a:moveTo>
                  <a:lnTo>
                    <a:pt x="10585176" y="0"/>
                  </a:lnTo>
                  <a:lnTo>
                    <a:pt x="10585176" y="1628549"/>
                  </a:lnTo>
                  <a:lnTo>
                    <a:pt x="0" y="162854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821527" tIns="458216" rIns="821527" bIns="156464" numCol="1" spcCol="1270" anchor="t" anchorCtr="0">
              <a:noAutofit/>
            </a:bodyPr>
            <a:lstStyle/>
            <a:p>
              <a:pPr marL="0" marR="0" lvl="1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lang="en-GB" sz="2200" kern="1200" dirty="0" smtClean="0"/>
                <a:t>Appeals can be entered manually on the screen or uploaded in ‘bulk’ based on and excel template</a:t>
              </a:r>
              <a:endParaRPr lang="en-GB" sz="2200" kern="1200" dirty="0"/>
            </a:p>
            <a:p>
              <a:pPr marL="0" marR="0" lvl="1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lang="en-GB" sz="2200" kern="1200" dirty="0" smtClean="0"/>
                <a:t>Search by status in the appeal process</a:t>
              </a:r>
              <a:endParaRPr lang="en-GB" sz="2200" kern="1200" dirty="0"/>
            </a:p>
          </p:txBody>
        </p:sp>
        <p:sp>
          <p:nvSpPr>
            <p:cNvPr id="8" name="Forma libre 7"/>
            <p:cNvSpPr/>
            <p:nvPr/>
          </p:nvSpPr>
          <p:spPr>
            <a:xfrm>
              <a:off x="1331082" y="1433356"/>
              <a:ext cx="7409623" cy="649440"/>
            </a:xfrm>
            <a:custGeom>
              <a:avLst/>
              <a:gdLst>
                <a:gd name="connsiteX0" fmla="*/ 0 w 7409623"/>
                <a:gd name="connsiteY0" fmla="*/ 108242 h 649440"/>
                <a:gd name="connsiteX1" fmla="*/ 108242 w 7409623"/>
                <a:gd name="connsiteY1" fmla="*/ 0 h 649440"/>
                <a:gd name="connsiteX2" fmla="*/ 7301381 w 7409623"/>
                <a:gd name="connsiteY2" fmla="*/ 0 h 649440"/>
                <a:gd name="connsiteX3" fmla="*/ 7409623 w 7409623"/>
                <a:gd name="connsiteY3" fmla="*/ 108242 h 649440"/>
                <a:gd name="connsiteX4" fmla="*/ 7409623 w 7409623"/>
                <a:gd name="connsiteY4" fmla="*/ 541198 h 649440"/>
                <a:gd name="connsiteX5" fmla="*/ 7301381 w 7409623"/>
                <a:gd name="connsiteY5" fmla="*/ 649440 h 649440"/>
                <a:gd name="connsiteX6" fmla="*/ 108242 w 7409623"/>
                <a:gd name="connsiteY6" fmla="*/ 649440 h 649440"/>
                <a:gd name="connsiteX7" fmla="*/ 0 w 7409623"/>
                <a:gd name="connsiteY7" fmla="*/ 541198 h 649440"/>
                <a:gd name="connsiteX8" fmla="*/ 0 w 7409623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409623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7301381" y="0"/>
                  </a:lnTo>
                  <a:cubicBezTo>
                    <a:pt x="7361161" y="0"/>
                    <a:pt x="7409623" y="48462"/>
                    <a:pt x="7409623" y="108242"/>
                  </a:cubicBezTo>
                  <a:lnTo>
                    <a:pt x="7409623" y="541198"/>
                  </a:lnTo>
                  <a:cubicBezTo>
                    <a:pt x="7409623" y="600978"/>
                    <a:pt x="7361161" y="649440"/>
                    <a:pt x="7301381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311769" tIns="31703" rIns="311769" bIns="31703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kern="1200" dirty="0" smtClean="0"/>
                <a:t>Track and Search</a:t>
              </a:r>
              <a:endParaRPr lang="en-GB" sz="2200" kern="1200" dirty="0"/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801824" y="3501008"/>
            <a:ext cx="10585176" cy="2611621"/>
            <a:chOff x="801824" y="3505426"/>
            <a:chExt cx="10585176" cy="2611621"/>
          </a:xfrm>
        </p:grpSpPr>
        <p:sp>
          <p:nvSpPr>
            <p:cNvPr id="9" name="Forma libre 8"/>
            <p:cNvSpPr/>
            <p:nvPr/>
          </p:nvSpPr>
          <p:spPr>
            <a:xfrm>
              <a:off x="801824" y="3830147"/>
              <a:ext cx="10585176" cy="2286900"/>
            </a:xfrm>
            <a:custGeom>
              <a:avLst/>
              <a:gdLst>
                <a:gd name="connsiteX0" fmla="*/ 0 w 10585176"/>
                <a:gd name="connsiteY0" fmla="*/ 0 h 2286900"/>
                <a:gd name="connsiteX1" fmla="*/ 10585176 w 10585176"/>
                <a:gd name="connsiteY1" fmla="*/ 0 h 2286900"/>
                <a:gd name="connsiteX2" fmla="*/ 10585176 w 10585176"/>
                <a:gd name="connsiteY2" fmla="*/ 2286900 h 2286900"/>
                <a:gd name="connsiteX3" fmla="*/ 0 w 10585176"/>
                <a:gd name="connsiteY3" fmla="*/ 2286900 h 2286900"/>
                <a:gd name="connsiteX4" fmla="*/ 0 w 10585176"/>
                <a:gd name="connsiteY4" fmla="*/ 0 h 228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5176" h="2286900">
                  <a:moveTo>
                    <a:pt x="0" y="0"/>
                  </a:moveTo>
                  <a:lnTo>
                    <a:pt x="10585176" y="0"/>
                  </a:lnTo>
                  <a:lnTo>
                    <a:pt x="10585176" y="2286900"/>
                  </a:lnTo>
                  <a:lnTo>
                    <a:pt x="0" y="22869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821527" tIns="458216" rIns="821527" bIns="156464" numCol="1" spcCol="1270" anchor="t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200" kern="1200" dirty="0" smtClean="0"/>
                <a:t>Track reasons why the appeal is submitted</a:t>
              </a:r>
              <a:endParaRPr lang="en-GB" sz="2200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200" kern="1200" dirty="0" smtClean="0"/>
                <a:t>Track actions that been taken during the appeal process</a:t>
              </a:r>
              <a:endParaRPr lang="en-GB" sz="2200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200" kern="1200" dirty="0" smtClean="0"/>
                <a:t>Allow interaction with the Appeal focal point by sending notification (SMS or Email)</a:t>
              </a:r>
              <a:endParaRPr lang="en-GB" sz="2200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200" kern="1200" dirty="0" smtClean="0"/>
                <a:t>Audit capabilities – All actions are recorded (Who, What When)</a:t>
              </a:r>
              <a:endParaRPr lang="en-GB" sz="2200" kern="1200" dirty="0"/>
            </a:p>
          </p:txBody>
        </p:sp>
        <p:sp>
          <p:nvSpPr>
            <p:cNvPr id="10" name="Forma libre 9"/>
            <p:cNvSpPr/>
            <p:nvPr/>
          </p:nvSpPr>
          <p:spPr>
            <a:xfrm>
              <a:off x="1331082" y="3505426"/>
              <a:ext cx="7409623" cy="649440"/>
            </a:xfrm>
            <a:custGeom>
              <a:avLst/>
              <a:gdLst>
                <a:gd name="connsiteX0" fmla="*/ 0 w 7409623"/>
                <a:gd name="connsiteY0" fmla="*/ 108242 h 649440"/>
                <a:gd name="connsiteX1" fmla="*/ 108242 w 7409623"/>
                <a:gd name="connsiteY1" fmla="*/ 0 h 649440"/>
                <a:gd name="connsiteX2" fmla="*/ 7301381 w 7409623"/>
                <a:gd name="connsiteY2" fmla="*/ 0 h 649440"/>
                <a:gd name="connsiteX3" fmla="*/ 7409623 w 7409623"/>
                <a:gd name="connsiteY3" fmla="*/ 108242 h 649440"/>
                <a:gd name="connsiteX4" fmla="*/ 7409623 w 7409623"/>
                <a:gd name="connsiteY4" fmla="*/ 541198 h 649440"/>
                <a:gd name="connsiteX5" fmla="*/ 7301381 w 7409623"/>
                <a:gd name="connsiteY5" fmla="*/ 649440 h 649440"/>
                <a:gd name="connsiteX6" fmla="*/ 108242 w 7409623"/>
                <a:gd name="connsiteY6" fmla="*/ 649440 h 649440"/>
                <a:gd name="connsiteX7" fmla="*/ 0 w 7409623"/>
                <a:gd name="connsiteY7" fmla="*/ 541198 h 649440"/>
                <a:gd name="connsiteX8" fmla="*/ 0 w 7409623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409623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7301381" y="0"/>
                  </a:lnTo>
                  <a:cubicBezTo>
                    <a:pt x="7361161" y="0"/>
                    <a:pt x="7409623" y="48462"/>
                    <a:pt x="7409623" y="108242"/>
                  </a:cubicBezTo>
                  <a:lnTo>
                    <a:pt x="7409623" y="541198"/>
                  </a:lnTo>
                  <a:cubicBezTo>
                    <a:pt x="7409623" y="600978"/>
                    <a:pt x="7361161" y="649440"/>
                    <a:pt x="7301381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311769" tIns="31703" rIns="311769" bIns="31703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kern="1200" dirty="0" smtClean="0"/>
                <a:t>Appeal Information</a:t>
              </a:r>
              <a:endParaRPr lang="en-GB" sz="2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6656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569" y="484632"/>
            <a:ext cx="10055781" cy="928144"/>
          </a:xfrm>
        </p:spPr>
        <p:txBody>
          <a:bodyPr/>
          <a:lstStyle/>
          <a:p>
            <a:r>
              <a:rPr lang="en-US" dirty="0" smtClean="0"/>
              <a:t>Bulk uploads (From excel files)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700256" y="1573332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Easy to upload big chunks of data into RAIS.</a:t>
            </a:r>
            <a:endParaRPr lang="en-US" sz="2000" dirty="0"/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100" kern="1200" dirty="0"/>
          </a:p>
        </p:txBody>
      </p:sp>
      <p:sp>
        <p:nvSpPr>
          <p:cNvPr id="5" name="Freeform 4"/>
          <p:cNvSpPr/>
          <p:nvPr/>
        </p:nvSpPr>
        <p:spPr>
          <a:xfrm>
            <a:off x="4510236" y="1569324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Bulk uploads are enabled for these modules (Case/Individual) : </a:t>
            </a:r>
            <a:r>
              <a:rPr lang="en-US" sz="2000" dirty="0"/>
              <a:t>A</a:t>
            </a:r>
            <a:r>
              <a:rPr lang="en-US" sz="2000" dirty="0" smtClean="0"/>
              <a:t>ssistance , Eligibility , Referrals , Appeals.</a:t>
            </a:r>
            <a:endParaRPr lang="en-US" sz="2000" dirty="0"/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100" kern="1200" dirty="0"/>
          </a:p>
        </p:txBody>
      </p:sp>
      <p:sp>
        <p:nvSpPr>
          <p:cNvPr id="6" name="Freeform 5"/>
          <p:cNvSpPr/>
          <p:nvPr/>
        </p:nvSpPr>
        <p:spPr>
          <a:xfrm>
            <a:off x="8254652" y="1561308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Each module has an Excel template to facilitate uploads into RAIS</a:t>
            </a:r>
            <a:endParaRPr lang="en-US" sz="2000" dirty="0"/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100" kern="1200" dirty="0"/>
          </a:p>
        </p:txBody>
      </p:sp>
      <p:sp>
        <p:nvSpPr>
          <p:cNvPr id="7" name="Freeform 6"/>
          <p:cNvSpPr/>
          <p:nvPr/>
        </p:nvSpPr>
        <p:spPr>
          <a:xfrm>
            <a:off x="697100" y="4005064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Each module has an Excel template to facilitate filling and uploading Data</a:t>
            </a:r>
            <a:endParaRPr lang="en-US" sz="2100" kern="1200" dirty="0"/>
          </a:p>
        </p:txBody>
      </p:sp>
      <p:sp>
        <p:nvSpPr>
          <p:cNvPr id="8" name="Freeform 7"/>
          <p:cNvSpPr/>
          <p:nvPr/>
        </p:nvSpPr>
        <p:spPr>
          <a:xfrm>
            <a:off x="4510236" y="4005063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The file’s content will be validated against a set of rules to ensure data consistency and integrity</a:t>
            </a:r>
            <a:endParaRPr lang="en-US" sz="2100" kern="1200" dirty="0"/>
          </a:p>
        </p:txBody>
      </p:sp>
      <p:sp>
        <p:nvSpPr>
          <p:cNvPr id="9" name="Freeform 8"/>
          <p:cNvSpPr/>
          <p:nvPr/>
        </p:nvSpPr>
        <p:spPr>
          <a:xfrm>
            <a:off x="8254652" y="4005064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User can interrupt the batch upload process and can rollback all changes </a:t>
            </a:r>
            <a:r>
              <a:rPr lang="en-US" sz="2000" smtClean="0"/>
              <a:t>in database.</a:t>
            </a:r>
            <a:endParaRPr lang="en-US" sz="2100" kern="1200" dirty="0"/>
          </a:p>
        </p:txBody>
      </p:sp>
    </p:spTree>
    <p:extLst>
      <p:ext uri="{BB962C8B-B14F-4D97-AF65-F5344CB8AC3E}">
        <p14:creationId xmlns:p14="http://schemas.microsoft.com/office/powerpoint/2010/main" val="422989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33772" y="412624"/>
            <a:ext cx="10055781" cy="856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398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reporting</a:t>
            </a:r>
            <a:endParaRPr lang="en-GB" dirty="0"/>
          </a:p>
        </p:txBody>
      </p:sp>
      <p:grpSp>
        <p:nvGrpSpPr>
          <p:cNvPr id="13" name="Grupo 12"/>
          <p:cNvGrpSpPr/>
          <p:nvPr/>
        </p:nvGrpSpPr>
        <p:grpSpPr>
          <a:xfrm>
            <a:off x="702145" y="1797107"/>
            <a:ext cx="5275039" cy="1811096"/>
            <a:chOff x="702145" y="1797107"/>
            <a:chExt cx="5275039" cy="1811096"/>
          </a:xfrm>
        </p:grpSpPr>
        <p:sp>
          <p:nvSpPr>
            <p:cNvPr id="7" name="Forma libre 6"/>
            <p:cNvSpPr/>
            <p:nvPr/>
          </p:nvSpPr>
          <p:spPr>
            <a:xfrm>
              <a:off x="913147" y="2025692"/>
              <a:ext cx="5064037" cy="1582511"/>
            </a:xfrm>
            <a:custGeom>
              <a:avLst/>
              <a:gdLst>
                <a:gd name="connsiteX0" fmla="*/ 0 w 5064037"/>
                <a:gd name="connsiteY0" fmla="*/ 0 h 1582511"/>
                <a:gd name="connsiteX1" fmla="*/ 5064037 w 5064037"/>
                <a:gd name="connsiteY1" fmla="*/ 0 h 1582511"/>
                <a:gd name="connsiteX2" fmla="*/ 5064037 w 5064037"/>
                <a:gd name="connsiteY2" fmla="*/ 1582511 h 1582511"/>
                <a:gd name="connsiteX3" fmla="*/ 0 w 5064037"/>
                <a:gd name="connsiteY3" fmla="*/ 1582511 h 1582511"/>
                <a:gd name="connsiteX4" fmla="*/ 0 w 5064037"/>
                <a:gd name="connsiteY4" fmla="*/ 0 h 158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64037" h="1582511">
                  <a:moveTo>
                    <a:pt x="0" y="0"/>
                  </a:moveTo>
                  <a:lnTo>
                    <a:pt x="5064037" y="0"/>
                  </a:lnTo>
                  <a:lnTo>
                    <a:pt x="5064037" y="1582511"/>
                  </a:lnTo>
                  <a:lnTo>
                    <a:pt x="0" y="15825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71888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 dirty="0" smtClean="0"/>
                <a:t>Migration from Crystal Report to Microsoft SQL Reporting Services</a:t>
              </a:r>
              <a:endParaRPr lang="en-GB" sz="1800" kern="1200" dirty="0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702145" y="1797107"/>
              <a:ext cx="1107758" cy="166163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</p:grpSp>
      <p:grpSp>
        <p:nvGrpSpPr>
          <p:cNvPr id="14" name="Grupo 13"/>
          <p:cNvGrpSpPr/>
          <p:nvPr/>
        </p:nvGrpSpPr>
        <p:grpSpPr>
          <a:xfrm>
            <a:off x="6211640" y="1797107"/>
            <a:ext cx="5275039" cy="1811096"/>
            <a:chOff x="6211640" y="1797107"/>
            <a:chExt cx="5275039" cy="1811096"/>
          </a:xfrm>
        </p:grpSpPr>
        <p:sp>
          <p:nvSpPr>
            <p:cNvPr id="9" name="Forma libre 8"/>
            <p:cNvSpPr/>
            <p:nvPr/>
          </p:nvSpPr>
          <p:spPr>
            <a:xfrm>
              <a:off x="6422642" y="2025692"/>
              <a:ext cx="5064037" cy="1582511"/>
            </a:xfrm>
            <a:custGeom>
              <a:avLst/>
              <a:gdLst>
                <a:gd name="connsiteX0" fmla="*/ 0 w 5064037"/>
                <a:gd name="connsiteY0" fmla="*/ 0 h 1582511"/>
                <a:gd name="connsiteX1" fmla="*/ 5064037 w 5064037"/>
                <a:gd name="connsiteY1" fmla="*/ 0 h 1582511"/>
                <a:gd name="connsiteX2" fmla="*/ 5064037 w 5064037"/>
                <a:gd name="connsiteY2" fmla="*/ 1582511 h 1582511"/>
                <a:gd name="connsiteX3" fmla="*/ 0 w 5064037"/>
                <a:gd name="connsiteY3" fmla="*/ 1582511 h 1582511"/>
                <a:gd name="connsiteX4" fmla="*/ 0 w 5064037"/>
                <a:gd name="connsiteY4" fmla="*/ 0 h 158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64037" h="1582511">
                  <a:moveTo>
                    <a:pt x="0" y="0"/>
                  </a:moveTo>
                  <a:lnTo>
                    <a:pt x="5064037" y="0"/>
                  </a:lnTo>
                  <a:lnTo>
                    <a:pt x="5064037" y="1582511"/>
                  </a:lnTo>
                  <a:lnTo>
                    <a:pt x="0" y="15825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71888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 dirty="0" smtClean="0"/>
                <a:t>Better way to create and deploy reports based on the needs of the operation</a:t>
              </a:r>
              <a:endParaRPr lang="en-GB" sz="1800" kern="1200" dirty="0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6211640" y="1797107"/>
              <a:ext cx="1107758" cy="166163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</p:sp>
      </p:grpSp>
      <p:grpSp>
        <p:nvGrpSpPr>
          <p:cNvPr id="15" name="Grupo 14"/>
          <p:cNvGrpSpPr/>
          <p:nvPr/>
        </p:nvGrpSpPr>
        <p:grpSpPr>
          <a:xfrm>
            <a:off x="3456893" y="3789313"/>
            <a:ext cx="5275038" cy="1811096"/>
            <a:chOff x="3456893" y="3789313"/>
            <a:chExt cx="5275038" cy="1811096"/>
          </a:xfrm>
        </p:grpSpPr>
        <p:sp>
          <p:nvSpPr>
            <p:cNvPr id="11" name="Forma libre 10"/>
            <p:cNvSpPr/>
            <p:nvPr/>
          </p:nvSpPr>
          <p:spPr>
            <a:xfrm>
              <a:off x="3667894" y="4017898"/>
              <a:ext cx="5064037" cy="1582511"/>
            </a:xfrm>
            <a:custGeom>
              <a:avLst/>
              <a:gdLst>
                <a:gd name="connsiteX0" fmla="*/ 0 w 5064037"/>
                <a:gd name="connsiteY0" fmla="*/ 0 h 1582511"/>
                <a:gd name="connsiteX1" fmla="*/ 5064037 w 5064037"/>
                <a:gd name="connsiteY1" fmla="*/ 0 h 1582511"/>
                <a:gd name="connsiteX2" fmla="*/ 5064037 w 5064037"/>
                <a:gd name="connsiteY2" fmla="*/ 1582511 h 1582511"/>
                <a:gd name="connsiteX3" fmla="*/ 0 w 5064037"/>
                <a:gd name="connsiteY3" fmla="*/ 1582511 h 1582511"/>
                <a:gd name="connsiteX4" fmla="*/ 0 w 5064037"/>
                <a:gd name="connsiteY4" fmla="*/ 0 h 158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64037" h="1582511">
                  <a:moveTo>
                    <a:pt x="0" y="0"/>
                  </a:moveTo>
                  <a:lnTo>
                    <a:pt x="5064037" y="0"/>
                  </a:lnTo>
                  <a:lnTo>
                    <a:pt x="5064037" y="1582511"/>
                  </a:lnTo>
                  <a:lnTo>
                    <a:pt x="0" y="15825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71888" tIns="68580" rIns="68580" bIns="68580" numCol="1" spcCol="1270" anchor="t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kern="1200" dirty="0" smtClean="0"/>
                <a:t>New features</a:t>
              </a:r>
              <a:endParaRPr lang="en-GB" sz="1800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400" kern="1200" dirty="0" smtClean="0"/>
                <a:t>Cache reports</a:t>
              </a:r>
              <a:endParaRPr lang="en-GB" sz="1400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400" kern="1200" dirty="0" smtClean="0"/>
                <a:t>Create subscriptions</a:t>
              </a:r>
              <a:endParaRPr lang="en-GB" sz="1400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400" kern="1200" dirty="0" smtClean="0"/>
                <a:t>Multiple exports formats (CSV, PDF, Excel, Word)</a:t>
              </a:r>
              <a:endParaRPr lang="en-GB" sz="1400" kern="1200" dirty="0"/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400" kern="1200" dirty="0" smtClean="0"/>
                <a:t>Schedule reports</a:t>
              </a:r>
              <a:endParaRPr lang="en-GB" sz="1400" kern="1200" dirty="0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3456893" y="3789313"/>
              <a:ext cx="1107758" cy="166163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38229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33772" y="412624"/>
            <a:ext cx="10055781" cy="856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398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security</a:t>
            </a:r>
            <a:endParaRPr lang="en-GB" dirty="0"/>
          </a:p>
        </p:txBody>
      </p:sp>
      <p:sp>
        <p:nvSpPr>
          <p:cNvPr id="7" name="Forma libre 6"/>
          <p:cNvSpPr/>
          <p:nvPr/>
        </p:nvSpPr>
        <p:spPr>
          <a:xfrm>
            <a:off x="693812" y="5041459"/>
            <a:ext cx="10801200" cy="762360"/>
          </a:xfrm>
          <a:custGeom>
            <a:avLst/>
            <a:gdLst>
              <a:gd name="connsiteX0" fmla="*/ 0 w 10801200"/>
              <a:gd name="connsiteY0" fmla="*/ 0 h 762360"/>
              <a:gd name="connsiteX1" fmla="*/ 10801200 w 10801200"/>
              <a:gd name="connsiteY1" fmla="*/ 0 h 762360"/>
              <a:gd name="connsiteX2" fmla="*/ 10801200 w 10801200"/>
              <a:gd name="connsiteY2" fmla="*/ 762360 h 762360"/>
              <a:gd name="connsiteX3" fmla="*/ 0 w 10801200"/>
              <a:gd name="connsiteY3" fmla="*/ 762360 h 762360"/>
              <a:gd name="connsiteX4" fmla="*/ 0 w 10801200"/>
              <a:gd name="connsiteY4" fmla="*/ 0 h 762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200" h="762360">
                <a:moveTo>
                  <a:pt x="0" y="0"/>
                </a:moveTo>
                <a:lnTo>
                  <a:pt x="10801200" y="0"/>
                </a:lnTo>
                <a:lnTo>
                  <a:pt x="10801200" y="762360"/>
                </a:lnTo>
                <a:lnTo>
                  <a:pt x="0" y="7623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spcFirstLastPara="0" vert="horz" wrap="square" lIns="192024" tIns="192024" rIns="192024" bIns="192024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700" kern="1200" dirty="0" smtClean="0"/>
              <a:t>Filter data base on user security profile</a:t>
            </a:r>
            <a:endParaRPr lang="en-GB" sz="2700" kern="1200" dirty="0"/>
          </a:p>
        </p:txBody>
      </p:sp>
      <p:sp>
        <p:nvSpPr>
          <p:cNvPr id="8" name="Forma libre 7"/>
          <p:cNvSpPr/>
          <p:nvPr/>
        </p:nvSpPr>
        <p:spPr>
          <a:xfrm>
            <a:off x="693812" y="3880384"/>
            <a:ext cx="10801200" cy="1172510"/>
          </a:xfrm>
          <a:custGeom>
            <a:avLst/>
            <a:gdLst>
              <a:gd name="connsiteX0" fmla="*/ 0 w 10801200"/>
              <a:gd name="connsiteY0" fmla="*/ 410648 h 1172509"/>
              <a:gd name="connsiteX1" fmla="*/ 5254036 w 10801200"/>
              <a:gd name="connsiteY1" fmla="*/ 410648 h 1172509"/>
              <a:gd name="connsiteX2" fmla="*/ 5254036 w 10801200"/>
              <a:gd name="connsiteY2" fmla="*/ 293127 h 1172509"/>
              <a:gd name="connsiteX3" fmla="*/ 5107473 w 10801200"/>
              <a:gd name="connsiteY3" fmla="*/ 293127 h 1172509"/>
              <a:gd name="connsiteX4" fmla="*/ 5400600 w 10801200"/>
              <a:gd name="connsiteY4" fmla="*/ 0 h 1172509"/>
              <a:gd name="connsiteX5" fmla="*/ 5693727 w 10801200"/>
              <a:gd name="connsiteY5" fmla="*/ 293127 h 1172509"/>
              <a:gd name="connsiteX6" fmla="*/ 5547164 w 10801200"/>
              <a:gd name="connsiteY6" fmla="*/ 293127 h 1172509"/>
              <a:gd name="connsiteX7" fmla="*/ 5547164 w 10801200"/>
              <a:gd name="connsiteY7" fmla="*/ 410648 h 1172509"/>
              <a:gd name="connsiteX8" fmla="*/ 10801200 w 10801200"/>
              <a:gd name="connsiteY8" fmla="*/ 410648 h 1172509"/>
              <a:gd name="connsiteX9" fmla="*/ 10801200 w 10801200"/>
              <a:gd name="connsiteY9" fmla="*/ 1172509 h 1172509"/>
              <a:gd name="connsiteX10" fmla="*/ 0 w 10801200"/>
              <a:gd name="connsiteY10" fmla="*/ 1172509 h 1172509"/>
              <a:gd name="connsiteX11" fmla="*/ 0 w 10801200"/>
              <a:gd name="connsiteY11" fmla="*/ 410648 h 1172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801200" h="1172509">
                <a:moveTo>
                  <a:pt x="10801200" y="761861"/>
                </a:moveTo>
                <a:lnTo>
                  <a:pt x="5547164" y="761861"/>
                </a:lnTo>
                <a:lnTo>
                  <a:pt x="5547164" y="879382"/>
                </a:lnTo>
                <a:lnTo>
                  <a:pt x="5693727" y="879382"/>
                </a:lnTo>
                <a:lnTo>
                  <a:pt x="5400600" y="1172508"/>
                </a:lnTo>
                <a:lnTo>
                  <a:pt x="5107473" y="879382"/>
                </a:lnTo>
                <a:lnTo>
                  <a:pt x="5254036" y="879382"/>
                </a:lnTo>
                <a:lnTo>
                  <a:pt x="5254036" y="761861"/>
                </a:lnTo>
                <a:lnTo>
                  <a:pt x="0" y="761861"/>
                </a:lnTo>
                <a:lnTo>
                  <a:pt x="0" y="1"/>
                </a:lnTo>
                <a:lnTo>
                  <a:pt x="10801200" y="1"/>
                </a:lnTo>
                <a:lnTo>
                  <a:pt x="10801200" y="761861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192023" tIns="192025" rIns="192024" bIns="602672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700" kern="1200" dirty="0" smtClean="0"/>
              <a:t>Security Authentication base in Roles / Permissions</a:t>
            </a:r>
            <a:endParaRPr lang="en-GB" sz="2700" kern="1200" dirty="0"/>
          </a:p>
        </p:txBody>
      </p:sp>
      <p:sp>
        <p:nvSpPr>
          <p:cNvPr id="9" name="Forma libre 8"/>
          <p:cNvSpPr/>
          <p:nvPr/>
        </p:nvSpPr>
        <p:spPr>
          <a:xfrm>
            <a:off x="693812" y="2719309"/>
            <a:ext cx="10801200" cy="1172511"/>
          </a:xfrm>
          <a:custGeom>
            <a:avLst/>
            <a:gdLst>
              <a:gd name="connsiteX0" fmla="*/ 0 w 10801200"/>
              <a:gd name="connsiteY0" fmla="*/ 410648 h 1172509"/>
              <a:gd name="connsiteX1" fmla="*/ 5254036 w 10801200"/>
              <a:gd name="connsiteY1" fmla="*/ 410648 h 1172509"/>
              <a:gd name="connsiteX2" fmla="*/ 5254036 w 10801200"/>
              <a:gd name="connsiteY2" fmla="*/ 293127 h 1172509"/>
              <a:gd name="connsiteX3" fmla="*/ 5107473 w 10801200"/>
              <a:gd name="connsiteY3" fmla="*/ 293127 h 1172509"/>
              <a:gd name="connsiteX4" fmla="*/ 5400600 w 10801200"/>
              <a:gd name="connsiteY4" fmla="*/ 0 h 1172509"/>
              <a:gd name="connsiteX5" fmla="*/ 5693727 w 10801200"/>
              <a:gd name="connsiteY5" fmla="*/ 293127 h 1172509"/>
              <a:gd name="connsiteX6" fmla="*/ 5547164 w 10801200"/>
              <a:gd name="connsiteY6" fmla="*/ 293127 h 1172509"/>
              <a:gd name="connsiteX7" fmla="*/ 5547164 w 10801200"/>
              <a:gd name="connsiteY7" fmla="*/ 410648 h 1172509"/>
              <a:gd name="connsiteX8" fmla="*/ 10801200 w 10801200"/>
              <a:gd name="connsiteY8" fmla="*/ 410648 h 1172509"/>
              <a:gd name="connsiteX9" fmla="*/ 10801200 w 10801200"/>
              <a:gd name="connsiteY9" fmla="*/ 1172509 h 1172509"/>
              <a:gd name="connsiteX10" fmla="*/ 0 w 10801200"/>
              <a:gd name="connsiteY10" fmla="*/ 1172509 h 1172509"/>
              <a:gd name="connsiteX11" fmla="*/ 0 w 10801200"/>
              <a:gd name="connsiteY11" fmla="*/ 410648 h 1172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801200" h="1172509">
                <a:moveTo>
                  <a:pt x="10801200" y="761861"/>
                </a:moveTo>
                <a:lnTo>
                  <a:pt x="5547164" y="761861"/>
                </a:lnTo>
                <a:lnTo>
                  <a:pt x="5547164" y="879382"/>
                </a:lnTo>
                <a:lnTo>
                  <a:pt x="5693727" y="879382"/>
                </a:lnTo>
                <a:lnTo>
                  <a:pt x="5400600" y="1172508"/>
                </a:lnTo>
                <a:lnTo>
                  <a:pt x="5107473" y="879382"/>
                </a:lnTo>
                <a:lnTo>
                  <a:pt x="5254036" y="879382"/>
                </a:lnTo>
                <a:lnTo>
                  <a:pt x="5254036" y="761861"/>
                </a:lnTo>
                <a:lnTo>
                  <a:pt x="0" y="761861"/>
                </a:lnTo>
                <a:lnTo>
                  <a:pt x="0" y="1"/>
                </a:lnTo>
                <a:lnTo>
                  <a:pt x="10801200" y="1"/>
                </a:lnTo>
                <a:lnTo>
                  <a:pt x="10801200" y="76186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023" tIns="192025" rIns="192024" bIns="602673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700" kern="1200" dirty="0" smtClean="0"/>
              <a:t>Cross-Site Request Forgery (CSRF) Prevention</a:t>
            </a:r>
            <a:endParaRPr lang="en-GB" sz="2700" kern="1200" dirty="0"/>
          </a:p>
        </p:txBody>
      </p:sp>
      <p:sp>
        <p:nvSpPr>
          <p:cNvPr id="10" name="Forma libre 9"/>
          <p:cNvSpPr/>
          <p:nvPr/>
        </p:nvSpPr>
        <p:spPr>
          <a:xfrm>
            <a:off x="693812" y="1558235"/>
            <a:ext cx="10801200" cy="1172511"/>
          </a:xfrm>
          <a:custGeom>
            <a:avLst/>
            <a:gdLst>
              <a:gd name="connsiteX0" fmla="*/ 0 w 10801200"/>
              <a:gd name="connsiteY0" fmla="*/ 410648 h 1172509"/>
              <a:gd name="connsiteX1" fmla="*/ 5254036 w 10801200"/>
              <a:gd name="connsiteY1" fmla="*/ 410648 h 1172509"/>
              <a:gd name="connsiteX2" fmla="*/ 5254036 w 10801200"/>
              <a:gd name="connsiteY2" fmla="*/ 293127 h 1172509"/>
              <a:gd name="connsiteX3" fmla="*/ 5107473 w 10801200"/>
              <a:gd name="connsiteY3" fmla="*/ 293127 h 1172509"/>
              <a:gd name="connsiteX4" fmla="*/ 5400600 w 10801200"/>
              <a:gd name="connsiteY4" fmla="*/ 0 h 1172509"/>
              <a:gd name="connsiteX5" fmla="*/ 5693727 w 10801200"/>
              <a:gd name="connsiteY5" fmla="*/ 293127 h 1172509"/>
              <a:gd name="connsiteX6" fmla="*/ 5547164 w 10801200"/>
              <a:gd name="connsiteY6" fmla="*/ 293127 h 1172509"/>
              <a:gd name="connsiteX7" fmla="*/ 5547164 w 10801200"/>
              <a:gd name="connsiteY7" fmla="*/ 410648 h 1172509"/>
              <a:gd name="connsiteX8" fmla="*/ 10801200 w 10801200"/>
              <a:gd name="connsiteY8" fmla="*/ 410648 h 1172509"/>
              <a:gd name="connsiteX9" fmla="*/ 10801200 w 10801200"/>
              <a:gd name="connsiteY9" fmla="*/ 1172509 h 1172509"/>
              <a:gd name="connsiteX10" fmla="*/ 0 w 10801200"/>
              <a:gd name="connsiteY10" fmla="*/ 1172509 h 1172509"/>
              <a:gd name="connsiteX11" fmla="*/ 0 w 10801200"/>
              <a:gd name="connsiteY11" fmla="*/ 410648 h 1172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801200" h="1172509">
                <a:moveTo>
                  <a:pt x="10801200" y="761861"/>
                </a:moveTo>
                <a:lnTo>
                  <a:pt x="5547164" y="761861"/>
                </a:lnTo>
                <a:lnTo>
                  <a:pt x="5547164" y="879382"/>
                </a:lnTo>
                <a:lnTo>
                  <a:pt x="5693727" y="879382"/>
                </a:lnTo>
                <a:lnTo>
                  <a:pt x="5400600" y="1172508"/>
                </a:lnTo>
                <a:lnTo>
                  <a:pt x="5107473" y="879382"/>
                </a:lnTo>
                <a:lnTo>
                  <a:pt x="5254036" y="879382"/>
                </a:lnTo>
                <a:lnTo>
                  <a:pt x="5254036" y="761861"/>
                </a:lnTo>
                <a:lnTo>
                  <a:pt x="0" y="761861"/>
                </a:lnTo>
                <a:lnTo>
                  <a:pt x="0" y="1"/>
                </a:lnTo>
                <a:lnTo>
                  <a:pt x="10801200" y="1"/>
                </a:lnTo>
                <a:lnTo>
                  <a:pt x="10801200" y="761861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192023" tIns="192025" rIns="192024" bIns="602672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700" kern="1200" dirty="0" smtClean="0"/>
              <a:t>Encrypted Connection (SSL)</a:t>
            </a:r>
            <a:endParaRPr lang="en-GB" sz="2700" kern="1200" dirty="0"/>
          </a:p>
        </p:txBody>
      </p:sp>
    </p:spTree>
    <p:extLst>
      <p:ext uri="{BB962C8B-B14F-4D97-AF65-F5344CB8AC3E}">
        <p14:creationId xmlns:p14="http://schemas.microsoft.com/office/powerpoint/2010/main" val="196080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33772" y="412624"/>
            <a:ext cx="10055781" cy="856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398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WHAT COUNTRY operations USE?</a:t>
            </a:r>
            <a:endParaRPr lang="en-GB" dirty="0"/>
          </a:p>
        </p:txBody>
      </p:sp>
      <p:grpSp>
        <p:nvGrpSpPr>
          <p:cNvPr id="22" name="Grupo 21"/>
          <p:cNvGrpSpPr/>
          <p:nvPr/>
        </p:nvGrpSpPr>
        <p:grpSpPr>
          <a:xfrm>
            <a:off x="1466905" y="1489075"/>
            <a:ext cx="4449310" cy="4716268"/>
            <a:chOff x="1466905" y="1489075"/>
            <a:chExt cx="4449310" cy="4716268"/>
          </a:xfrm>
        </p:grpSpPr>
        <p:sp>
          <p:nvSpPr>
            <p:cNvPr id="16" name="Forma libre 15"/>
            <p:cNvSpPr/>
            <p:nvPr/>
          </p:nvSpPr>
          <p:spPr>
            <a:xfrm>
              <a:off x="1466905" y="1489075"/>
              <a:ext cx="4110164" cy="3068151"/>
            </a:xfrm>
            <a:custGeom>
              <a:avLst/>
              <a:gdLst>
                <a:gd name="connsiteX0" fmla="*/ 245452 w 4110164"/>
                <a:gd name="connsiteY0" fmla="*/ 0 h 3068151"/>
                <a:gd name="connsiteX1" fmla="*/ 3864712 w 4110164"/>
                <a:gd name="connsiteY1" fmla="*/ 0 h 3068151"/>
                <a:gd name="connsiteX2" fmla="*/ 4110164 w 4110164"/>
                <a:gd name="connsiteY2" fmla="*/ 245452 h 3068151"/>
                <a:gd name="connsiteX3" fmla="*/ 4110164 w 4110164"/>
                <a:gd name="connsiteY3" fmla="*/ 3068151 h 3068151"/>
                <a:gd name="connsiteX4" fmla="*/ 4110164 w 4110164"/>
                <a:gd name="connsiteY4" fmla="*/ 3068151 h 3068151"/>
                <a:gd name="connsiteX5" fmla="*/ 0 w 4110164"/>
                <a:gd name="connsiteY5" fmla="*/ 3068151 h 3068151"/>
                <a:gd name="connsiteX6" fmla="*/ 0 w 4110164"/>
                <a:gd name="connsiteY6" fmla="*/ 3068151 h 3068151"/>
                <a:gd name="connsiteX7" fmla="*/ 0 w 4110164"/>
                <a:gd name="connsiteY7" fmla="*/ 245452 h 3068151"/>
                <a:gd name="connsiteX8" fmla="*/ 245452 w 4110164"/>
                <a:gd name="connsiteY8" fmla="*/ 0 h 3068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10164" h="3068151">
                  <a:moveTo>
                    <a:pt x="245452" y="0"/>
                  </a:moveTo>
                  <a:lnTo>
                    <a:pt x="3864712" y="0"/>
                  </a:lnTo>
                  <a:cubicBezTo>
                    <a:pt x="4000271" y="0"/>
                    <a:pt x="4110164" y="109893"/>
                    <a:pt x="4110164" y="245452"/>
                  </a:cubicBezTo>
                  <a:lnTo>
                    <a:pt x="4110164" y="3068151"/>
                  </a:lnTo>
                  <a:lnTo>
                    <a:pt x="4110164" y="3068151"/>
                  </a:lnTo>
                  <a:lnTo>
                    <a:pt x="0" y="3068151"/>
                  </a:lnTo>
                  <a:lnTo>
                    <a:pt x="0" y="3068151"/>
                  </a:lnTo>
                  <a:lnTo>
                    <a:pt x="0" y="245452"/>
                  </a:lnTo>
                  <a:cubicBezTo>
                    <a:pt x="0" y="109893"/>
                    <a:pt x="109893" y="0"/>
                    <a:pt x="245452" y="0"/>
                  </a:cubicBez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09990" tIns="186190" rIns="109990" bIns="38100" numCol="1" spcCol="1270" anchor="t" anchorCtr="0">
              <a:noAutofit/>
            </a:bodyPr>
            <a:lstStyle/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000" kern="1200" dirty="0" smtClean="0"/>
                <a:t>Core Search</a:t>
              </a:r>
              <a:endParaRPr lang="en-GB" sz="3000" kern="1200" dirty="0"/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000" kern="1200" dirty="0" smtClean="0"/>
                <a:t>Assistance</a:t>
              </a:r>
              <a:endParaRPr lang="en-GB" sz="3000" kern="1200" dirty="0"/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000" kern="1200" dirty="0" smtClean="0"/>
                <a:t>Referrals</a:t>
              </a:r>
              <a:endParaRPr lang="en-GB" sz="3000" kern="1200" dirty="0"/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000" kern="1200" dirty="0" smtClean="0"/>
                <a:t>ODK</a:t>
              </a:r>
              <a:endParaRPr lang="en-GB" sz="3000" kern="1200" dirty="0"/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000" kern="1200" dirty="0" smtClean="0"/>
                <a:t>Appeals</a:t>
              </a:r>
              <a:endParaRPr lang="en-GB" sz="3000" kern="1200" dirty="0"/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000" kern="1200" dirty="0" smtClean="0"/>
                <a:t>Reporting</a:t>
              </a:r>
              <a:endParaRPr lang="en-GB" sz="3000" kern="1200" dirty="0"/>
            </a:p>
          </p:txBody>
        </p:sp>
        <p:sp>
          <p:nvSpPr>
            <p:cNvPr id="17" name="Forma libre 16"/>
            <p:cNvSpPr/>
            <p:nvPr/>
          </p:nvSpPr>
          <p:spPr>
            <a:xfrm>
              <a:off x="1466905" y="4557226"/>
              <a:ext cx="4110164" cy="1319304"/>
            </a:xfrm>
            <a:custGeom>
              <a:avLst/>
              <a:gdLst>
                <a:gd name="connsiteX0" fmla="*/ 0 w 4110164"/>
                <a:gd name="connsiteY0" fmla="*/ 0 h 1319304"/>
                <a:gd name="connsiteX1" fmla="*/ 4110164 w 4110164"/>
                <a:gd name="connsiteY1" fmla="*/ 0 h 1319304"/>
                <a:gd name="connsiteX2" fmla="*/ 4110164 w 4110164"/>
                <a:gd name="connsiteY2" fmla="*/ 1319304 h 1319304"/>
                <a:gd name="connsiteX3" fmla="*/ 0 w 4110164"/>
                <a:gd name="connsiteY3" fmla="*/ 1319304 h 1319304"/>
                <a:gd name="connsiteX4" fmla="*/ 0 w 4110164"/>
                <a:gd name="connsiteY4" fmla="*/ 0 h 131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164" h="1319304">
                  <a:moveTo>
                    <a:pt x="0" y="0"/>
                  </a:moveTo>
                  <a:lnTo>
                    <a:pt x="4110164" y="0"/>
                  </a:lnTo>
                  <a:lnTo>
                    <a:pt x="4110164" y="1319304"/>
                  </a:lnTo>
                  <a:lnTo>
                    <a:pt x="0" y="13193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98120" tIns="0" rIns="1281722" bIns="0" numCol="1" spcCol="1270" anchor="ctr" anchorCtr="0">
              <a:noAutofit/>
            </a:bodyPr>
            <a:lstStyle/>
            <a:p>
              <a:pPr lvl="0" algn="l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5200" kern="1200" dirty="0" smtClean="0"/>
                <a:t>Jordan</a:t>
              </a:r>
              <a:endParaRPr lang="en-GB" sz="5200" kern="1200" dirty="0"/>
            </a:p>
          </p:txBody>
        </p:sp>
        <p:sp>
          <p:nvSpPr>
            <p:cNvPr id="18" name="Elipse 17"/>
            <p:cNvSpPr/>
            <p:nvPr/>
          </p:nvSpPr>
          <p:spPr>
            <a:xfrm>
              <a:off x="4477658" y="4766786"/>
              <a:ext cx="1438557" cy="143855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</p:sp>
      </p:grpSp>
      <p:grpSp>
        <p:nvGrpSpPr>
          <p:cNvPr id="23" name="Grupo 22"/>
          <p:cNvGrpSpPr/>
          <p:nvPr/>
        </p:nvGrpSpPr>
        <p:grpSpPr>
          <a:xfrm>
            <a:off x="6272609" y="1489075"/>
            <a:ext cx="4449309" cy="4716268"/>
            <a:chOff x="6272609" y="1489075"/>
            <a:chExt cx="4449309" cy="4716268"/>
          </a:xfrm>
        </p:grpSpPr>
        <p:sp>
          <p:nvSpPr>
            <p:cNvPr id="19" name="Forma libre 18"/>
            <p:cNvSpPr/>
            <p:nvPr/>
          </p:nvSpPr>
          <p:spPr>
            <a:xfrm>
              <a:off x="6272609" y="1489075"/>
              <a:ext cx="4110164" cy="3068151"/>
            </a:xfrm>
            <a:custGeom>
              <a:avLst/>
              <a:gdLst>
                <a:gd name="connsiteX0" fmla="*/ 245452 w 4110164"/>
                <a:gd name="connsiteY0" fmla="*/ 0 h 3068151"/>
                <a:gd name="connsiteX1" fmla="*/ 3864712 w 4110164"/>
                <a:gd name="connsiteY1" fmla="*/ 0 h 3068151"/>
                <a:gd name="connsiteX2" fmla="*/ 4110164 w 4110164"/>
                <a:gd name="connsiteY2" fmla="*/ 245452 h 3068151"/>
                <a:gd name="connsiteX3" fmla="*/ 4110164 w 4110164"/>
                <a:gd name="connsiteY3" fmla="*/ 3068151 h 3068151"/>
                <a:gd name="connsiteX4" fmla="*/ 4110164 w 4110164"/>
                <a:gd name="connsiteY4" fmla="*/ 3068151 h 3068151"/>
                <a:gd name="connsiteX5" fmla="*/ 0 w 4110164"/>
                <a:gd name="connsiteY5" fmla="*/ 3068151 h 3068151"/>
                <a:gd name="connsiteX6" fmla="*/ 0 w 4110164"/>
                <a:gd name="connsiteY6" fmla="*/ 3068151 h 3068151"/>
                <a:gd name="connsiteX7" fmla="*/ 0 w 4110164"/>
                <a:gd name="connsiteY7" fmla="*/ 245452 h 3068151"/>
                <a:gd name="connsiteX8" fmla="*/ 245452 w 4110164"/>
                <a:gd name="connsiteY8" fmla="*/ 0 h 3068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10164" h="3068151">
                  <a:moveTo>
                    <a:pt x="245452" y="0"/>
                  </a:moveTo>
                  <a:lnTo>
                    <a:pt x="3864712" y="0"/>
                  </a:lnTo>
                  <a:cubicBezTo>
                    <a:pt x="4000271" y="0"/>
                    <a:pt x="4110164" y="109893"/>
                    <a:pt x="4110164" y="245452"/>
                  </a:cubicBezTo>
                  <a:lnTo>
                    <a:pt x="4110164" y="3068151"/>
                  </a:lnTo>
                  <a:lnTo>
                    <a:pt x="4110164" y="3068151"/>
                  </a:lnTo>
                  <a:lnTo>
                    <a:pt x="0" y="3068151"/>
                  </a:lnTo>
                  <a:lnTo>
                    <a:pt x="0" y="3068151"/>
                  </a:lnTo>
                  <a:lnTo>
                    <a:pt x="0" y="245452"/>
                  </a:lnTo>
                  <a:cubicBezTo>
                    <a:pt x="0" y="109893"/>
                    <a:pt x="109893" y="0"/>
                    <a:pt x="245452" y="0"/>
                  </a:cubicBez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09990" tIns="186190" rIns="109990" bIns="38100" numCol="1" spcCol="1270" anchor="t" anchorCtr="0">
              <a:noAutofit/>
            </a:bodyPr>
            <a:lstStyle/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000" kern="1200" dirty="0" smtClean="0"/>
                <a:t>Core Search</a:t>
              </a:r>
              <a:endParaRPr lang="en-GB" sz="3000" kern="1200" dirty="0"/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000" kern="1200" dirty="0" smtClean="0"/>
                <a:t>Assistance</a:t>
              </a:r>
              <a:endParaRPr lang="en-GB" sz="3000" kern="1200" dirty="0"/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000" kern="1200" dirty="0" smtClean="0"/>
                <a:t>Referrals</a:t>
              </a:r>
              <a:endParaRPr lang="en-GB" sz="3000" kern="1200" dirty="0"/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000" kern="1200" dirty="0" smtClean="0"/>
                <a:t>ODK</a:t>
              </a:r>
              <a:endParaRPr lang="en-GB" sz="3000" kern="1200" dirty="0"/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000" kern="1200" dirty="0" smtClean="0"/>
                <a:t>Reporting</a:t>
              </a:r>
              <a:endParaRPr lang="en-GB" sz="3000" kern="1200" dirty="0"/>
            </a:p>
          </p:txBody>
        </p:sp>
        <p:sp>
          <p:nvSpPr>
            <p:cNvPr id="20" name="Forma libre 19"/>
            <p:cNvSpPr/>
            <p:nvPr/>
          </p:nvSpPr>
          <p:spPr>
            <a:xfrm>
              <a:off x="6272609" y="4557226"/>
              <a:ext cx="4110164" cy="1319304"/>
            </a:xfrm>
            <a:custGeom>
              <a:avLst/>
              <a:gdLst>
                <a:gd name="connsiteX0" fmla="*/ 0 w 4110164"/>
                <a:gd name="connsiteY0" fmla="*/ 0 h 1319304"/>
                <a:gd name="connsiteX1" fmla="*/ 4110164 w 4110164"/>
                <a:gd name="connsiteY1" fmla="*/ 0 h 1319304"/>
                <a:gd name="connsiteX2" fmla="*/ 4110164 w 4110164"/>
                <a:gd name="connsiteY2" fmla="*/ 1319304 h 1319304"/>
                <a:gd name="connsiteX3" fmla="*/ 0 w 4110164"/>
                <a:gd name="connsiteY3" fmla="*/ 1319304 h 1319304"/>
                <a:gd name="connsiteX4" fmla="*/ 0 w 4110164"/>
                <a:gd name="connsiteY4" fmla="*/ 0 h 131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164" h="1319304">
                  <a:moveTo>
                    <a:pt x="0" y="0"/>
                  </a:moveTo>
                  <a:lnTo>
                    <a:pt x="4110164" y="0"/>
                  </a:lnTo>
                  <a:lnTo>
                    <a:pt x="4110164" y="1319304"/>
                  </a:lnTo>
                  <a:lnTo>
                    <a:pt x="0" y="131930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98120" tIns="0" rIns="1281722" bIns="0" numCol="1" spcCol="1270" anchor="ctr" anchorCtr="0">
              <a:noAutofit/>
            </a:bodyPr>
            <a:lstStyle/>
            <a:p>
              <a:pPr lvl="0" algn="l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5200" kern="1200" dirty="0" smtClean="0"/>
                <a:t>Lebanon</a:t>
              </a:r>
              <a:endParaRPr lang="en-GB" sz="5200" kern="1200" dirty="0"/>
            </a:p>
          </p:txBody>
        </p:sp>
        <p:sp>
          <p:nvSpPr>
            <p:cNvPr id="21" name="Elipse 20"/>
            <p:cNvSpPr/>
            <p:nvPr/>
          </p:nvSpPr>
          <p:spPr>
            <a:xfrm>
              <a:off x="9283361" y="4766786"/>
              <a:ext cx="1438557" cy="143855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92953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33772" y="412624"/>
            <a:ext cx="10055781" cy="856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398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WHAT Next?</a:t>
            </a:r>
            <a:endParaRPr lang="en-GB" dirty="0"/>
          </a:p>
        </p:txBody>
      </p:sp>
      <p:sp>
        <p:nvSpPr>
          <p:cNvPr id="8" name="Forma libre 7"/>
          <p:cNvSpPr/>
          <p:nvPr/>
        </p:nvSpPr>
        <p:spPr>
          <a:xfrm>
            <a:off x="699613" y="1628799"/>
            <a:ext cx="2035774" cy="424847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146050" tIns="849695" rIns="144860" bIns="849694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 smtClean="0"/>
              <a:t>Vulnerability Assessment Framework (VAF)</a:t>
            </a:r>
            <a:endParaRPr lang="en-GB" sz="2000" kern="1200" dirty="0"/>
          </a:p>
        </p:txBody>
      </p:sp>
      <p:sp>
        <p:nvSpPr>
          <p:cNvPr id="9" name="Forma libre 8"/>
          <p:cNvSpPr/>
          <p:nvPr/>
        </p:nvSpPr>
        <p:spPr>
          <a:xfrm>
            <a:off x="2888068" y="1628799"/>
            <a:ext cx="2035774" cy="424847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spcFirstLastPara="0" vert="horz" wrap="square" lIns="146050" tIns="849695" rIns="144860" bIns="849694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300" kern="1200" dirty="0" smtClean="0"/>
              <a:t>Interactive Data Visualization</a:t>
            </a:r>
            <a:endParaRPr lang="en-GB" sz="2300" kern="1200" dirty="0"/>
          </a:p>
        </p:txBody>
      </p:sp>
      <p:sp>
        <p:nvSpPr>
          <p:cNvPr id="10" name="Forma libre 9"/>
          <p:cNvSpPr/>
          <p:nvPr/>
        </p:nvSpPr>
        <p:spPr>
          <a:xfrm>
            <a:off x="5076525" y="1628799"/>
            <a:ext cx="2035774" cy="424847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146050" tIns="849695" rIns="144860" bIns="849694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300" kern="1200" dirty="0" smtClean="0"/>
              <a:t>More Data Analysis Capabilities</a:t>
            </a:r>
            <a:endParaRPr lang="en-GB" sz="2300" kern="1200" dirty="0"/>
          </a:p>
        </p:txBody>
      </p:sp>
      <p:sp>
        <p:nvSpPr>
          <p:cNvPr id="11" name="Forma libre 10"/>
          <p:cNvSpPr/>
          <p:nvPr/>
        </p:nvSpPr>
        <p:spPr>
          <a:xfrm>
            <a:off x="7264981" y="1628799"/>
            <a:ext cx="2035774" cy="424847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spcFirstLastPara="0" vert="horz" wrap="square" lIns="146050" tIns="849695" rIns="144860" bIns="849694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300" kern="1200" dirty="0" smtClean="0"/>
              <a:t>Mobile Capabilities</a:t>
            </a:r>
            <a:endParaRPr lang="en-GB" sz="2300" kern="1200" dirty="0"/>
          </a:p>
        </p:txBody>
      </p:sp>
      <p:sp>
        <p:nvSpPr>
          <p:cNvPr id="12" name="Forma libre 11"/>
          <p:cNvSpPr/>
          <p:nvPr/>
        </p:nvSpPr>
        <p:spPr>
          <a:xfrm>
            <a:off x="9453437" y="1628799"/>
            <a:ext cx="2035774" cy="424847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6050" tIns="849695" rIns="144860" bIns="849694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300" kern="1200" dirty="0" smtClean="0"/>
              <a:t>Lighter Client Side</a:t>
            </a:r>
            <a:endParaRPr lang="en-GB" sz="2300" kern="1200" dirty="0"/>
          </a:p>
        </p:txBody>
      </p:sp>
    </p:spTree>
    <p:extLst>
      <p:ext uri="{BB962C8B-B14F-4D97-AF65-F5344CB8AC3E}">
        <p14:creationId xmlns:p14="http://schemas.microsoft.com/office/powerpoint/2010/main" val="3457256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379024" y="3031200"/>
            <a:ext cx="7430776" cy="1045872"/>
            <a:chOff x="0" y="142259"/>
            <a:chExt cx="4968552" cy="795600"/>
          </a:xfrm>
          <a:solidFill>
            <a:schemeClr val="accent6"/>
          </a:solidFill>
        </p:grpSpPr>
        <p:sp>
          <p:nvSpPr>
            <p:cNvPr id="4" name="Rounded Rectangle 3"/>
            <p:cNvSpPr/>
            <p:nvPr/>
          </p:nvSpPr>
          <p:spPr>
            <a:xfrm>
              <a:off x="0" y="142259"/>
              <a:ext cx="4968552" cy="7956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Rounded Rectangle 4"/>
            <p:cNvSpPr/>
            <p:nvPr/>
          </p:nvSpPr>
          <p:spPr>
            <a:xfrm>
              <a:off x="38838" y="181097"/>
              <a:ext cx="4890876" cy="7179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b="1" dirty="0"/>
                <a:t>Overview of the system</a:t>
              </a:r>
              <a:endParaRPr lang="en-US" sz="36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23226054"/>
              </p:ext>
            </p:extLst>
          </p:nvPr>
        </p:nvGraphicFramePr>
        <p:xfrm>
          <a:off x="909836" y="620688"/>
          <a:ext cx="10657184" cy="5516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2061965" y="5662476"/>
            <a:ext cx="86409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Improved</a:t>
            </a:r>
            <a:endParaRPr lang="en-US" sz="1000" b="1" cap="none" spc="0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50479" y="5661248"/>
            <a:ext cx="79208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New!</a:t>
            </a:r>
            <a:endParaRPr lang="en-US" sz="1000" b="1" cap="none" spc="0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02326" y="5661248"/>
            <a:ext cx="79208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New!</a:t>
            </a:r>
            <a:endParaRPr lang="en-US" sz="1000" b="1" cap="none" spc="0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42085" y="5661248"/>
            <a:ext cx="864096" cy="253916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Improved</a:t>
            </a:r>
            <a:endParaRPr lang="en-US" sz="1000" b="1" cap="none" spc="0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81843" y="5661248"/>
            <a:ext cx="86409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New!</a:t>
            </a:r>
            <a:endParaRPr lang="en-US" sz="1000" b="1" cap="none" spc="0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4"/>
          <p:cNvSpPr/>
          <p:nvPr/>
        </p:nvSpPr>
        <p:spPr>
          <a:xfrm>
            <a:off x="6382126" y="5653554"/>
            <a:ext cx="79208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New!</a:t>
            </a:r>
            <a:endParaRPr lang="en-US" sz="1000" b="1" cap="none" spc="0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4"/>
          <p:cNvSpPr/>
          <p:nvPr/>
        </p:nvSpPr>
        <p:spPr>
          <a:xfrm>
            <a:off x="7461926" y="5661248"/>
            <a:ext cx="79208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New!</a:t>
            </a:r>
            <a:endParaRPr lang="en-US" sz="1000" b="1" cap="none" spc="0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4"/>
          <p:cNvSpPr/>
          <p:nvPr/>
        </p:nvSpPr>
        <p:spPr>
          <a:xfrm>
            <a:off x="8542989" y="5653553"/>
            <a:ext cx="79208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New!</a:t>
            </a:r>
            <a:endParaRPr lang="en-US" sz="1000" b="1" cap="none" spc="0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4"/>
          <p:cNvSpPr/>
          <p:nvPr/>
        </p:nvSpPr>
        <p:spPr>
          <a:xfrm>
            <a:off x="9578751" y="5653552"/>
            <a:ext cx="79208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New!</a:t>
            </a:r>
            <a:endParaRPr lang="en-US" sz="1000" b="1" cap="none" spc="0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Rectangle 4"/>
          <p:cNvSpPr/>
          <p:nvPr/>
        </p:nvSpPr>
        <p:spPr>
          <a:xfrm>
            <a:off x="10664602" y="5653551"/>
            <a:ext cx="83041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New!</a:t>
            </a:r>
            <a:endParaRPr lang="en-US" sz="1000" b="1" cap="none" spc="0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87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77048281"/>
              </p:ext>
            </p:extLst>
          </p:nvPr>
        </p:nvGraphicFramePr>
        <p:xfrm>
          <a:off x="693812" y="1412776"/>
          <a:ext cx="1072919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333772" y="412624"/>
            <a:ext cx="10055781" cy="856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398" kern="1200" cap="all" baseline="0">
                <a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ProGres – RAIS synchronization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38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693812" y="1573332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kern="1200" dirty="0" smtClean="0"/>
              <a:t>Search is one of the core functions of RAIS.</a:t>
            </a:r>
            <a:endParaRPr lang="en-US" sz="2100" kern="1200" dirty="0"/>
          </a:p>
        </p:txBody>
      </p:sp>
      <p:sp>
        <p:nvSpPr>
          <p:cNvPr id="9" name="Freeform 8"/>
          <p:cNvSpPr/>
          <p:nvPr/>
        </p:nvSpPr>
        <p:spPr>
          <a:xfrm>
            <a:off x="4480982" y="1573332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kern="1200" dirty="0" smtClean="0"/>
              <a:t>Different search methods are available, </a:t>
            </a:r>
            <a:r>
              <a:rPr lang="en-US" sz="2100" kern="1200" dirty="0" smtClean="0">
                <a:solidFill>
                  <a:schemeClr val="accent6">
                    <a:lumMod val="75000"/>
                  </a:schemeClr>
                </a:solidFill>
              </a:rPr>
              <a:t>search result can be filtered according to user’s security profile</a:t>
            </a:r>
            <a:endParaRPr lang="en-US" sz="2100" kern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8268152" y="1573332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kern="1200" dirty="0" smtClean="0"/>
              <a:t>Search by Id (</a:t>
            </a:r>
            <a:r>
              <a:rPr lang="en-US" sz="2100" kern="1200" dirty="0" err="1" smtClean="0"/>
              <a:t>IndividualId</a:t>
            </a:r>
            <a:r>
              <a:rPr lang="en-US" sz="2100" kern="1200" dirty="0" smtClean="0"/>
              <a:t> , </a:t>
            </a:r>
            <a:r>
              <a:rPr lang="en-US" sz="2100" kern="1200" dirty="0" err="1" smtClean="0"/>
              <a:t>CaseNo</a:t>
            </a:r>
            <a:r>
              <a:rPr lang="en-US" sz="2100" kern="1200" dirty="0" smtClean="0"/>
              <a:t> , </a:t>
            </a:r>
            <a:r>
              <a:rPr lang="en-US" sz="2100" kern="1200" dirty="0" err="1" smtClean="0"/>
              <a:t>DocumentId</a:t>
            </a:r>
            <a:r>
              <a:rPr lang="en-US" sz="2100" kern="1200" dirty="0" smtClean="0"/>
              <a:t> , </a:t>
            </a:r>
            <a:r>
              <a:rPr lang="en-US" sz="2100" kern="1200" dirty="0" err="1" smtClean="0"/>
              <a:t>PhoneNo</a:t>
            </a:r>
            <a:r>
              <a:rPr lang="en-US" sz="2100" kern="1200" dirty="0" smtClean="0"/>
              <a:t> , Ration Cards)</a:t>
            </a:r>
            <a:endParaRPr lang="en-US" sz="2100" kern="1200" dirty="0"/>
          </a:p>
        </p:txBody>
      </p:sp>
      <p:sp>
        <p:nvSpPr>
          <p:cNvPr id="11" name="Freeform 10"/>
          <p:cNvSpPr/>
          <p:nvPr/>
        </p:nvSpPr>
        <p:spPr>
          <a:xfrm>
            <a:off x="693812" y="3983350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kern="1200" dirty="0" smtClean="0"/>
              <a:t>Users can also search by names (Verbal or Concatenated).</a:t>
            </a:r>
            <a:endParaRPr lang="en-US" sz="21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4480982" y="3983350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kern="1200" dirty="0" smtClean="0"/>
              <a:t>Search by name uses fuzzy search algorithms (for both types of names , verbal and concatenated)</a:t>
            </a:r>
            <a:endParaRPr lang="en-US" sz="21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8254656" y="3973000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kern="1200" dirty="0" smtClean="0"/>
              <a:t>Fuzzy Search : returns all records</a:t>
            </a:r>
            <a:r>
              <a:rPr lang="en-GB" sz="2100" b="0" i="0" kern="1200" dirty="0" smtClean="0"/>
              <a:t> that are likely to be relevant to a search criteria, even when the name does not exactly correspond to the desired information.</a:t>
            </a:r>
            <a:endParaRPr lang="en-US" sz="2100" kern="1200" dirty="0"/>
          </a:p>
        </p:txBody>
      </p:sp>
      <p:sp>
        <p:nvSpPr>
          <p:cNvPr id="14" name="TextBox 13"/>
          <p:cNvSpPr txBox="1"/>
          <p:nvPr/>
        </p:nvSpPr>
        <p:spPr>
          <a:xfrm rot="20205913">
            <a:off x="305672" y="5645839"/>
            <a:ext cx="4219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Fuzzy search , main improvement 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333772" y="412624"/>
            <a:ext cx="10055781" cy="856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398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Rais Search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54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33772" y="412624"/>
            <a:ext cx="10055781" cy="856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398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Assistance</a:t>
            </a:r>
            <a:endParaRPr lang="en-GB" dirty="0"/>
          </a:p>
        </p:txBody>
      </p:sp>
      <p:sp>
        <p:nvSpPr>
          <p:cNvPr id="5" name="Freeform 4"/>
          <p:cNvSpPr/>
          <p:nvPr/>
        </p:nvSpPr>
        <p:spPr>
          <a:xfrm>
            <a:off x="693812" y="1573332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dirty="0" smtClean="0"/>
              <a:t>Enables recording assistance provided by partners and UNHCR</a:t>
            </a:r>
            <a:endParaRPr lang="en-US" sz="2100" kern="1200" dirty="0"/>
          </a:p>
        </p:txBody>
      </p:sp>
      <p:sp>
        <p:nvSpPr>
          <p:cNvPr id="10" name="Freeform 9"/>
          <p:cNvSpPr/>
          <p:nvPr/>
        </p:nvSpPr>
        <p:spPr>
          <a:xfrm>
            <a:off x="4510236" y="1555448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dirty="0"/>
              <a:t>Assistance </a:t>
            </a:r>
            <a:r>
              <a:rPr lang="en-US" sz="2100" dirty="0" smtClean="0"/>
              <a:t>is either case </a:t>
            </a:r>
            <a:r>
              <a:rPr lang="en-US" sz="2100" dirty="0"/>
              <a:t>based or Individual </a:t>
            </a:r>
            <a:r>
              <a:rPr lang="en-US" sz="2100" dirty="0" smtClean="0"/>
              <a:t>based. And it is linked to one objective and one output.</a:t>
            </a:r>
            <a:endParaRPr lang="en-US" sz="2100" dirty="0"/>
          </a:p>
        </p:txBody>
      </p:sp>
      <p:sp>
        <p:nvSpPr>
          <p:cNvPr id="11" name="Freeform 10"/>
          <p:cNvSpPr/>
          <p:nvPr/>
        </p:nvSpPr>
        <p:spPr>
          <a:xfrm>
            <a:off x="8326660" y="1555447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kern="1200" dirty="0" smtClean="0"/>
              <a:t>Specific assistance types can be defined for each organization or can be shared among many organizations.</a:t>
            </a:r>
            <a:endParaRPr lang="en-US" sz="21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693812" y="3933056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dirty="0"/>
              <a:t>Assistance dataset includes (Type , </a:t>
            </a:r>
            <a:r>
              <a:rPr lang="en-US" sz="2100" dirty="0" smtClean="0"/>
              <a:t>Organization, Provider , Funder , </a:t>
            </a:r>
            <a:r>
              <a:rPr lang="en-US" sz="2100" dirty="0"/>
              <a:t>User , Quantity , Value , Comments , </a:t>
            </a:r>
            <a:r>
              <a:rPr lang="en-US" sz="2100" dirty="0" smtClean="0"/>
              <a:t>Beneficiaries, entry and update date)</a:t>
            </a:r>
            <a:endParaRPr lang="en-US" sz="2100" dirty="0"/>
          </a:p>
        </p:txBody>
      </p:sp>
      <p:sp>
        <p:nvSpPr>
          <p:cNvPr id="13" name="Freeform 12"/>
          <p:cNvSpPr/>
          <p:nvPr/>
        </p:nvSpPr>
        <p:spPr>
          <a:xfrm>
            <a:off x="4510236" y="3933056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kern="1200" dirty="0" smtClean="0"/>
              <a:t>Assistance instances can be added one by one or imported in batch from external excel file.</a:t>
            </a:r>
            <a:endParaRPr lang="en-US" sz="21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8326660" y="3933055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dirty="0" smtClean="0"/>
              <a:t>Assistance instances can </a:t>
            </a:r>
            <a:r>
              <a:rPr lang="en-US" sz="2100" dirty="0"/>
              <a:t>be edited/deleted by users from the </a:t>
            </a:r>
            <a:r>
              <a:rPr lang="en-US" sz="2100" dirty="0" smtClean="0"/>
              <a:t>same organization. And they remain only readable </a:t>
            </a:r>
            <a:r>
              <a:rPr lang="en-US" sz="2100" dirty="0"/>
              <a:t>for </a:t>
            </a:r>
            <a:r>
              <a:rPr lang="en-US" sz="2100" dirty="0" smtClean="0"/>
              <a:t>other organizations users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59765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33772" y="412624"/>
            <a:ext cx="10055781" cy="856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398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Assessment module (open data kit in RAIS)</a:t>
            </a:r>
            <a:endParaRPr lang="en-GB" dirty="0"/>
          </a:p>
        </p:txBody>
      </p:sp>
      <p:sp>
        <p:nvSpPr>
          <p:cNvPr id="5" name="Freeform 4"/>
          <p:cNvSpPr/>
          <p:nvPr/>
        </p:nvSpPr>
        <p:spPr>
          <a:xfrm>
            <a:off x="700256" y="1573332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Open Data Kit: </a:t>
            </a:r>
            <a:r>
              <a:rPr lang="en-US" sz="2000" dirty="0"/>
              <a:t>Open-source </a:t>
            </a:r>
            <a:r>
              <a:rPr lang="en-US" sz="2000" u="sng" dirty="0">
                <a:solidFill>
                  <a:schemeClr val="accent3"/>
                </a:solidFill>
              </a:rPr>
              <a:t>set of tools </a:t>
            </a:r>
            <a:r>
              <a:rPr lang="en-US" sz="2000" dirty="0"/>
              <a:t>which help organizations to </a:t>
            </a:r>
            <a:r>
              <a:rPr lang="en-US" sz="2000" u="sng" dirty="0">
                <a:solidFill>
                  <a:schemeClr val="accent3"/>
                </a:solidFill>
              </a:rPr>
              <a:t>manage mobile data collection </a:t>
            </a:r>
            <a:r>
              <a:rPr lang="en-US" sz="2000" dirty="0"/>
              <a:t>solutions.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100" kern="1200" dirty="0"/>
          </a:p>
        </p:txBody>
      </p:sp>
      <p:sp>
        <p:nvSpPr>
          <p:cNvPr id="6" name="Freeform 5"/>
          <p:cNvSpPr/>
          <p:nvPr/>
        </p:nvSpPr>
        <p:spPr>
          <a:xfrm>
            <a:off x="4510236" y="1558876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dirty="0" smtClean="0"/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It consists of set </a:t>
            </a:r>
            <a:r>
              <a:rPr lang="en-US" sz="2000" dirty="0"/>
              <a:t>of tools to </a:t>
            </a:r>
            <a:r>
              <a:rPr lang="en-US" sz="2000" u="sng" dirty="0">
                <a:solidFill>
                  <a:schemeClr val="accent3"/>
                </a:solidFill>
              </a:rPr>
              <a:t>Build</a:t>
            </a:r>
            <a:r>
              <a:rPr lang="en-US" sz="2000" dirty="0"/>
              <a:t> , </a:t>
            </a:r>
            <a:r>
              <a:rPr lang="en-US" sz="2000" u="sng" dirty="0">
                <a:solidFill>
                  <a:schemeClr val="accent3"/>
                </a:solidFill>
              </a:rPr>
              <a:t>Collect</a:t>
            </a:r>
            <a:r>
              <a:rPr lang="en-US" sz="2000" dirty="0"/>
              <a:t> , </a:t>
            </a:r>
            <a:r>
              <a:rPr lang="en-US" sz="2000" u="sng" dirty="0">
                <a:solidFill>
                  <a:schemeClr val="accent3"/>
                </a:solidFill>
              </a:rPr>
              <a:t>Aggregate</a:t>
            </a:r>
            <a:r>
              <a:rPr lang="en-US" sz="2000" dirty="0"/>
              <a:t> collected data on server and </a:t>
            </a:r>
            <a:r>
              <a:rPr lang="en-US" sz="2000" u="sng" dirty="0">
                <a:solidFill>
                  <a:schemeClr val="accent3"/>
                </a:solidFill>
              </a:rPr>
              <a:t>Extract</a:t>
            </a:r>
            <a:r>
              <a:rPr lang="en-US" sz="2000" dirty="0"/>
              <a:t> it in useful format.</a:t>
            </a:r>
          </a:p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dirty="0"/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100" kern="1200" dirty="0"/>
          </a:p>
        </p:txBody>
      </p:sp>
      <p:sp>
        <p:nvSpPr>
          <p:cNvPr id="7" name="Freeform 6"/>
          <p:cNvSpPr/>
          <p:nvPr/>
        </p:nvSpPr>
        <p:spPr>
          <a:xfrm>
            <a:off x="4521284" y="4149080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dirty="0" smtClean="0"/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The collected data is accessible through web browser. In a wizard format to facilitate navigation and reviewing... And editing !!</a:t>
            </a:r>
            <a:endParaRPr lang="en-US" sz="2000" dirty="0"/>
          </a:p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dirty="0"/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100" kern="1200" dirty="0"/>
          </a:p>
        </p:txBody>
      </p:sp>
      <p:sp>
        <p:nvSpPr>
          <p:cNvPr id="9" name="Freeform 8"/>
          <p:cNvSpPr/>
          <p:nvPr/>
        </p:nvSpPr>
        <p:spPr>
          <a:xfrm>
            <a:off x="8254652" y="1558875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dirty="0" smtClean="0"/>
          </a:p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ODK is the framework used for handling assessments and different forms in RAIS.</a:t>
            </a:r>
          </a:p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(ODK integration in RAIS)</a:t>
            </a:r>
            <a:endParaRPr lang="en-US" sz="2000" dirty="0"/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100" kern="1200" dirty="0"/>
          </a:p>
        </p:txBody>
      </p:sp>
      <p:sp>
        <p:nvSpPr>
          <p:cNvPr id="10" name="Freeform 9"/>
          <p:cNvSpPr/>
          <p:nvPr/>
        </p:nvSpPr>
        <p:spPr>
          <a:xfrm>
            <a:off x="700256" y="4149079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dirty="0" smtClean="0"/>
          </a:p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RAIS can be connected to any ODK servers used by partners , this enables unprecedented collaboration and data sharing. </a:t>
            </a:r>
            <a:endParaRPr lang="en-US" sz="2000" dirty="0"/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100" kern="1200" dirty="0"/>
          </a:p>
        </p:txBody>
      </p:sp>
      <p:sp>
        <p:nvSpPr>
          <p:cNvPr id="11" name="Freeform 10"/>
          <p:cNvSpPr/>
          <p:nvPr/>
        </p:nvSpPr>
        <p:spPr>
          <a:xfrm>
            <a:off x="8254652" y="4149080"/>
            <a:ext cx="3442882" cy="2065729"/>
          </a:xfrm>
          <a:custGeom>
            <a:avLst/>
            <a:gdLst>
              <a:gd name="connsiteX0" fmla="*/ 0 w 3442882"/>
              <a:gd name="connsiteY0" fmla="*/ 0 h 2065729"/>
              <a:gd name="connsiteX1" fmla="*/ 3442882 w 3442882"/>
              <a:gd name="connsiteY1" fmla="*/ 0 h 2065729"/>
              <a:gd name="connsiteX2" fmla="*/ 3442882 w 3442882"/>
              <a:gd name="connsiteY2" fmla="*/ 2065729 h 2065729"/>
              <a:gd name="connsiteX3" fmla="*/ 0 w 3442882"/>
              <a:gd name="connsiteY3" fmla="*/ 2065729 h 2065729"/>
              <a:gd name="connsiteX4" fmla="*/ 0 w 3442882"/>
              <a:gd name="connsiteY4" fmla="*/ 0 h 206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2882" h="2065729">
                <a:moveTo>
                  <a:pt x="0" y="0"/>
                </a:moveTo>
                <a:lnTo>
                  <a:pt x="3442882" y="0"/>
                </a:lnTo>
                <a:lnTo>
                  <a:pt x="3442882" y="2065729"/>
                </a:lnTo>
                <a:lnTo>
                  <a:pt x="0" y="2065729"/>
                </a:lnTo>
                <a:lnTo>
                  <a:pt x="0" y="0"/>
                </a:lnTo>
                <a:close/>
              </a:path>
            </a:pathLst>
          </a:cu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80010" rIns="80010" bIns="8001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dirty="0" smtClean="0"/>
          </a:p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/>
              <a:t>Generating printable PDF version of the form . Export data in CSV format that facilitate analysis using R framework or SPSS.</a:t>
            </a:r>
            <a:endParaRPr lang="en-US" sz="2000" dirty="0"/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100" kern="1200" dirty="0"/>
          </a:p>
        </p:txBody>
      </p:sp>
    </p:spTree>
    <p:extLst>
      <p:ext uri="{BB962C8B-B14F-4D97-AF65-F5344CB8AC3E}">
        <p14:creationId xmlns:p14="http://schemas.microsoft.com/office/powerpoint/2010/main" val="95923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33772" y="412624"/>
            <a:ext cx="10055781" cy="856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398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referrals</a:t>
            </a:r>
            <a:endParaRPr lang="en-GB" dirty="0"/>
          </a:p>
        </p:txBody>
      </p:sp>
      <p:sp>
        <p:nvSpPr>
          <p:cNvPr id="8" name="Forma libre 7"/>
          <p:cNvSpPr/>
          <p:nvPr/>
        </p:nvSpPr>
        <p:spPr>
          <a:xfrm>
            <a:off x="477788" y="1602585"/>
            <a:ext cx="3397877" cy="2038726"/>
          </a:xfrm>
          <a:custGeom>
            <a:avLst/>
            <a:gdLst>
              <a:gd name="connsiteX0" fmla="*/ 0 w 3397877"/>
              <a:gd name="connsiteY0" fmla="*/ 0 h 2038726"/>
              <a:gd name="connsiteX1" fmla="*/ 3397877 w 3397877"/>
              <a:gd name="connsiteY1" fmla="*/ 0 h 2038726"/>
              <a:gd name="connsiteX2" fmla="*/ 3397877 w 3397877"/>
              <a:gd name="connsiteY2" fmla="*/ 2038726 h 2038726"/>
              <a:gd name="connsiteX3" fmla="*/ 0 w 3397877"/>
              <a:gd name="connsiteY3" fmla="*/ 2038726 h 2038726"/>
              <a:gd name="connsiteX4" fmla="*/ 0 w 3397877"/>
              <a:gd name="connsiteY4" fmla="*/ 0 h 2038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7877" h="2038726">
                <a:moveTo>
                  <a:pt x="0" y="0"/>
                </a:moveTo>
                <a:lnTo>
                  <a:pt x="3397877" y="0"/>
                </a:lnTo>
                <a:lnTo>
                  <a:pt x="3397877" y="2038726"/>
                </a:lnTo>
                <a:lnTo>
                  <a:pt x="0" y="20387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99060" tIns="99060" rIns="99060" bIns="9906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600" kern="1200" dirty="0" smtClean="0"/>
              <a:t>Refer cases from one organization to another or within the same organization</a:t>
            </a:r>
            <a:endParaRPr lang="en-GB" sz="2600" kern="1200" dirty="0"/>
          </a:p>
        </p:txBody>
      </p:sp>
      <p:sp>
        <p:nvSpPr>
          <p:cNvPr id="9" name="Forma libre 8"/>
          <p:cNvSpPr/>
          <p:nvPr/>
        </p:nvSpPr>
        <p:spPr>
          <a:xfrm>
            <a:off x="4215453" y="1602585"/>
            <a:ext cx="3397877" cy="2038726"/>
          </a:xfrm>
          <a:custGeom>
            <a:avLst/>
            <a:gdLst>
              <a:gd name="connsiteX0" fmla="*/ 0 w 3397877"/>
              <a:gd name="connsiteY0" fmla="*/ 0 h 2038726"/>
              <a:gd name="connsiteX1" fmla="*/ 3397877 w 3397877"/>
              <a:gd name="connsiteY1" fmla="*/ 0 h 2038726"/>
              <a:gd name="connsiteX2" fmla="*/ 3397877 w 3397877"/>
              <a:gd name="connsiteY2" fmla="*/ 2038726 h 2038726"/>
              <a:gd name="connsiteX3" fmla="*/ 0 w 3397877"/>
              <a:gd name="connsiteY3" fmla="*/ 2038726 h 2038726"/>
              <a:gd name="connsiteX4" fmla="*/ 0 w 3397877"/>
              <a:gd name="connsiteY4" fmla="*/ 0 h 2038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7877" h="2038726">
                <a:moveTo>
                  <a:pt x="0" y="0"/>
                </a:moveTo>
                <a:lnTo>
                  <a:pt x="3397877" y="0"/>
                </a:lnTo>
                <a:lnTo>
                  <a:pt x="3397877" y="2038726"/>
                </a:lnTo>
                <a:lnTo>
                  <a:pt x="0" y="20387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spcFirstLastPara="0" vert="horz" wrap="square" lIns="99060" tIns="99060" rIns="99060" bIns="9906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600" kern="1200" dirty="0" smtClean="0"/>
              <a:t>Referral can be created manually or from file’s bulk upload</a:t>
            </a:r>
            <a:endParaRPr lang="en-GB" sz="2600" kern="1200" dirty="0"/>
          </a:p>
        </p:txBody>
      </p:sp>
      <p:sp>
        <p:nvSpPr>
          <p:cNvPr id="10" name="Forma libre 9"/>
          <p:cNvSpPr/>
          <p:nvPr/>
        </p:nvSpPr>
        <p:spPr>
          <a:xfrm>
            <a:off x="7953118" y="1602585"/>
            <a:ext cx="3397877" cy="2038726"/>
          </a:xfrm>
          <a:custGeom>
            <a:avLst/>
            <a:gdLst>
              <a:gd name="connsiteX0" fmla="*/ 0 w 3397877"/>
              <a:gd name="connsiteY0" fmla="*/ 0 h 2038726"/>
              <a:gd name="connsiteX1" fmla="*/ 3397877 w 3397877"/>
              <a:gd name="connsiteY1" fmla="*/ 0 h 2038726"/>
              <a:gd name="connsiteX2" fmla="*/ 3397877 w 3397877"/>
              <a:gd name="connsiteY2" fmla="*/ 2038726 h 2038726"/>
              <a:gd name="connsiteX3" fmla="*/ 0 w 3397877"/>
              <a:gd name="connsiteY3" fmla="*/ 2038726 h 2038726"/>
              <a:gd name="connsiteX4" fmla="*/ 0 w 3397877"/>
              <a:gd name="connsiteY4" fmla="*/ 0 h 2038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7877" h="2038726">
                <a:moveTo>
                  <a:pt x="0" y="0"/>
                </a:moveTo>
                <a:lnTo>
                  <a:pt x="3397877" y="0"/>
                </a:lnTo>
                <a:lnTo>
                  <a:pt x="3397877" y="2038726"/>
                </a:lnTo>
                <a:lnTo>
                  <a:pt x="0" y="20387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99060" tIns="99060" rIns="99060" bIns="9906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600" kern="1200" dirty="0" smtClean="0"/>
              <a:t>Search and export capabilities: outgoing referrals, incoming referrals</a:t>
            </a:r>
            <a:endParaRPr lang="en-GB" sz="2600" kern="1200" dirty="0"/>
          </a:p>
        </p:txBody>
      </p:sp>
      <p:sp>
        <p:nvSpPr>
          <p:cNvPr id="11" name="Forma libre 10"/>
          <p:cNvSpPr/>
          <p:nvPr/>
        </p:nvSpPr>
        <p:spPr>
          <a:xfrm>
            <a:off x="477788" y="3981099"/>
            <a:ext cx="3397877" cy="2038726"/>
          </a:xfrm>
          <a:custGeom>
            <a:avLst/>
            <a:gdLst>
              <a:gd name="connsiteX0" fmla="*/ 0 w 3397877"/>
              <a:gd name="connsiteY0" fmla="*/ 0 h 2038726"/>
              <a:gd name="connsiteX1" fmla="*/ 3397877 w 3397877"/>
              <a:gd name="connsiteY1" fmla="*/ 0 h 2038726"/>
              <a:gd name="connsiteX2" fmla="*/ 3397877 w 3397877"/>
              <a:gd name="connsiteY2" fmla="*/ 2038726 h 2038726"/>
              <a:gd name="connsiteX3" fmla="*/ 0 w 3397877"/>
              <a:gd name="connsiteY3" fmla="*/ 2038726 h 2038726"/>
              <a:gd name="connsiteX4" fmla="*/ 0 w 3397877"/>
              <a:gd name="connsiteY4" fmla="*/ 0 h 2038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7877" h="2038726">
                <a:moveTo>
                  <a:pt x="0" y="0"/>
                </a:moveTo>
                <a:lnTo>
                  <a:pt x="3397877" y="0"/>
                </a:lnTo>
                <a:lnTo>
                  <a:pt x="3397877" y="2038726"/>
                </a:lnTo>
                <a:lnTo>
                  <a:pt x="0" y="20387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spcFirstLastPara="0" vert="horz" wrap="square" lIns="99060" tIns="99060" rIns="99060" bIns="9906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kern="1200" dirty="0" smtClean="0"/>
              <a:t>Record all the actions taken in the referrals.</a:t>
            </a:r>
          </a:p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dirty="0" smtClean="0"/>
              <a:t>Including any assistance linked to the referrals</a:t>
            </a:r>
            <a:endParaRPr lang="en-GB" sz="2400" kern="1200" dirty="0"/>
          </a:p>
        </p:txBody>
      </p:sp>
      <p:sp>
        <p:nvSpPr>
          <p:cNvPr id="12" name="Forma libre 11"/>
          <p:cNvSpPr/>
          <p:nvPr/>
        </p:nvSpPr>
        <p:spPr>
          <a:xfrm>
            <a:off x="4215453" y="3981099"/>
            <a:ext cx="3397877" cy="2038726"/>
          </a:xfrm>
          <a:custGeom>
            <a:avLst/>
            <a:gdLst>
              <a:gd name="connsiteX0" fmla="*/ 0 w 3397877"/>
              <a:gd name="connsiteY0" fmla="*/ 0 h 2038726"/>
              <a:gd name="connsiteX1" fmla="*/ 3397877 w 3397877"/>
              <a:gd name="connsiteY1" fmla="*/ 0 h 2038726"/>
              <a:gd name="connsiteX2" fmla="*/ 3397877 w 3397877"/>
              <a:gd name="connsiteY2" fmla="*/ 2038726 h 2038726"/>
              <a:gd name="connsiteX3" fmla="*/ 0 w 3397877"/>
              <a:gd name="connsiteY3" fmla="*/ 2038726 h 2038726"/>
              <a:gd name="connsiteX4" fmla="*/ 0 w 3397877"/>
              <a:gd name="connsiteY4" fmla="*/ 0 h 2038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7877" h="2038726">
                <a:moveTo>
                  <a:pt x="0" y="0"/>
                </a:moveTo>
                <a:lnTo>
                  <a:pt x="3397877" y="0"/>
                </a:lnTo>
                <a:lnTo>
                  <a:pt x="3397877" y="2038726"/>
                </a:lnTo>
                <a:lnTo>
                  <a:pt x="0" y="20387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99060" tIns="99060" rIns="99060" bIns="9906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600" kern="1200" dirty="0" smtClean="0"/>
              <a:t>Multiples types referrals and each type has its own set of actions.</a:t>
            </a:r>
            <a:endParaRPr lang="en-GB" sz="2600" kern="1200" dirty="0"/>
          </a:p>
        </p:txBody>
      </p:sp>
      <p:sp>
        <p:nvSpPr>
          <p:cNvPr id="13" name="Forma libre 12"/>
          <p:cNvSpPr/>
          <p:nvPr/>
        </p:nvSpPr>
        <p:spPr>
          <a:xfrm>
            <a:off x="7953118" y="3981099"/>
            <a:ext cx="3397877" cy="2038726"/>
          </a:xfrm>
          <a:custGeom>
            <a:avLst/>
            <a:gdLst>
              <a:gd name="connsiteX0" fmla="*/ 0 w 3397877"/>
              <a:gd name="connsiteY0" fmla="*/ 0 h 2038726"/>
              <a:gd name="connsiteX1" fmla="*/ 3397877 w 3397877"/>
              <a:gd name="connsiteY1" fmla="*/ 0 h 2038726"/>
              <a:gd name="connsiteX2" fmla="*/ 3397877 w 3397877"/>
              <a:gd name="connsiteY2" fmla="*/ 2038726 h 2038726"/>
              <a:gd name="connsiteX3" fmla="*/ 0 w 3397877"/>
              <a:gd name="connsiteY3" fmla="*/ 2038726 h 2038726"/>
              <a:gd name="connsiteX4" fmla="*/ 0 w 3397877"/>
              <a:gd name="connsiteY4" fmla="*/ 0 h 2038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7877" h="2038726">
                <a:moveTo>
                  <a:pt x="0" y="0"/>
                </a:moveTo>
                <a:lnTo>
                  <a:pt x="3397877" y="0"/>
                </a:lnTo>
                <a:lnTo>
                  <a:pt x="3397877" y="2038726"/>
                </a:lnTo>
                <a:lnTo>
                  <a:pt x="0" y="203872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spcFirstLastPara="0" vert="horz" wrap="square" lIns="99060" tIns="99060" rIns="99060" bIns="9906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kern="1200" dirty="0" smtClean="0"/>
              <a:t>Allow to add relevant supporting documents in different formats (PDF,  Images, Word, etc.)</a:t>
            </a:r>
            <a:endParaRPr lang="en-GB" sz="2400" kern="1200" dirty="0"/>
          </a:p>
        </p:txBody>
      </p:sp>
    </p:spTree>
    <p:extLst>
      <p:ext uri="{BB962C8B-B14F-4D97-AF65-F5344CB8AC3E}">
        <p14:creationId xmlns:p14="http://schemas.microsoft.com/office/powerpoint/2010/main" val="21011236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72" y="188640"/>
            <a:ext cx="10055781" cy="1609344"/>
          </a:xfrm>
        </p:spPr>
        <p:txBody>
          <a:bodyPr/>
          <a:lstStyle/>
          <a:p>
            <a:r>
              <a:rPr lang="en-US" dirty="0" smtClean="0"/>
              <a:t>Eligibility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75365918"/>
              </p:ext>
            </p:extLst>
          </p:nvPr>
        </p:nvGraphicFramePr>
        <p:xfrm>
          <a:off x="549796" y="1700808"/>
          <a:ext cx="10801200" cy="4220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427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E199CD95D1AF48BCA820B30E171AC1" ma:contentTypeVersion="0" ma:contentTypeDescription="Create a new document." ma:contentTypeScope="" ma:versionID="08f1e7a671b3e8ad371ccec521c25a1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04440E-DF69-434A-AC7B-E72B17D45F89}">
  <ds:schemaRefs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E246075-57C9-4D7D-8E99-49567526E9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AF06A4B-39C2-4F7F-BB6A-D0F7C9091E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0</TotalTime>
  <Words>883</Words>
  <Application>Microsoft Office PowerPoint</Application>
  <PresentationFormat>Custom</PresentationFormat>
  <Paragraphs>127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Palatino Linotype</vt:lpstr>
      <vt:lpstr>Rockwell</vt:lpstr>
      <vt:lpstr>Rockwell Condensed</vt:lpstr>
      <vt:lpstr>Wingdings</vt:lpstr>
      <vt:lpstr>Wood Type</vt:lpstr>
      <vt:lpstr>UNHCR  Regional MENA Data Analysis Group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Eligibility</vt:lpstr>
      <vt:lpstr>PowerPoint Presentation</vt:lpstr>
      <vt:lpstr>Bulk uploads (From excel files)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UNHCR  Regional MENA Data Analysis Group</dc:title>
  <dc:creator/>
  <cp:lastModifiedBy/>
  <cp:revision>2</cp:revision>
  <dcterms:created xsi:type="dcterms:W3CDTF">2013-09-09T06:58:32Z</dcterms:created>
  <dcterms:modified xsi:type="dcterms:W3CDTF">2017-03-01T08:30:07Z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TC034606639991</vt:lpwstr>
  </property>
  <property fmtid="{D5CDD505-2E9C-101B-9397-08002B2CF9AE}" pid="3" name="ContentTypeId">
    <vt:lpwstr>0x0101003CE199CD95D1AF48BCA820B30E171AC1</vt:lpwstr>
  </property>
</Properties>
</file>