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7" r:id="rId2"/>
    <p:sldId id="318" r:id="rId3"/>
    <p:sldId id="322" r:id="rId4"/>
    <p:sldId id="323" r:id="rId5"/>
    <p:sldId id="324" r:id="rId6"/>
    <p:sldId id="328" r:id="rId7"/>
    <p:sldId id="327" r:id="rId8"/>
    <p:sldId id="326" r:id="rId9"/>
    <p:sldId id="330" r:id="rId10"/>
    <p:sldId id="325" r:id="rId11"/>
    <p:sldId id="331" r:id="rId12"/>
    <p:sldId id="332" r:id="rId13"/>
    <p:sldId id="33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763AC5-F6F7-4B19-AE56-429A8D22FC63}">
          <p14:sldIdLst>
            <p14:sldId id="317"/>
            <p14:sldId id="318"/>
            <p14:sldId id="322"/>
            <p14:sldId id="323"/>
            <p14:sldId id="324"/>
            <p14:sldId id="328"/>
            <p14:sldId id="327"/>
            <p14:sldId id="326"/>
            <p14:sldId id="330"/>
            <p14:sldId id="325"/>
            <p14:sldId id="331"/>
            <p14:sldId id="332"/>
            <p14:sldId id="333"/>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ynn Denton" initials="LD" lastIdx="13" clrIdx="0"/>
  <p:cmAuthor id="1" name="LR" initials="L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1F04"/>
    <a:srgbClr val="5865A6"/>
    <a:srgbClr val="404978"/>
    <a:srgbClr val="44528E"/>
    <a:srgbClr val="008997"/>
    <a:srgbClr val="E6EFFA"/>
    <a:srgbClr val="D09A0F"/>
    <a:srgbClr val="ED1C24"/>
    <a:srgbClr val="00527A"/>
    <a:srgbClr val="FFF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9" autoAdjust="0"/>
    <p:restoredTop sz="95022" autoAdjust="0"/>
  </p:normalViewPr>
  <p:slideViewPr>
    <p:cSldViewPr snapToGrid="0" showGuides="1">
      <p:cViewPr>
        <p:scale>
          <a:sx n="70" d="100"/>
          <a:sy n="70" d="100"/>
        </p:scale>
        <p:origin x="-2238" y="-402"/>
      </p:cViewPr>
      <p:guideLst>
        <p:guide orient="horz" pos="2039"/>
        <p:guide pos="2569"/>
      </p:guideLst>
    </p:cSldViewPr>
  </p:slideViewPr>
  <p:outlineViewPr>
    <p:cViewPr>
      <p:scale>
        <a:sx n="33" d="100"/>
        <a:sy n="33" d="100"/>
      </p:scale>
      <p:origin x="0" y="1333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629129-DE02-4149-AF5C-F87D8429C8FA}" type="datetimeFigureOut">
              <a:rPr lang="en-US" smtClean="0"/>
              <a:t>5/26/2016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066616-4339-49AD-9FC0-0C74321EC906}" type="slidenum">
              <a:rPr lang="en-US" smtClean="0"/>
              <a:t>‹#›</a:t>
            </a:fld>
            <a:endParaRPr lang="en-US"/>
          </a:p>
        </p:txBody>
      </p:sp>
    </p:spTree>
    <p:extLst>
      <p:ext uri="{BB962C8B-B14F-4D97-AF65-F5344CB8AC3E}">
        <p14:creationId xmlns:p14="http://schemas.microsoft.com/office/powerpoint/2010/main" val="2197244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 y="0"/>
            <a:ext cx="9144000" cy="6858000"/>
          </a:xfrm>
        </p:spPr>
        <p:txBody>
          <a:bodyPr/>
          <a:lstStyle>
            <a:lvl1pPr marL="0" indent="0">
              <a:buNone/>
              <a:defRPr/>
            </a:lvl1pPr>
          </a:lstStyle>
          <a:p>
            <a:r>
              <a:rPr lang="en-US" smtClean="0"/>
              <a:t>Click icon to add picture</a:t>
            </a:r>
            <a:endParaRPr lang="en-US"/>
          </a:p>
        </p:txBody>
      </p:sp>
      <p:sp>
        <p:nvSpPr>
          <p:cNvPr id="2" name="Title 1"/>
          <p:cNvSpPr>
            <a:spLocks noGrp="1"/>
          </p:cNvSpPr>
          <p:nvPr>
            <p:ph type="ctrTitle"/>
          </p:nvPr>
        </p:nvSpPr>
        <p:spPr>
          <a:xfrm>
            <a:off x="5165522" y="4765119"/>
            <a:ext cx="3978479" cy="2092881"/>
          </a:xfrm>
          <a:solidFill>
            <a:schemeClr val="accent3"/>
          </a:solidFill>
        </p:spPr>
        <p:txBody>
          <a:bodyPr lIns="274320" tIns="182880" rIns="182880" bIns="914400" anchor="b">
            <a:spAutoFit/>
          </a:bodyPr>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65521" y="6073629"/>
            <a:ext cx="3749040" cy="640080"/>
          </a:xfrm>
          <a:noFill/>
        </p:spPr>
        <p:txBody>
          <a:bodyPr lIns="274320">
            <a:normAutofit/>
          </a:bodyPr>
          <a:lstStyle>
            <a:lvl1pPr marL="0" indent="0" algn="l">
              <a:spcBef>
                <a:spcPts val="0"/>
              </a:spcBef>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497098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4154603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
        <p:nvSpPr>
          <p:cNvPr id="2" name="Rectangle 1"/>
          <p:cNvSpPr/>
          <p:nvPr userDrawn="1"/>
        </p:nvSpPr>
        <p:spPr>
          <a:xfrm>
            <a:off x="0" y="-1"/>
            <a:ext cx="9144000" cy="6350467"/>
          </a:xfrm>
          <a:prstGeom prst="rect">
            <a:avLst/>
          </a:prstGeom>
          <a:solidFill>
            <a:srgbClr val="FFFD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1293323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or Slide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4651" y="2546335"/>
            <a:ext cx="3840480" cy="3383280"/>
          </a:xfrm>
        </p:spPr>
        <p:txBody>
          <a:bodyPr>
            <a:normAutofit/>
          </a:bodyPr>
          <a:lstStyle>
            <a:lvl1pPr marL="0" indent="0">
              <a:spcBef>
                <a:spcPts val="600"/>
              </a:spcBef>
              <a:buNone/>
              <a:defRPr sz="2400" b="0">
                <a:solidFill>
                  <a:schemeClr val="tx1"/>
                </a:solidFill>
              </a:defRPr>
            </a:lvl1pPr>
            <a:lvl2pPr marL="457200" indent="-182880">
              <a:spcBef>
                <a:spcPts val="480"/>
              </a:spcBef>
              <a:defRPr sz="2000"/>
            </a:lvl2pPr>
            <a:lvl3pPr marL="731520" indent="-137160">
              <a:spcBef>
                <a:spcPts val="432"/>
              </a:spcBef>
              <a:defRPr sz="1800"/>
            </a:lvl3pPr>
            <a:lvl4pPr marL="1188720" indent="-182880">
              <a:spcBef>
                <a:spcPts val="600"/>
              </a:spcBef>
              <a:defRPr sz="1600"/>
            </a:lvl4pPr>
            <a:lvl5pPr marL="1371600" indent="0">
              <a:spcBef>
                <a:spcPts val="600"/>
              </a:spcBef>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9" name="Text Placeholder 9"/>
          <p:cNvSpPr>
            <a:spLocks noGrp="1"/>
          </p:cNvSpPr>
          <p:nvPr>
            <p:ph type="body" sz="quarter" idx="10"/>
          </p:nvPr>
        </p:nvSpPr>
        <p:spPr>
          <a:xfrm>
            <a:off x="4553220" y="6502393"/>
            <a:ext cx="3716068"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
        <p:nvSpPr>
          <p:cNvPr id="10" name="Picture Placeholder 9"/>
          <p:cNvSpPr>
            <a:spLocks noGrp="1"/>
          </p:cNvSpPr>
          <p:nvPr>
            <p:ph type="pic" sz="quarter" idx="11"/>
          </p:nvPr>
        </p:nvSpPr>
        <p:spPr>
          <a:xfrm>
            <a:off x="5029200" y="914400"/>
            <a:ext cx="4114800" cy="5486400"/>
          </a:xfrm>
        </p:spPr>
        <p:txBody>
          <a:bodyPr rtlCol="0">
            <a:normAutofit/>
          </a:bodyPr>
          <a:lstStyle>
            <a:lvl1pPr marL="0" indent="0">
              <a:buNone/>
              <a:defRPr b="0">
                <a:solidFill>
                  <a:schemeClr val="tx1"/>
                </a:solidFill>
              </a:defRPr>
            </a:lvl1pPr>
          </a:lstStyle>
          <a:p>
            <a:pPr lvl="0"/>
            <a:r>
              <a:rPr lang="en-US" noProof="0" smtClean="0"/>
              <a:t>Click icon to add picture</a:t>
            </a:r>
            <a:endParaRPr lang="en-US" noProof="0" dirty="0"/>
          </a:p>
        </p:txBody>
      </p:sp>
      <p:sp>
        <p:nvSpPr>
          <p:cNvPr id="4" name="Title 3"/>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870079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12" name="Rectangle 11"/>
          <p:cNvSpPr/>
          <p:nvPr userDrawn="1"/>
        </p:nvSpPr>
        <p:spPr>
          <a:xfrm>
            <a:off x="0" y="1"/>
            <a:ext cx="9144000" cy="6858000"/>
          </a:xfrm>
          <a:prstGeom prst="rect">
            <a:avLst/>
          </a:prstGeom>
          <a:solidFill>
            <a:srgbClr val="FFFD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7"/>
          <p:cNvSpPr>
            <a:spLocks noGrp="1"/>
          </p:cNvSpPr>
          <p:nvPr>
            <p:ph type="pic" sz="quarter" idx="10"/>
          </p:nvPr>
        </p:nvSpPr>
        <p:spPr>
          <a:xfrm>
            <a:off x="0" y="0"/>
            <a:ext cx="9144000" cy="6858000"/>
          </a:xfrm>
        </p:spPr>
        <p:txBody>
          <a:bodyPr/>
          <a:lstStyle>
            <a:lvl1pPr marL="0" indent="0">
              <a:buNone/>
              <a:defRPr/>
            </a:lvl1pPr>
          </a:lstStyle>
          <a:p>
            <a:r>
              <a:rPr lang="en-US" smtClean="0"/>
              <a:t>Click icon to add picture</a:t>
            </a:r>
            <a:endParaRPr lang="en-US"/>
          </a:p>
        </p:txBody>
      </p:sp>
      <p:sp>
        <p:nvSpPr>
          <p:cNvPr id="2" name="Title 1"/>
          <p:cNvSpPr>
            <a:spLocks noGrp="1"/>
          </p:cNvSpPr>
          <p:nvPr>
            <p:ph type="title"/>
          </p:nvPr>
        </p:nvSpPr>
        <p:spPr>
          <a:xfrm>
            <a:off x="0" y="5538412"/>
            <a:ext cx="9144000" cy="679508"/>
          </a:xfrm>
          <a:solidFill>
            <a:srgbClr val="008997">
              <a:alpha val="85098"/>
            </a:srgbClr>
          </a:solidFill>
        </p:spPr>
        <p:txBody>
          <a:bodyPr lIns="274320" anchor="ctr" anchorCtr="0">
            <a:normAutofit/>
          </a:bodyPr>
          <a:lstStyle>
            <a:lvl1pPr algn="ctr">
              <a:defRPr sz="2800" b="0" cap="none" baseline="0">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113635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357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6173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172765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ch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07254"/>
            <a:ext cx="8229600" cy="40372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
        <p:nvSpPr>
          <p:cNvPr id="5" name="Text Placeholder 4"/>
          <p:cNvSpPr>
            <a:spLocks noGrp="1"/>
          </p:cNvSpPr>
          <p:nvPr>
            <p:ph type="body" sz="quarter" idx="12"/>
          </p:nvPr>
        </p:nvSpPr>
        <p:spPr>
          <a:xfrm>
            <a:off x="464032" y="5599112"/>
            <a:ext cx="8229600" cy="731520"/>
          </a:xfrm>
        </p:spPr>
        <p:txBody>
          <a:bodyPr/>
          <a:lstStyle>
            <a:lvl1pPr marL="0" indent="0">
              <a:buNone/>
              <a:defRPr sz="1200" b="0">
                <a:solidFill>
                  <a:schemeClr val="tx1"/>
                </a:solidFill>
              </a:defRPr>
            </a:lvl1pPr>
          </a:lstStyle>
          <a:p>
            <a:pPr lvl="0"/>
            <a:r>
              <a:rPr lang="en-US" smtClean="0"/>
              <a:t>Click to edit Master text styles</a:t>
            </a:r>
          </a:p>
        </p:txBody>
      </p:sp>
      <p:cxnSp>
        <p:nvCxnSpPr>
          <p:cNvPr id="7" name="Straight Connector 6"/>
          <p:cNvCxnSpPr/>
          <p:nvPr userDrawn="1"/>
        </p:nvCxnSpPr>
        <p:spPr>
          <a:xfrm>
            <a:off x="561904" y="5528345"/>
            <a:ext cx="81381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01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0" y="1"/>
            <a:ext cx="9144000" cy="6858000"/>
          </a:xfrm>
          <a:prstGeom prst="rect">
            <a:avLst/>
          </a:prstGeom>
          <a:solidFill>
            <a:srgbClr val="FFFD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7"/>
          <p:cNvSpPr>
            <a:spLocks noGrp="1"/>
          </p:cNvSpPr>
          <p:nvPr>
            <p:ph type="pic" sz="quarter" idx="10"/>
          </p:nvPr>
        </p:nvSpPr>
        <p:spPr>
          <a:xfrm>
            <a:off x="0" y="0"/>
            <a:ext cx="9144000" cy="6400800"/>
          </a:xfrm>
        </p:spPr>
        <p:txBody>
          <a:bodyPr/>
          <a:lstStyle>
            <a:lvl1pPr marL="0" indent="0">
              <a:buNone/>
              <a:defRPr/>
            </a:lvl1pPr>
          </a:lstStyle>
          <a:p>
            <a:r>
              <a:rPr lang="en-US" smtClean="0"/>
              <a:t>Click icon to add picture</a:t>
            </a:r>
            <a:endParaRPr lang="en-US"/>
          </a:p>
        </p:txBody>
      </p:sp>
      <p:sp>
        <p:nvSpPr>
          <p:cNvPr id="2" name="Title 1"/>
          <p:cNvSpPr>
            <a:spLocks noGrp="1"/>
          </p:cNvSpPr>
          <p:nvPr>
            <p:ph type="title"/>
          </p:nvPr>
        </p:nvSpPr>
        <p:spPr>
          <a:xfrm>
            <a:off x="0" y="402672"/>
            <a:ext cx="9144000" cy="679508"/>
          </a:xfrm>
          <a:solidFill>
            <a:srgbClr val="008997">
              <a:alpha val="85098"/>
            </a:srgbClr>
          </a:solidFill>
        </p:spPr>
        <p:txBody>
          <a:bodyPr lIns="274320" anchor="ctr" anchorCtr="0">
            <a:normAutofit/>
          </a:bodyPr>
          <a:lstStyle>
            <a:lvl1pPr algn="l">
              <a:defRPr sz="2800" b="0" cap="none" baseline="0">
                <a:solidFill>
                  <a:schemeClr val="bg1"/>
                </a:solidFill>
              </a:defRPr>
            </a:lvl1pPr>
          </a:lstStyle>
          <a:p>
            <a:r>
              <a:rPr lang="en-US" smtClean="0"/>
              <a:t>Click to edit Master title style</a:t>
            </a:r>
            <a:endParaRPr lang="en-US" dirty="0"/>
          </a:p>
        </p:txBody>
      </p:sp>
      <p:sp>
        <p:nvSpPr>
          <p:cNvPr id="17"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330272" y="6501468"/>
            <a:ext cx="754794" cy="274316"/>
          </a:xfrm>
          <a:prstGeom prst="rect">
            <a:avLst/>
          </a:prstGeom>
          <a:effectLst/>
        </p:spPr>
      </p:pic>
    </p:spTree>
    <p:extLst>
      <p:ext uri="{BB962C8B-B14F-4D97-AF65-F5344CB8AC3E}">
        <p14:creationId xmlns:p14="http://schemas.microsoft.com/office/powerpoint/2010/main" val="393293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Quote Slide Image">
    <p:spTree>
      <p:nvGrpSpPr>
        <p:cNvPr id="1" name=""/>
        <p:cNvGrpSpPr/>
        <p:nvPr/>
      </p:nvGrpSpPr>
      <p:grpSpPr>
        <a:xfrm>
          <a:off x="0" y="0"/>
          <a:ext cx="0" cy="0"/>
          <a:chOff x="0" y="0"/>
          <a:chExt cx="0" cy="0"/>
        </a:xfrm>
      </p:grpSpPr>
      <p:sp>
        <p:nvSpPr>
          <p:cNvPr id="12" name="Rectangle 11"/>
          <p:cNvSpPr/>
          <p:nvPr userDrawn="1"/>
        </p:nvSpPr>
        <p:spPr>
          <a:xfrm>
            <a:off x="0" y="1"/>
            <a:ext cx="9144000" cy="6858000"/>
          </a:xfrm>
          <a:prstGeom prst="rect">
            <a:avLst/>
          </a:prstGeom>
          <a:solidFill>
            <a:srgbClr val="FFFD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7"/>
          <p:cNvSpPr>
            <a:spLocks noGrp="1"/>
          </p:cNvSpPr>
          <p:nvPr>
            <p:ph type="pic" sz="quarter" idx="10"/>
          </p:nvPr>
        </p:nvSpPr>
        <p:spPr>
          <a:xfrm>
            <a:off x="0" y="0"/>
            <a:ext cx="9144000" cy="6400800"/>
          </a:xfrm>
        </p:spPr>
        <p:txBody>
          <a:bodyPr/>
          <a:lstStyle>
            <a:lvl1pPr marL="0" indent="0">
              <a:buNone/>
              <a:defRPr/>
            </a:lvl1pPr>
          </a:lstStyle>
          <a:p>
            <a:r>
              <a:rPr lang="en-US" smtClean="0"/>
              <a:t>Click icon to add picture</a:t>
            </a:r>
            <a:endParaRPr lang="en-US"/>
          </a:p>
        </p:txBody>
      </p:sp>
      <p:sp>
        <p:nvSpPr>
          <p:cNvPr id="17"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
        <p:nvSpPr>
          <p:cNvPr id="4" name="Text Placeholder 3"/>
          <p:cNvSpPr>
            <a:spLocks noGrp="1"/>
          </p:cNvSpPr>
          <p:nvPr>
            <p:ph type="body" sz="quarter" idx="12"/>
          </p:nvPr>
        </p:nvSpPr>
        <p:spPr>
          <a:xfrm>
            <a:off x="0" y="3629027"/>
            <a:ext cx="3611562" cy="2778125"/>
          </a:xfrm>
          <a:solidFill>
            <a:srgbClr val="008997">
              <a:alpha val="85098"/>
            </a:srgbClr>
          </a:solidFill>
        </p:spPr>
        <p:txBody>
          <a:bodyPr lIns="274320" tIns="182880" rIns="274320" bIns="182880" anchor="ctr" anchorCtr="1"/>
          <a:lstStyle>
            <a:lvl1pPr marL="0" indent="0">
              <a:buNone/>
              <a:defRPr b="0">
                <a:solidFill>
                  <a:schemeClr val="bg1"/>
                </a:solidFill>
              </a:defRPr>
            </a:lvl1pPr>
            <a:lvl2pPr>
              <a:defRPr sz="1600" i="1">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330272" y="6501468"/>
            <a:ext cx="754794" cy="274316"/>
          </a:xfrm>
          <a:prstGeom prst="rect">
            <a:avLst/>
          </a:prstGeom>
          <a:effectLst/>
        </p:spPr>
      </p:pic>
    </p:spTree>
    <p:extLst>
      <p:ext uri="{BB962C8B-B14F-4D97-AF65-F5344CB8AC3E}">
        <p14:creationId xmlns:p14="http://schemas.microsoft.com/office/powerpoint/2010/main" val="156715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Slide Solid">
    <p:spTree>
      <p:nvGrpSpPr>
        <p:cNvPr id="1" name=""/>
        <p:cNvGrpSpPr/>
        <p:nvPr/>
      </p:nvGrpSpPr>
      <p:grpSpPr>
        <a:xfrm>
          <a:off x="0" y="0"/>
          <a:ext cx="0" cy="0"/>
          <a:chOff x="0" y="0"/>
          <a:chExt cx="0" cy="0"/>
        </a:xfrm>
      </p:grpSpPr>
      <p:sp>
        <p:nvSpPr>
          <p:cNvPr id="12" name="Rectangle 11"/>
          <p:cNvSpPr/>
          <p:nvPr userDrawn="1"/>
        </p:nvSpPr>
        <p:spPr>
          <a:xfrm>
            <a:off x="0" y="1"/>
            <a:ext cx="9144000" cy="6858000"/>
          </a:xfrm>
          <a:prstGeom prst="rect">
            <a:avLst/>
          </a:prstGeom>
          <a:solidFill>
            <a:srgbClr val="FFFD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quarter" idx="12"/>
          </p:nvPr>
        </p:nvSpPr>
        <p:spPr bwMode="ltGray">
          <a:xfrm>
            <a:off x="0" y="0"/>
            <a:ext cx="9144000" cy="6407150"/>
          </a:xfrm>
          <a:solidFill>
            <a:srgbClr val="008997"/>
          </a:solidFill>
        </p:spPr>
        <p:txBody>
          <a:bodyPr lIns="457200" tIns="182880" rIns="457200" bIns="182880" anchor="ctr" anchorCtr="1">
            <a:normAutofit/>
          </a:bodyPr>
          <a:lstStyle>
            <a:lvl1pPr marL="0" indent="0">
              <a:buNone/>
              <a:defRPr sz="3200" b="0">
                <a:solidFill>
                  <a:schemeClr val="bg1"/>
                </a:solidFill>
              </a:defRPr>
            </a:lvl1pPr>
            <a:lvl2pPr>
              <a:defRPr sz="1800" i="1">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p:txBody>
      </p:sp>
      <p:sp>
        <p:nvSpPr>
          <p:cNvPr id="7"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330272" y="6501468"/>
            <a:ext cx="754794" cy="274316"/>
          </a:xfrm>
          <a:prstGeom prst="rect">
            <a:avLst/>
          </a:prstGeom>
          <a:effectLst/>
        </p:spPr>
      </p:pic>
    </p:spTree>
    <p:extLst>
      <p:ext uri="{BB962C8B-B14F-4D97-AF65-F5344CB8AC3E}">
        <p14:creationId xmlns:p14="http://schemas.microsoft.com/office/powerpoint/2010/main" val="488501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07252"/>
            <a:ext cx="4038600" cy="484632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07252"/>
            <a:ext cx="4038600" cy="484632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7"/>
          <p:cNvSpPr>
            <a:spLocks noGrp="1"/>
          </p:cNvSpPr>
          <p:nvPr>
            <p:ph sz="quarter" idx="11"/>
          </p:nvPr>
        </p:nvSpPr>
        <p:spPr>
          <a:xfrm>
            <a:off x="4553219" y="6502393"/>
            <a:ext cx="3716069" cy="274320"/>
          </a:xfrm>
        </p:spPr>
        <p:txBody>
          <a:bodyPr anchor="ctr">
            <a:noAutofit/>
          </a:bodyPr>
          <a:lstStyle>
            <a:lvl1pPr marL="0" indent="0" algn="r">
              <a:buNone/>
              <a:defRPr sz="1050" b="0" i="1">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52469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247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64482"/>
            <a:ext cx="4040188" cy="4114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247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64482"/>
            <a:ext cx="4041775" cy="4114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7"/>
          <p:cNvSpPr>
            <a:spLocks noGrp="1"/>
          </p:cNvSpPr>
          <p:nvPr>
            <p:ph sz="quarter" idx="11"/>
          </p:nvPr>
        </p:nvSpPr>
        <p:spPr>
          <a:xfrm>
            <a:off x="4553219" y="6502393"/>
            <a:ext cx="3716069" cy="274320"/>
          </a:xfrm>
        </p:spPr>
        <p:txBody>
          <a:bodyPr anchor="ctr">
            <a:normAutofit/>
          </a:bodyPr>
          <a:lstStyle>
            <a:lvl1pPr marL="0" indent="0" algn="r">
              <a:buNone/>
              <a:defRPr sz="1050" b="0" i="1">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1099585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858000"/>
          </a:xfrm>
          <a:prstGeom prst="rect">
            <a:avLst/>
          </a:prstGeom>
          <a:solidFill>
            <a:srgbClr val="FFFD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914400"/>
          </a:xfrm>
          <a:prstGeom prst="rect">
            <a:avLst/>
          </a:prstGeom>
          <a:solidFill>
            <a:schemeClr val="accent3">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2" name="Title Placeholder 1"/>
          <p:cNvSpPr>
            <a:spLocks noGrp="1"/>
          </p:cNvSpPr>
          <p:nvPr>
            <p:ph type="title"/>
          </p:nvPr>
        </p:nvSpPr>
        <p:spPr bwMode="white">
          <a:xfrm>
            <a:off x="457200" y="283027"/>
            <a:ext cx="8229600" cy="64008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407252"/>
            <a:ext cx="8229600" cy="48463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16" cstate="print">
            <a:extLst>
              <a:ext uri="{28A0092B-C50C-407E-A947-70E740481C1C}">
                <a14:useLocalDpi xmlns:a14="http://schemas.microsoft.com/office/drawing/2010/main"/>
              </a:ext>
            </a:extLst>
          </a:blip>
          <a:stretch>
            <a:fillRect/>
          </a:stretch>
        </p:blipFill>
        <p:spPr>
          <a:xfrm>
            <a:off x="8330272" y="6501468"/>
            <a:ext cx="754794" cy="274316"/>
          </a:xfrm>
          <a:prstGeom prst="rect">
            <a:avLst/>
          </a:prstGeom>
          <a:effectLst/>
        </p:spPr>
      </p:pic>
    </p:spTree>
    <p:extLst>
      <p:ext uri="{BB962C8B-B14F-4D97-AF65-F5344CB8AC3E}">
        <p14:creationId xmlns:p14="http://schemas.microsoft.com/office/powerpoint/2010/main" val="259049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8" r:id="rId3"/>
    <p:sldLayoutId id="2147483663" r:id="rId4"/>
    <p:sldLayoutId id="2147483651" r:id="rId5"/>
    <p:sldLayoutId id="2147483664" r:id="rId6"/>
    <p:sldLayoutId id="2147483665" r:id="rId7"/>
    <p:sldLayoutId id="2147483652" r:id="rId8"/>
    <p:sldLayoutId id="2147483653" r:id="rId9"/>
    <p:sldLayoutId id="2147483654" r:id="rId10"/>
    <p:sldLayoutId id="2147483655" r:id="rId11"/>
    <p:sldLayoutId id="2147483666" r:id="rId12"/>
    <p:sldLayoutId id="2147483667" r:id="rId13"/>
    <p:sldLayoutId id="2147483670" r:id="rId14"/>
  </p:sldLayoutIdLst>
  <p:txStyles>
    <p:titleStyle>
      <a:lvl1pPr algn="l" defTabSz="914400" rtl="0" eaLnBrk="1" latinLnBrk="0" hangingPunct="1">
        <a:spcBef>
          <a:spcPct val="0"/>
        </a:spcBef>
        <a:buNone/>
        <a:defRPr sz="3200" b="0" kern="1200">
          <a:solidFill>
            <a:srgbClr val="E6EFFA"/>
          </a:solidFill>
          <a:latin typeface="+mj-lt"/>
          <a:ea typeface="+mj-ea"/>
          <a:cs typeface="+mj-cs"/>
        </a:defRPr>
      </a:lvl1pPr>
    </p:titleStyle>
    <p:bodyStyle>
      <a:lvl1pPr marL="168275" indent="-168275" algn="l" defTabSz="914400" rtl="0" eaLnBrk="1" latinLnBrk="0" hangingPunct="1">
        <a:spcBef>
          <a:spcPts val="1800"/>
        </a:spcBef>
        <a:buSzPct val="90000"/>
        <a:buFont typeface="Arial" pitchFamily="34" charset="0"/>
        <a:buChar char="•"/>
        <a:defRPr sz="2400" b="1" kern="1200">
          <a:solidFill>
            <a:schemeClr val="accent3"/>
          </a:solidFill>
          <a:latin typeface="+mn-lt"/>
          <a:ea typeface="+mn-ea"/>
          <a:cs typeface="+mn-cs"/>
        </a:defRPr>
      </a:lvl1pPr>
      <a:lvl2pPr marL="457200" indent="-182563" algn="l" defTabSz="914400" rtl="0" eaLnBrk="1" latinLnBrk="0" hangingPunct="1">
        <a:spcBef>
          <a:spcPct val="20000"/>
        </a:spcBef>
        <a:buSzPct val="90000"/>
        <a:buFont typeface="Arial" pitchFamily="34" charset="0"/>
        <a:buChar char="–"/>
        <a:tabLst/>
        <a:defRPr sz="2000" kern="1200">
          <a:solidFill>
            <a:schemeClr val="tx1"/>
          </a:solidFill>
          <a:latin typeface="+mn-lt"/>
          <a:ea typeface="+mn-ea"/>
          <a:cs typeface="+mn-cs"/>
        </a:defRPr>
      </a:lvl2pPr>
      <a:lvl3pPr marL="731520" indent="-137160" algn="l" defTabSz="914400" rtl="0" eaLnBrk="1" latinLnBrk="0" hangingPunct="1">
        <a:spcBef>
          <a:spcPct val="20000"/>
        </a:spcBef>
        <a:buSzPct val="90000"/>
        <a:buFont typeface="Arial" pitchFamily="34" charset="0"/>
        <a:buChar char="•"/>
        <a:defRPr sz="1800" kern="1200">
          <a:solidFill>
            <a:schemeClr val="tx1"/>
          </a:solidFill>
          <a:latin typeface="+mn-lt"/>
          <a:ea typeface="+mn-ea"/>
          <a:cs typeface="+mn-cs"/>
        </a:defRPr>
      </a:lvl3pPr>
      <a:lvl4pPr marL="1188720" indent="-182880" algn="l" defTabSz="914400" rtl="0" eaLnBrk="1" latinLnBrk="0" hangingPunct="1">
        <a:spcBef>
          <a:spcPct val="20000"/>
        </a:spcBef>
        <a:buFont typeface="Museo Sans For Dell" pitchFamily="2" charset="0"/>
        <a:buChar char="–"/>
        <a:defRPr sz="1600" kern="1200">
          <a:solidFill>
            <a:schemeClr val="tx1"/>
          </a:solidFill>
          <a:latin typeface="+mn-lt"/>
          <a:ea typeface="+mn-ea"/>
          <a:cs typeface="+mn-cs"/>
        </a:defRPr>
      </a:lvl4pPr>
      <a:lvl5pPr marL="1371600" indent="0" algn="l" defTabSz="914400" rtl="0" eaLnBrk="1" latinLnBrk="0" hangingPunct="1">
        <a:spcBef>
          <a:spcPct val="20000"/>
        </a:spcBef>
        <a:buSzPct val="90000"/>
        <a:buFont typeface="Arial" pitchFamily="34" charset="0"/>
        <a:buNone/>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hyperlink" Target="mailto:Healthmanager-leb@medair.org"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KPC survey</a:t>
            </a:r>
            <a:endParaRPr lang="en-US" dirty="0"/>
          </a:p>
        </p:txBody>
      </p:sp>
      <p:sp>
        <p:nvSpPr>
          <p:cNvPr id="3" name="Rectangle 2"/>
          <p:cNvSpPr/>
          <p:nvPr/>
        </p:nvSpPr>
        <p:spPr>
          <a:xfrm>
            <a:off x="840828" y="2017986"/>
            <a:ext cx="8071944" cy="369332"/>
          </a:xfrm>
          <a:prstGeom prst="rect">
            <a:avLst/>
          </a:prstGeom>
        </p:spPr>
        <p:txBody>
          <a:bodyPr wrap="square">
            <a:spAutoFit/>
          </a:bodyPr>
          <a:lstStyle/>
          <a:p>
            <a:r>
              <a:rPr lang="en-US" b="1" dirty="0" smtClean="0"/>
              <a:t>MEDAIR-LEBANON </a:t>
            </a:r>
            <a:r>
              <a:rPr lang="en-US" b="1" dirty="0"/>
              <a:t>HEALTH KNOWLEDGE, PRACTICES, AND COVERAGE SURVEY</a:t>
            </a:r>
            <a:endParaRPr lang="en-US" dirty="0"/>
          </a:p>
        </p:txBody>
      </p:sp>
      <p:sp>
        <p:nvSpPr>
          <p:cNvPr id="4" name="TextBox 3"/>
          <p:cNvSpPr txBox="1"/>
          <p:nvPr/>
        </p:nvSpPr>
        <p:spPr>
          <a:xfrm>
            <a:off x="3780430" y="3848669"/>
            <a:ext cx="2129041" cy="369332"/>
          </a:xfrm>
          <a:prstGeom prst="rect">
            <a:avLst/>
          </a:prstGeom>
          <a:noFill/>
        </p:spPr>
        <p:txBody>
          <a:bodyPr wrap="square" rtlCol="0">
            <a:spAutoFit/>
          </a:bodyPr>
          <a:lstStyle/>
          <a:p>
            <a:pPr algn="ctr"/>
            <a:r>
              <a:rPr lang="en-GB" b="1" dirty="0" smtClean="0">
                <a:solidFill>
                  <a:srgbClr val="FF0000"/>
                </a:solidFill>
              </a:rPr>
              <a:t>December 2015</a:t>
            </a:r>
            <a:endParaRPr lang="en-US" b="1" dirty="0">
              <a:solidFill>
                <a:srgbClr val="FF0000"/>
              </a:solidFill>
            </a:endParaRPr>
          </a:p>
        </p:txBody>
      </p:sp>
    </p:spTree>
    <p:extLst>
      <p:ext uri="{BB962C8B-B14F-4D97-AF65-F5344CB8AC3E}">
        <p14:creationId xmlns:p14="http://schemas.microsoft.com/office/powerpoint/2010/main" val="842140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377"/>
            <a:ext cx="8229600" cy="640080"/>
          </a:xfrm>
        </p:spPr>
        <p:txBody>
          <a:bodyPr>
            <a:normAutofit fontScale="90000"/>
          </a:bodyPr>
          <a:lstStyle/>
          <a:p>
            <a:r>
              <a:rPr lang="en-GB" b="1" dirty="0" smtClean="0"/>
              <a:t>Findings-4: </a:t>
            </a:r>
            <a:r>
              <a:rPr lang="fr-FR" b="1" dirty="0" smtClean="0"/>
              <a:t>NON-COMMUNICABLE </a:t>
            </a:r>
            <a:r>
              <a:rPr lang="fr-FR" b="1" dirty="0"/>
              <a:t>DISEASES (</a:t>
            </a:r>
            <a:r>
              <a:rPr lang="fr-FR" b="1" dirty="0" err="1"/>
              <a:t>NCDs</a:t>
            </a:r>
            <a:r>
              <a:rPr lang="fr-FR" b="1" dirty="0"/>
              <a:t>):</a:t>
            </a:r>
            <a:endParaRPr lang="en-US" dirty="0"/>
          </a:p>
        </p:txBody>
      </p:sp>
      <p:sp>
        <p:nvSpPr>
          <p:cNvPr id="3" name="Rectangle 2"/>
          <p:cNvSpPr/>
          <p:nvPr/>
        </p:nvSpPr>
        <p:spPr>
          <a:xfrm>
            <a:off x="1198179" y="1542877"/>
            <a:ext cx="6821213" cy="1477328"/>
          </a:xfrm>
          <a:prstGeom prst="rect">
            <a:avLst/>
          </a:prstGeom>
        </p:spPr>
        <p:txBody>
          <a:bodyPr wrap="square">
            <a:spAutoFit/>
          </a:bodyPr>
          <a:lstStyle/>
          <a:p>
            <a:r>
              <a:rPr lang="en-US" dirty="0"/>
              <a:t>Diabetes, an estimated </a:t>
            </a:r>
            <a:r>
              <a:rPr lang="en-US" dirty="0" smtClean="0"/>
              <a:t>42</a:t>
            </a:r>
          </a:p>
          <a:p>
            <a:r>
              <a:rPr lang="en-US" dirty="0" smtClean="0"/>
              <a:t>49</a:t>
            </a:r>
            <a:r>
              <a:rPr lang="en-US" dirty="0"/>
              <a:t>% for HBP/CVD</a:t>
            </a:r>
          </a:p>
          <a:p>
            <a:r>
              <a:rPr lang="en-US" dirty="0"/>
              <a:t>46% of respondents do not know how to reduce the risk of either one of these two NCDs, </a:t>
            </a:r>
            <a:endParaRPr lang="en-US" dirty="0" smtClean="0"/>
          </a:p>
          <a:p>
            <a:r>
              <a:rPr lang="en-US" dirty="0" smtClean="0"/>
              <a:t>and </a:t>
            </a:r>
            <a:r>
              <a:rPr lang="en-US" dirty="0"/>
              <a:t>only around 25% know two or more ways to reduce their risk.  </a:t>
            </a:r>
          </a:p>
        </p:txBody>
      </p:sp>
      <p:sp>
        <p:nvSpPr>
          <p:cNvPr id="4" name="Rectangle 3"/>
          <p:cNvSpPr/>
          <p:nvPr/>
        </p:nvSpPr>
        <p:spPr>
          <a:xfrm>
            <a:off x="1198178" y="3284511"/>
            <a:ext cx="7094483" cy="36933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GB" b="1" dirty="0"/>
              <a:t>Recommendation-4 :</a:t>
            </a:r>
            <a:r>
              <a:rPr lang="fr-FR" b="1" dirty="0"/>
              <a:t>NON-COMMUNICABLE DISEASES </a:t>
            </a:r>
            <a:endParaRPr lang="en-US" dirty="0"/>
          </a:p>
        </p:txBody>
      </p:sp>
      <p:sp>
        <p:nvSpPr>
          <p:cNvPr id="5" name="Rectangle 4"/>
          <p:cNvSpPr/>
          <p:nvPr/>
        </p:nvSpPr>
        <p:spPr>
          <a:xfrm>
            <a:off x="1429407" y="3792017"/>
            <a:ext cx="6684579" cy="1477328"/>
          </a:xfrm>
          <a:prstGeom prst="rect">
            <a:avLst/>
          </a:prstGeom>
        </p:spPr>
        <p:txBody>
          <a:bodyPr wrap="square">
            <a:spAutoFit/>
          </a:bodyPr>
          <a:lstStyle/>
          <a:p>
            <a:r>
              <a:rPr lang="en-US" dirty="0"/>
              <a:t>CHW to conduct screening assessments for referral to the health facility for further testing and possible treatment for diabetes and HBP.  The curriculum is organized in a way to enable project staff to select the modules that are most relevant to their in-country NCD context.</a:t>
            </a:r>
          </a:p>
        </p:txBody>
      </p:sp>
    </p:spTree>
    <p:extLst>
      <p:ext uri="{BB962C8B-B14F-4D97-AF65-F5344CB8AC3E}">
        <p14:creationId xmlns:p14="http://schemas.microsoft.com/office/powerpoint/2010/main" val="3838328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Findings – 5:Health Messages</a:t>
            </a:r>
            <a:endParaRPr lang="en-US" dirty="0"/>
          </a:p>
        </p:txBody>
      </p:sp>
      <p:sp>
        <p:nvSpPr>
          <p:cNvPr id="3" name="Content Placeholder 2"/>
          <p:cNvSpPr>
            <a:spLocks noGrp="1"/>
          </p:cNvSpPr>
          <p:nvPr>
            <p:ph idx="1"/>
          </p:nvPr>
        </p:nvSpPr>
        <p:spPr/>
        <p:txBody>
          <a:bodyPr/>
          <a:lstStyle/>
          <a:p>
            <a:r>
              <a:rPr lang="en-US" dirty="0">
                <a:solidFill>
                  <a:schemeClr val="tx1"/>
                </a:solidFill>
              </a:rPr>
              <a:t>The survey results clearly showed that both refugee and Lebanese women hear much of their information about health or nutrition from the doctor (44% and 55%, respectively). In addition, 54% of respondents received health messages in either the doctor’s office or the clinic health educator/nurse</a:t>
            </a:r>
            <a:r>
              <a:rPr lang="en-US" dirty="0"/>
              <a:t>.</a:t>
            </a:r>
          </a:p>
          <a:p>
            <a:endParaRPr lang="en-US" dirty="0"/>
          </a:p>
        </p:txBody>
      </p:sp>
    </p:spTree>
    <p:extLst>
      <p:ext uri="{BB962C8B-B14F-4D97-AF65-F5344CB8AC3E}">
        <p14:creationId xmlns:p14="http://schemas.microsoft.com/office/powerpoint/2010/main" val="4010193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357"/>
            <a:ext cx="8229600" cy="640080"/>
          </a:xfrm>
        </p:spPr>
        <p:txBody>
          <a:bodyPr>
            <a:normAutofit fontScale="90000"/>
          </a:bodyPr>
          <a:lstStyle/>
          <a:p>
            <a:r>
              <a:rPr lang="en-GB" b="1" dirty="0"/>
              <a:t>Recommendation -5: Health Messages</a:t>
            </a:r>
            <a:r>
              <a:rPr lang="en-US" b="1" dirty="0"/>
              <a:t/>
            </a:r>
            <a:br>
              <a:rPr lang="en-US" b="1" dirty="0"/>
            </a:br>
            <a:r>
              <a:rPr lang="fr-FR" b="1" dirty="0"/>
              <a:t> </a:t>
            </a:r>
            <a:r>
              <a:rPr lang="en-US" b="1" dirty="0"/>
              <a:t/>
            </a:r>
            <a:br>
              <a:rPr lang="en-US" b="1" dirty="0"/>
            </a:br>
            <a:r>
              <a:rPr lang="en-US" b="1" dirty="0"/>
              <a:t/>
            </a:r>
            <a:br>
              <a:rPr lang="en-US" b="1" dirty="0"/>
            </a:br>
            <a:r>
              <a:rPr lang="en-US" b="1" dirty="0"/>
              <a:t> </a:t>
            </a:r>
            <a:br>
              <a:rPr lang="en-US" b="1" dirty="0"/>
            </a:br>
            <a:r>
              <a:rPr lang="en-GB" b="1" dirty="0"/>
              <a:t>Recommendation -5: Health Messages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rgbClr val="8C1F04"/>
                </a:solidFill>
              </a:rPr>
              <a:t>CHWs and/or junior clinic staff can conduct outreach sessions in the waiting room during targeted times when, for example, pregnant women visit the clinic, or when children are immunized.</a:t>
            </a:r>
          </a:p>
          <a:p>
            <a:r>
              <a:rPr lang="en-US" dirty="0">
                <a:solidFill>
                  <a:srgbClr val="8C1F04"/>
                </a:solidFill>
              </a:rPr>
              <a:t>CHWs be able to discuss key health topics privately with their clients; however, depending on the circumstances, CHWs should look for opportunities to include their client’s mother and/or mother-in-law in the discussion as well, especially if the client feels that a group discussion would be productive and expose her older female relatives to a different perspective on a given health issue</a:t>
            </a:r>
            <a:r>
              <a:rPr lang="en-US" dirty="0" smtClean="0">
                <a:solidFill>
                  <a:srgbClr val="8C1F04"/>
                </a:solidFill>
              </a:rPr>
              <a:t>.</a:t>
            </a:r>
            <a:r>
              <a:rPr lang="en-US" dirty="0">
                <a:solidFill>
                  <a:srgbClr val="8C1F04"/>
                </a:solidFill>
              </a:rPr>
              <a:t> </a:t>
            </a:r>
            <a:endParaRPr lang="en-US" dirty="0" smtClean="0">
              <a:solidFill>
                <a:srgbClr val="8C1F04"/>
              </a:solidFill>
            </a:endParaRPr>
          </a:p>
          <a:p>
            <a:r>
              <a:rPr lang="en-US" dirty="0" smtClean="0">
                <a:solidFill>
                  <a:srgbClr val="8C1F04"/>
                </a:solidFill>
              </a:rPr>
              <a:t>CHWs </a:t>
            </a:r>
            <a:r>
              <a:rPr lang="en-US" dirty="0">
                <a:solidFill>
                  <a:srgbClr val="8C1F04"/>
                </a:solidFill>
              </a:rPr>
              <a:t>should stress the importance of child spacing on the mother’s health.  Given the influence that husbands and other family members (especially mothers and mothers-in-law) can have on such decisions, insofar as possible, they should also be included in child spacing discussion sessions, either separately and/or together with the children’s mother.</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272100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Thank you</a:t>
            </a:r>
          </a:p>
          <a:p>
            <a:r>
              <a:rPr lang="en-GB" dirty="0" smtClean="0"/>
              <a:t>Medair Health Project Manager</a:t>
            </a:r>
          </a:p>
          <a:p>
            <a:r>
              <a:rPr lang="en-GB" dirty="0" smtClean="0"/>
              <a:t>Dr </a:t>
            </a:r>
            <a:r>
              <a:rPr lang="en-GB" dirty="0" err="1" smtClean="0"/>
              <a:t>Wael</a:t>
            </a:r>
            <a:r>
              <a:rPr lang="en-GB" dirty="0" smtClean="0"/>
              <a:t> Harb</a:t>
            </a:r>
          </a:p>
          <a:p>
            <a:r>
              <a:rPr lang="en-GB" dirty="0" smtClean="0">
                <a:hlinkClick r:id="rId2"/>
              </a:rPr>
              <a:t>Healthmanager-leb@medair.org</a:t>
            </a:r>
            <a:endParaRPr lang="en-GB" dirty="0" smtClean="0"/>
          </a:p>
          <a:p>
            <a:r>
              <a:rPr lang="en-GB" smtClean="0"/>
              <a:t>81728854</a:t>
            </a:r>
            <a:endParaRPr lang="en-GB" dirty="0" smtClean="0"/>
          </a:p>
          <a:p>
            <a:pPr marL="0" indent="0">
              <a:buNone/>
            </a:pPr>
            <a:endParaRPr lang="en-US" dirty="0"/>
          </a:p>
        </p:txBody>
      </p:sp>
    </p:spTree>
    <p:extLst>
      <p:ext uri="{BB962C8B-B14F-4D97-AF65-F5344CB8AC3E}">
        <p14:creationId xmlns:p14="http://schemas.microsoft.com/office/powerpoint/2010/main" val="194250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endParaRPr lang="en-US" dirty="0"/>
          </a:p>
        </p:txBody>
      </p:sp>
      <p:sp>
        <p:nvSpPr>
          <p:cNvPr id="3" name="Rectangle 2"/>
          <p:cNvSpPr/>
          <p:nvPr/>
        </p:nvSpPr>
        <p:spPr>
          <a:xfrm>
            <a:off x="336331" y="1436364"/>
            <a:ext cx="8544910" cy="4247317"/>
          </a:xfrm>
          <a:prstGeom prst="rect">
            <a:avLst/>
          </a:prstGeom>
        </p:spPr>
        <p:txBody>
          <a:bodyPr wrap="square">
            <a:spAutoFit/>
          </a:bodyPr>
          <a:lstStyle/>
          <a:p>
            <a:r>
              <a:rPr lang="en-GB" dirty="0"/>
              <a:t>The objective of the survey is to gather information from active project areas in the Bekaa Valley to provide representative data on key health-related indicators at the household level, including the following thematic areas: </a:t>
            </a:r>
          </a:p>
          <a:p>
            <a:r>
              <a:rPr lang="en-US" dirty="0"/>
              <a:t>- Health seeking behavior </a:t>
            </a:r>
          </a:p>
          <a:p>
            <a:r>
              <a:rPr lang="en-US" dirty="0"/>
              <a:t>- Diarrhea management </a:t>
            </a:r>
          </a:p>
          <a:p>
            <a:r>
              <a:rPr lang="en-US" dirty="0"/>
              <a:t>- Acute respiratory infection (ARI) management </a:t>
            </a:r>
          </a:p>
          <a:p>
            <a:r>
              <a:rPr lang="en-US" dirty="0"/>
              <a:t>- Vaccinations </a:t>
            </a:r>
          </a:p>
          <a:p>
            <a:r>
              <a:rPr lang="en-US" dirty="0"/>
              <a:t>- Antenatal care (ANC) </a:t>
            </a:r>
          </a:p>
          <a:p>
            <a:r>
              <a:rPr lang="en-US" dirty="0"/>
              <a:t>- Delivery in health facility </a:t>
            </a:r>
          </a:p>
          <a:p>
            <a:r>
              <a:rPr lang="en-US" dirty="0"/>
              <a:t>- Post-partum care (PNC) </a:t>
            </a:r>
          </a:p>
          <a:p>
            <a:r>
              <a:rPr lang="en-US" dirty="0"/>
              <a:t>- Breastfeeding practices </a:t>
            </a:r>
          </a:p>
          <a:p>
            <a:r>
              <a:rPr lang="en-US" dirty="0"/>
              <a:t>- Family planning </a:t>
            </a:r>
          </a:p>
          <a:p>
            <a:r>
              <a:rPr lang="en-GB" dirty="0"/>
              <a:t>- Non-communicable disease prevention (diabetes and high blood pressure/cardiovascular disease) </a:t>
            </a:r>
          </a:p>
          <a:p>
            <a:r>
              <a:rPr lang="en-US" dirty="0"/>
              <a:t>- Sources of health information </a:t>
            </a:r>
          </a:p>
        </p:txBody>
      </p:sp>
    </p:spTree>
    <p:extLst>
      <p:ext uri="{BB962C8B-B14F-4D97-AF65-F5344CB8AC3E}">
        <p14:creationId xmlns:p14="http://schemas.microsoft.com/office/powerpoint/2010/main" val="934758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294"/>
            <a:ext cx="8229600" cy="789025"/>
          </a:xfrm>
        </p:spPr>
        <p:txBody>
          <a:bodyPr/>
          <a:lstStyle/>
          <a:p>
            <a:r>
              <a:rPr lang="en-US" b="1" i="1" dirty="0"/>
              <a:t>Sample Design</a:t>
            </a:r>
            <a:endParaRPr lang="en-US" dirty="0"/>
          </a:p>
        </p:txBody>
      </p:sp>
      <p:sp>
        <p:nvSpPr>
          <p:cNvPr id="3" name="Rectangle 2"/>
          <p:cNvSpPr/>
          <p:nvPr/>
        </p:nvSpPr>
        <p:spPr>
          <a:xfrm>
            <a:off x="168164" y="1091859"/>
            <a:ext cx="7262648" cy="5632311"/>
          </a:xfrm>
          <a:prstGeom prst="rect">
            <a:avLst/>
          </a:prstGeom>
        </p:spPr>
        <p:txBody>
          <a:bodyPr wrap="square">
            <a:spAutoFit/>
          </a:bodyPr>
          <a:lstStyle/>
          <a:p>
            <a:r>
              <a:rPr lang="en-US" dirty="0"/>
              <a:t>A stratified multi-staged cluster design with probability proportional to size (PPS) was used to obtain a representative sample of the three major groups:</a:t>
            </a:r>
          </a:p>
          <a:p>
            <a:pPr marL="457200" indent="-457200">
              <a:buAutoNum type="arabicPeriod"/>
            </a:pPr>
            <a:r>
              <a:rPr lang="en-US" dirty="0"/>
              <a:t>Refugees in informal settlements (ITS) – Sample size:  </a:t>
            </a:r>
            <a:r>
              <a:rPr lang="en-US" dirty="0" smtClean="0"/>
              <a:t>88</a:t>
            </a:r>
          </a:p>
          <a:p>
            <a:pPr marL="457200" indent="-457200">
              <a:buAutoNum type="arabicPeriod"/>
            </a:pPr>
            <a:r>
              <a:rPr lang="en-US" dirty="0" smtClean="0"/>
              <a:t>Urban </a:t>
            </a:r>
            <a:r>
              <a:rPr lang="en-US" dirty="0"/>
              <a:t>refugees (i.e. refugees not residing in informal settlements – Sample size: </a:t>
            </a:r>
            <a:r>
              <a:rPr lang="en-US" dirty="0" smtClean="0"/>
              <a:t>191  </a:t>
            </a:r>
          </a:p>
          <a:p>
            <a:pPr marL="457200" indent="-457200">
              <a:buAutoNum type="arabicPeriod"/>
            </a:pPr>
            <a:r>
              <a:rPr lang="en-US" dirty="0" smtClean="0"/>
              <a:t>Vulnerable </a:t>
            </a:r>
            <a:r>
              <a:rPr lang="en-US" dirty="0"/>
              <a:t>Lebanese – Sample size:  </a:t>
            </a:r>
            <a:r>
              <a:rPr lang="en-US" dirty="0" smtClean="0"/>
              <a:t>295</a:t>
            </a:r>
          </a:p>
          <a:p>
            <a:endParaRPr lang="en-US" dirty="0" smtClean="0"/>
          </a:p>
          <a:p>
            <a:endParaRPr lang="en-US" dirty="0" smtClean="0"/>
          </a:p>
          <a:p>
            <a:r>
              <a:rPr lang="en-US" dirty="0"/>
              <a:t/>
            </a:r>
            <a:br>
              <a:rPr lang="en-US" dirty="0"/>
            </a:br>
            <a:r>
              <a:rPr lang="en-US" dirty="0"/>
              <a:t> </a:t>
            </a:r>
          </a:p>
          <a:p>
            <a:r>
              <a:rPr lang="en-US" dirty="0"/>
              <a:t>Total sample size was </a:t>
            </a:r>
            <a:r>
              <a:rPr lang="en-US" b="1" dirty="0">
                <a:solidFill>
                  <a:srgbClr val="FF0000"/>
                </a:solidFill>
              </a:rPr>
              <a:t>574</a:t>
            </a:r>
            <a:r>
              <a:rPr lang="en-US" dirty="0"/>
              <a:t> women with children under 5 years old.  </a:t>
            </a:r>
          </a:p>
          <a:p>
            <a:r>
              <a:rPr lang="en-US" dirty="0"/>
              <a:t> For refugees, a 30 cluster X 9 household (3 refugee households in informal settlements, 6 urban refugee households) and a 30 cluster by 9 household design for vulnerable Lebanese households due to the small geographic size of Lebanon. Systematic random sampling (PPS) was used to assign the number of clusters to cadasters using UNHCR registration data for refugee numbers and estimates of vulnerable Lebanese populations were provided by Medair. In cadasters where vulnerable Lebanese household numbers were unavailable, an estimated percentage was calculated based on the cadaster average.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1503" y="2606421"/>
            <a:ext cx="5801108" cy="123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4236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028" y="178681"/>
            <a:ext cx="8150772" cy="586776"/>
          </a:xfrm>
        </p:spPr>
        <p:txBody>
          <a:bodyPr/>
          <a:lstStyle/>
          <a:p>
            <a:r>
              <a:rPr lang="en-GB" b="1" dirty="0"/>
              <a:t>Findings -1 : Child health</a:t>
            </a:r>
            <a:endParaRPr lang="en-US" dirty="0"/>
          </a:p>
        </p:txBody>
      </p:sp>
      <p:sp>
        <p:nvSpPr>
          <p:cNvPr id="3" name="Rectangle 2"/>
          <p:cNvSpPr/>
          <p:nvPr/>
        </p:nvSpPr>
        <p:spPr>
          <a:xfrm>
            <a:off x="231235" y="1034407"/>
            <a:ext cx="8394149" cy="4801314"/>
          </a:xfrm>
          <a:prstGeom prst="rect">
            <a:avLst/>
          </a:prstGeom>
        </p:spPr>
        <p:txBody>
          <a:bodyPr wrap="square">
            <a:spAutoFit/>
          </a:bodyPr>
          <a:lstStyle/>
          <a:p>
            <a:pPr marL="285750" indent="-285750">
              <a:buFontTx/>
              <a:buChar char="-"/>
            </a:pPr>
            <a:r>
              <a:rPr lang="en-US" dirty="0"/>
              <a:t>55</a:t>
            </a:r>
            <a:r>
              <a:rPr lang="en-US" dirty="0" smtClean="0"/>
              <a:t>% of Refugees and  </a:t>
            </a:r>
            <a:r>
              <a:rPr lang="en-US" dirty="0"/>
              <a:t>45</a:t>
            </a:r>
            <a:r>
              <a:rPr lang="en-US" dirty="0" smtClean="0"/>
              <a:t>% of V Lebanese had diarrhea </a:t>
            </a:r>
            <a:r>
              <a:rPr lang="en-US" dirty="0"/>
              <a:t>or blood in stool over the previous two weeks  </a:t>
            </a:r>
            <a:endParaRPr lang="en-US" dirty="0" smtClean="0"/>
          </a:p>
          <a:p>
            <a:endParaRPr lang="en-US" dirty="0"/>
          </a:p>
          <a:p>
            <a:pPr marL="285750" indent="-285750">
              <a:buFontTx/>
              <a:buChar char="-"/>
            </a:pPr>
            <a:r>
              <a:rPr lang="en-US" dirty="0"/>
              <a:t>Only </a:t>
            </a:r>
            <a:r>
              <a:rPr lang="en-US" b="1" dirty="0">
                <a:solidFill>
                  <a:srgbClr val="FF0000"/>
                </a:solidFill>
              </a:rPr>
              <a:t>32% </a:t>
            </a:r>
            <a:r>
              <a:rPr lang="en-US" dirty="0"/>
              <a:t>of both groups used the ORS pack.  </a:t>
            </a:r>
          </a:p>
          <a:p>
            <a:pPr marL="285750" indent="-285750">
              <a:buFontTx/>
              <a:buChar char="-"/>
            </a:pPr>
            <a:r>
              <a:rPr lang="en-US" dirty="0"/>
              <a:t>Both refugees and Lebanese take their children to a health facility for diarrhea treatment (</a:t>
            </a:r>
            <a:r>
              <a:rPr lang="en-US" b="1" dirty="0">
                <a:solidFill>
                  <a:srgbClr val="FF0000"/>
                </a:solidFill>
              </a:rPr>
              <a:t>50%</a:t>
            </a:r>
            <a:r>
              <a:rPr lang="en-US" dirty="0"/>
              <a:t>), </a:t>
            </a:r>
            <a:endParaRPr lang="en-US" dirty="0" smtClean="0"/>
          </a:p>
          <a:p>
            <a:pPr marL="285750" indent="-285750">
              <a:buFontTx/>
              <a:buChar char="-"/>
            </a:pPr>
            <a:r>
              <a:rPr lang="en-US" dirty="0" smtClean="0"/>
              <a:t>Half </a:t>
            </a:r>
            <a:r>
              <a:rPr lang="en-US" dirty="0"/>
              <a:t>of refugee (51%) and Lebanese (45%) respondents </a:t>
            </a:r>
            <a:r>
              <a:rPr lang="en-US" b="1" dirty="0">
                <a:solidFill>
                  <a:srgbClr val="FF0000"/>
                </a:solidFill>
              </a:rPr>
              <a:t>cut back </a:t>
            </a:r>
            <a:r>
              <a:rPr lang="en-US" dirty="0"/>
              <a:t>on the amount of breast milk they give their child.</a:t>
            </a:r>
          </a:p>
          <a:p>
            <a:pPr marL="285750" indent="-285750">
              <a:buFontTx/>
              <a:buChar char="-"/>
            </a:pPr>
            <a:endParaRPr lang="en-US" dirty="0" smtClean="0"/>
          </a:p>
          <a:p>
            <a:pPr marL="285750" indent="-285750">
              <a:buFontTx/>
              <a:buChar char="-"/>
            </a:pPr>
            <a:endParaRPr lang="en-US" dirty="0"/>
          </a:p>
          <a:p>
            <a:pPr marL="285750" indent="-285750">
              <a:buFontTx/>
              <a:buChar char="-"/>
            </a:pPr>
            <a:endParaRPr lang="en-US" dirty="0" smtClean="0"/>
          </a:p>
          <a:p>
            <a:pPr marL="285750" indent="-285750">
              <a:buFontTx/>
              <a:buChar char="-"/>
            </a:pPr>
            <a:r>
              <a:rPr lang="en-US" dirty="0" smtClean="0"/>
              <a:t>68</a:t>
            </a:r>
            <a:r>
              <a:rPr lang="en-US" dirty="0"/>
              <a:t>% of refugee and 64% of Lebanese respondents reported that in the previous two weeks their child had a </a:t>
            </a:r>
            <a:r>
              <a:rPr lang="en-US" b="1" dirty="0">
                <a:solidFill>
                  <a:srgbClr val="FF0000"/>
                </a:solidFill>
              </a:rPr>
              <a:t>cough, trouble breathing or breathed faster</a:t>
            </a:r>
            <a:r>
              <a:rPr lang="en-US" dirty="0"/>
              <a:t>.  </a:t>
            </a:r>
          </a:p>
          <a:p>
            <a:pPr marL="285750" indent="-285750">
              <a:buFontTx/>
              <a:buChar char="-"/>
            </a:pPr>
            <a:r>
              <a:rPr lang="en-US" b="1" dirty="0">
                <a:solidFill>
                  <a:srgbClr val="FF0000"/>
                </a:solidFill>
              </a:rPr>
              <a:t>41%</a:t>
            </a:r>
            <a:r>
              <a:rPr lang="en-US" dirty="0"/>
              <a:t> of respondents whose children manifest those symptoms first go to the </a:t>
            </a:r>
            <a:r>
              <a:rPr lang="en-US" b="1" dirty="0">
                <a:solidFill>
                  <a:srgbClr val="FF0000"/>
                </a:solidFill>
              </a:rPr>
              <a:t>pharmacy</a:t>
            </a:r>
            <a:r>
              <a:rPr lang="en-US" dirty="0"/>
              <a:t> rather than a health facility for advice or treatment for their child’s cough or fast breathing.  </a:t>
            </a:r>
          </a:p>
          <a:p>
            <a:pPr marL="285750" indent="-285750">
              <a:buFontTx/>
              <a:buChar char="-"/>
            </a:pPr>
            <a:endParaRPr lang="en-US" dirty="0"/>
          </a:p>
        </p:txBody>
      </p:sp>
    </p:spTree>
    <p:extLst>
      <p:ext uri="{BB962C8B-B14F-4D97-AF65-F5344CB8AC3E}">
        <p14:creationId xmlns:p14="http://schemas.microsoft.com/office/powerpoint/2010/main" val="871945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357"/>
            <a:ext cx="8229600" cy="640080"/>
          </a:xfrm>
        </p:spPr>
        <p:txBody>
          <a:bodyPr>
            <a:normAutofit/>
          </a:bodyPr>
          <a:lstStyle/>
          <a:p>
            <a:r>
              <a:rPr lang="en-GB" dirty="0" smtClean="0"/>
              <a:t>Recommendation – 1: Child </a:t>
            </a:r>
            <a:r>
              <a:rPr lang="en-GB" dirty="0"/>
              <a:t>health</a:t>
            </a:r>
            <a:endParaRPr lang="en-US" dirty="0"/>
          </a:p>
        </p:txBody>
      </p:sp>
      <p:sp>
        <p:nvSpPr>
          <p:cNvPr id="3" name="Rectangle 2"/>
          <p:cNvSpPr/>
          <p:nvPr/>
        </p:nvSpPr>
        <p:spPr>
          <a:xfrm>
            <a:off x="709500" y="1429593"/>
            <a:ext cx="7509590" cy="4247317"/>
          </a:xfrm>
          <a:prstGeom prst="rect">
            <a:avLst/>
          </a:prstGeom>
        </p:spPr>
        <p:txBody>
          <a:bodyPr wrap="square">
            <a:spAutoFit/>
          </a:bodyPr>
          <a:lstStyle/>
          <a:p>
            <a:pPr lvl="0"/>
            <a:r>
              <a:rPr lang="en-US" dirty="0"/>
              <a:t>Campaign for </a:t>
            </a:r>
            <a:r>
              <a:rPr lang="en-US" b="1" dirty="0">
                <a:solidFill>
                  <a:srgbClr val="FF0000"/>
                </a:solidFill>
              </a:rPr>
              <a:t>P</a:t>
            </a:r>
            <a:r>
              <a:rPr lang="en-US" b="1" dirty="0" smtClean="0">
                <a:solidFill>
                  <a:srgbClr val="FF0000"/>
                </a:solidFill>
              </a:rPr>
              <a:t>romotion </a:t>
            </a:r>
            <a:r>
              <a:rPr lang="en-US" b="1" dirty="0">
                <a:solidFill>
                  <a:srgbClr val="FF0000"/>
                </a:solidFill>
              </a:rPr>
              <a:t>of ORS </a:t>
            </a:r>
            <a:r>
              <a:rPr lang="en-US" dirty="0"/>
              <a:t>should be planned, stressing home-based preparation of the </a:t>
            </a:r>
            <a:r>
              <a:rPr lang="en-US" dirty="0" smtClean="0"/>
              <a:t>packets</a:t>
            </a:r>
          </a:p>
          <a:p>
            <a:pPr lvl="0"/>
            <a:endParaRPr lang="en-US" dirty="0"/>
          </a:p>
          <a:p>
            <a:pPr algn="just"/>
            <a:r>
              <a:rPr lang="en-US" dirty="0"/>
              <a:t>Health providers should take advantage of this opportunity to promote awareness of the </a:t>
            </a:r>
            <a:r>
              <a:rPr lang="en-US" b="1" dirty="0">
                <a:solidFill>
                  <a:schemeClr val="bg2"/>
                </a:solidFill>
              </a:rPr>
              <a:t>importance of increasing frequency and quantity of breast milk or liquids that the child is given</a:t>
            </a:r>
            <a:r>
              <a:rPr lang="en-US" dirty="0"/>
              <a:t>.  Community health workers who visit households should underline the importance of this practice as well</a:t>
            </a:r>
            <a:r>
              <a:rPr lang="en-US" dirty="0" smtClean="0"/>
              <a:t>.</a:t>
            </a:r>
          </a:p>
          <a:p>
            <a:endParaRPr lang="en-US" dirty="0"/>
          </a:p>
          <a:p>
            <a:r>
              <a:rPr lang="en-US" dirty="0"/>
              <a:t>This is where appropriately trained community health workers could play a role in promoting awareness of respiratory danger signs to mothers which would signal when children should be taken, without delay, to a health </a:t>
            </a:r>
            <a:r>
              <a:rPr lang="en-US" dirty="0" smtClean="0"/>
              <a:t>facility;</a:t>
            </a:r>
          </a:p>
          <a:p>
            <a:endParaRPr lang="en-GB" dirty="0" smtClean="0">
              <a:solidFill>
                <a:schemeClr val="accent2"/>
              </a:solidFill>
            </a:endParaRPr>
          </a:p>
          <a:p>
            <a:r>
              <a:rPr lang="en-GB" b="1" dirty="0" smtClean="0">
                <a:solidFill>
                  <a:srgbClr val="FF0000"/>
                </a:solidFill>
              </a:rPr>
              <a:t>They could also enhance </a:t>
            </a:r>
            <a:r>
              <a:rPr lang="en-GB" b="1" dirty="0" smtClean="0">
                <a:solidFill>
                  <a:srgbClr val="FF0000"/>
                </a:solidFill>
              </a:rPr>
              <a:t>idea of seeking health service </a:t>
            </a:r>
            <a:r>
              <a:rPr lang="en-GB" b="1" dirty="0" smtClean="0">
                <a:solidFill>
                  <a:srgbClr val="FF0000"/>
                </a:solidFill>
              </a:rPr>
              <a:t>in clinics rather than pharmacies .</a:t>
            </a:r>
            <a:endParaRPr lang="en-US" b="1" dirty="0" smtClean="0">
              <a:solidFill>
                <a:srgbClr val="FF0000"/>
              </a:solidFill>
            </a:endParaRPr>
          </a:p>
          <a:p>
            <a:r>
              <a:rPr lang="en-US" dirty="0" smtClean="0"/>
              <a:t> </a:t>
            </a:r>
            <a:endParaRPr lang="en-US" dirty="0"/>
          </a:p>
        </p:txBody>
      </p:sp>
    </p:spTree>
    <p:extLst>
      <p:ext uri="{BB962C8B-B14F-4D97-AF65-F5344CB8AC3E}">
        <p14:creationId xmlns:p14="http://schemas.microsoft.com/office/powerpoint/2010/main" val="249451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357"/>
            <a:ext cx="8229600" cy="640080"/>
          </a:xfrm>
        </p:spPr>
        <p:txBody>
          <a:bodyPr>
            <a:normAutofit/>
          </a:bodyPr>
          <a:lstStyle/>
          <a:p>
            <a:r>
              <a:rPr lang="en-GB" dirty="0"/>
              <a:t>Findings – </a:t>
            </a:r>
            <a:r>
              <a:rPr lang="en-GB" dirty="0" smtClean="0"/>
              <a:t>2: Maternal </a:t>
            </a:r>
            <a:r>
              <a:rPr lang="en-GB" dirty="0"/>
              <a:t>health</a:t>
            </a:r>
            <a:endParaRPr lang="en-US" dirty="0"/>
          </a:p>
        </p:txBody>
      </p:sp>
      <p:sp>
        <p:nvSpPr>
          <p:cNvPr id="3" name="Rectangle 2"/>
          <p:cNvSpPr/>
          <p:nvPr/>
        </p:nvSpPr>
        <p:spPr>
          <a:xfrm>
            <a:off x="168166" y="1012984"/>
            <a:ext cx="8828689" cy="6093976"/>
          </a:xfrm>
          <a:prstGeom prst="rect">
            <a:avLst/>
          </a:prstGeom>
        </p:spPr>
        <p:txBody>
          <a:bodyPr wrap="square">
            <a:spAutoFit/>
          </a:bodyPr>
          <a:lstStyle/>
          <a:p>
            <a:pPr lvl="0"/>
            <a:r>
              <a:rPr lang="en-US" dirty="0"/>
              <a:t>19% of refugee and 21% of Lebanese respondents with children </a:t>
            </a:r>
            <a:r>
              <a:rPr lang="en-US" b="1" dirty="0">
                <a:solidFill>
                  <a:schemeClr val="bg2"/>
                </a:solidFill>
              </a:rPr>
              <a:t>U</a:t>
            </a:r>
            <a:r>
              <a:rPr lang="en-US" b="1" dirty="0" smtClean="0">
                <a:solidFill>
                  <a:schemeClr val="bg2"/>
                </a:solidFill>
              </a:rPr>
              <a:t>nder </a:t>
            </a:r>
            <a:r>
              <a:rPr lang="en-US" b="1" dirty="0">
                <a:solidFill>
                  <a:schemeClr val="bg2"/>
                </a:solidFill>
              </a:rPr>
              <a:t>5 are more than 36 years old</a:t>
            </a:r>
            <a:r>
              <a:rPr lang="en-US" dirty="0"/>
              <a:t>.  This is a high-risk age group for maternal morbidity and birth defects;  </a:t>
            </a:r>
          </a:p>
          <a:p>
            <a:pPr lvl="0"/>
            <a:r>
              <a:rPr lang="en-US" dirty="0"/>
              <a:t>35% of refugees and Lebanese respondents have </a:t>
            </a:r>
            <a:r>
              <a:rPr lang="en-US" b="1" dirty="0">
                <a:solidFill>
                  <a:schemeClr val="bg2"/>
                </a:solidFill>
              </a:rPr>
              <a:t>2 children </a:t>
            </a:r>
            <a:r>
              <a:rPr lang="en-US" b="1" dirty="0" smtClean="0">
                <a:solidFill>
                  <a:schemeClr val="bg2"/>
                </a:solidFill>
              </a:rPr>
              <a:t>Under </a:t>
            </a:r>
            <a:r>
              <a:rPr lang="en-US" b="1" dirty="0">
                <a:solidFill>
                  <a:schemeClr val="bg2"/>
                </a:solidFill>
              </a:rPr>
              <a:t>5</a:t>
            </a:r>
            <a:r>
              <a:rPr lang="en-US" dirty="0"/>
              <a:t>; </a:t>
            </a:r>
            <a:endParaRPr lang="en-US" dirty="0" smtClean="0"/>
          </a:p>
          <a:p>
            <a:pPr lvl="0"/>
            <a:r>
              <a:rPr lang="en-US" dirty="0" smtClean="0"/>
              <a:t>12</a:t>
            </a:r>
            <a:r>
              <a:rPr lang="en-US" dirty="0"/>
              <a:t>% of refugee and 7% of Lebanese respondents have </a:t>
            </a:r>
            <a:r>
              <a:rPr lang="en-US" b="1" dirty="0">
                <a:solidFill>
                  <a:schemeClr val="bg2"/>
                </a:solidFill>
              </a:rPr>
              <a:t>3 or 4 children </a:t>
            </a:r>
            <a:r>
              <a:rPr lang="en-US" b="1" dirty="0" smtClean="0">
                <a:solidFill>
                  <a:schemeClr val="bg2"/>
                </a:solidFill>
              </a:rPr>
              <a:t>Under </a:t>
            </a:r>
            <a:r>
              <a:rPr lang="en-US" b="1" dirty="0">
                <a:solidFill>
                  <a:schemeClr val="bg2"/>
                </a:solidFill>
              </a:rPr>
              <a:t>5</a:t>
            </a:r>
            <a:r>
              <a:rPr lang="en-US" dirty="0"/>
              <a:t>;  </a:t>
            </a:r>
          </a:p>
          <a:p>
            <a:pPr lvl="0"/>
            <a:r>
              <a:rPr lang="en-US" dirty="0"/>
              <a:t>58% of refugees and 45% of Lebanese respondents </a:t>
            </a:r>
            <a:r>
              <a:rPr lang="en-US" b="1" dirty="0">
                <a:solidFill>
                  <a:srgbClr val="FF0000"/>
                </a:solidFill>
              </a:rPr>
              <a:t>did not plan their last </a:t>
            </a:r>
            <a:r>
              <a:rPr lang="en-US" b="1" dirty="0" smtClean="0">
                <a:solidFill>
                  <a:srgbClr val="FF0000"/>
                </a:solidFill>
              </a:rPr>
              <a:t>Pregnancy</a:t>
            </a:r>
            <a:r>
              <a:rPr lang="en-US" dirty="0"/>
              <a:t>; </a:t>
            </a:r>
            <a:endParaRPr lang="en-US" dirty="0" smtClean="0"/>
          </a:p>
          <a:p>
            <a:pPr lvl="0"/>
            <a:endParaRPr lang="en-GB" sz="1000" dirty="0" smtClean="0"/>
          </a:p>
          <a:p>
            <a:r>
              <a:rPr lang="en-US" dirty="0"/>
              <a:t>24% of refugees and 51% of Lebanese women had a C-Section when they delivered their youngest child.  </a:t>
            </a:r>
          </a:p>
          <a:p>
            <a:r>
              <a:rPr lang="en-US" dirty="0" smtClean="0"/>
              <a:t>Among </a:t>
            </a:r>
            <a:r>
              <a:rPr lang="en-US" dirty="0"/>
              <a:t>refugees who have had C-Sections, 53% leave the hospital </a:t>
            </a:r>
            <a:r>
              <a:rPr lang="en-US" b="1" dirty="0">
                <a:solidFill>
                  <a:schemeClr val="bg2"/>
                </a:solidFill>
              </a:rPr>
              <a:t>less than 24 hours </a:t>
            </a:r>
            <a:r>
              <a:rPr lang="en-US" dirty="0"/>
              <a:t>after giving birth.  Interestingly, this doesn’t seem to be an issue for Lebanese women: only 17% remain less than 24 hours after giving birth</a:t>
            </a:r>
            <a:r>
              <a:rPr lang="en-US" dirty="0" smtClean="0"/>
              <a:t>.</a:t>
            </a:r>
          </a:p>
          <a:p>
            <a:r>
              <a:rPr lang="en-US" dirty="0" smtClean="0"/>
              <a:t>Overall, </a:t>
            </a:r>
            <a:r>
              <a:rPr lang="en-US" dirty="0" smtClean="0"/>
              <a:t>(70</a:t>
            </a:r>
            <a:r>
              <a:rPr lang="en-US" dirty="0"/>
              <a:t>%) </a:t>
            </a:r>
            <a:r>
              <a:rPr lang="en-US" dirty="0" smtClean="0"/>
              <a:t>refugee and </a:t>
            </a:r>
            <a:r>
              <a:rPr lang="en-US" dirty="0"/>
              <a:t>(46%) </a:t>
            </a:r>
            <a:r>
              <a:rPr lang="en-US" dirty="0" smtClean="0"/>
              <a:t>of </a:t>
            </a:r>
            <a:r>
              <a:rPr lang="en-US" dirty="0"/>
              <a:t>Lebanese </a:t>
            </a:r>
            <a:r>
              <a:rPr lang="en-US" dirty="0" smtClean="0"/>
              <a:t>do </a:t>
            </a:r>
            <a:r>
              <a:rPr lang="en-US" dirty="0"/>
              <a:t>not arrange a </a:t>
            </a:r>
            <a:r>
              <a:rPr lang="en-US" b="1" dirty="0">
                <a:solidFill>
                  <a:srgbClr val="FF0000"/>
                </a:solidFill>
              </a:rPr>
              <a:t>P</a:t>
            </a:r>
            <a:r>
              <a:rPr lang="en-US" b="1" dirty="0" smtClean="0">
                <a:solidFill>
                  <a:srgbClr val="FF0000"/>
                </a:solidFill>
              </a:rPr>
              <a:t>ostpartum check PNC </a:t>
            </a:r>
          </a:p>
          <a:p>
            <a:r>
              <a:rPr lang="en-US" dirty="0" smtClean="0"/>
              <a:t>C-Sections</a:t>
            </a:r>
            <a:r>
              <a:rPr lang="en-US" dirty="0"/>
              <a:t>, only 47% of refugees and 66% of Lebanese have a postpartum examination at </a:t>
            </a:r>
            <a:r>
              <a:rPr lang="en-US" dirty="0" smtClean="0"/>
              <a:t>all</a:t>
            </a:r>
            <a:endParaRPr lang="en-US" dirty="0" smtClean="0"/>
          </a:p>
          <a:p>
            <a:endParaRPr lang="en-GB" sz="1000" dirty="0" smtClean="0"/>
          </a:p>
          <a:p>
            <a:r>
              <a:rPr lang="en-US" dirty="0"/>
              <a:t>77.9% of refugees and Lebanese </a:t>
            </a:r>
            <a:r>
              <a:rPr lang="en-US" dirty="0" smtClean="0"/>
              <a:t>had </a:t>
            </a:r>
            <a:r>
              <a:rPr lang="en-US" b="1" dirty="0" smtClean="0">
                <a:solidFill>
                  <a:schemeClr val="bg2"/>
                </a:solidFill>
              </a:rPr>
              <a:t>more </a:t>
            </a:r>
            <a:r>
              <a:rPr lang="en-US" b="1" dirty="0">
                <a:solidFill>
                  <a:schemeClr val="bg2"/>
                </a:solidFill>
              </a:rPr>
              <a:t>than two ANC </a:t>
            </a:r>
            <a:r>
              <a:rPr lang="en-US" dirty="0"/>
              <a:t>visits during their </a:t>
            </a:r>
            <a:r>
              <a:rPr lang="en-US" dirty="0" smtClean="0"/>
              <a:t>pregnancy</a:t>
            </a:r>
            <a:endParaRPr lang="en-US" dirty="0"/>
          </a:p>
          <a:p>
            <a:endParaRPr lang="en-US" sz="1000" dirty="0" smtClean="0"/>
          </a:p>
          <a:p>
            <a:r>
              <a:rPr lang="en-US" dirty="0" smtClean="0"/>
              <a:t> 49</a:t>
            </a:r>
            <a:r>
              <a:rPr lang="en-US" dirty="0"/>
              <a:t>% and 56% of respective refugee and Lebanese </a:t>
            </a:r>
            <a:r>
              <a:rPr lang="en-US" dirty="0" smtClean="0"/>
              <a:t>who </a:t>
            </a:r>
            <a:r>
              <a:rPr lang="en-US" dirty="0"/>
              <a:t>report doing something or using a method to delay or avoid getting pregnant, </a:t>
            </a:r>
            <a:endParaRPr lang="en-US" dirty="0" smtClean="0"/>
          </a:p>
          <a:p>
            <a:pPr lvl="0"/>
            <a:r>
              <a:rPr lang="en-US" dirty="0" smtClean="0"/>
              <a:t>only </a:t>
            </a:r>
            <a:r>
              <a:rPr lang="en-US" dirty="0"/>
              <a:t>68% use </a:t>
            </a:r>
            <a:r>
              <a:rPr lang="en-US"/>
              <a:t>a </a:t>
            </a:r>
            <a:r>
              <a:rPr lang="en-US" b="1" dirty="0">
                <a:solidFill>
                  <a:schemeClr val="bg2"/>
                </a:solidFill>
              </a:rPr>
              <a:t>M</a:t>
            </a:r>
            <a:r>
              <a:rPr lang="en-US" b="1" smtClean="0">
                <a:solidFill>
                  <a:schemeClr val="bg2"/>
                </a:solidFill>
              </a:rPr>
              <a:t>odern </a:t>
            </a:r>
            <a:r>
              <a:rPr lang="en-US" b="1" dirty="0">
                <a:solidFill>
                  <a:schemeClr val="bg2"/>
                </a:solidFill>
              </a:rPr>
              <a:t>form of birth control.</a:t>
            </a:r>
          </a:p>
          <a:p>
            <a:r>
              <a:rPr lang="en-US" dirty="0"/>
              <a:t>46% of refugee and 36% of Lebanese respondents either don’t know or reported that it was acceptable to space children with less than two years between delivery and the next pregnancy. </a:t>
            </a:r>
            <a:endParaRPr lang="en-US" dirty="0" smtClean="0"/>
          </a:p>
          <a:p>
            <a:endParaRPr lang="en-US" dirty="0"/>
          </a:p>
        </p:txBody>
      </p:sp>
    </p:spTree>
    <p:extLst>
      <p:ext uri="{BB962C8B-B14F-4D97-AF65-F5344CB8AC3E}">
        <p14:creationId xmlns:p14="http://schemas.microsoft.com/office/powerpoint/2010/main" val="3451123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847"/>
            <a:ext cx="8229600" cy="640080"/>
          </a:xfrm>
        </p:spPr>
        <p:txBody>
          <a:bodyPr>
            <a:normAutofit/>
          </a:bodyPr>
          <a:lstStyle/>
          <a:p>
            <a:r>
              <a:rPr lang="en-GB" dirty="0"/>
              <a:t>Recommendation </a:t>
            </a:r>
            <a:r>
              <a:rPr lang="en-GB" dirty="0" smtClean="0"/>
              <a:t>– 2 :Maternal </a:t>
            </a:r>
            <a:r>
              <a:rPr lang="en-GB" dirty="0"/>
              <a:t>health</a:t>
            </a:r>
            <a:endParaRPr lang="en-US" dirty="0"/>
          </a:p>
        </p:txBody>
      </p:sp>
      <p:sp>
        <p:nvSpPr>
          <p:cNvPr id="3" name="Rectangle 2"/>
          <p:cNvSpPr/>
          <p:nvPr/>
        </p:nvSpPr>
        <p:spPr>
          <a:xfrm>
            <a:off x="578069" y="1720840"/>
            <a:ext cx="7294179" cy="3139321"/>
          </a:xfrm>
          <a:prstGeom prst="rect">
            <a:avLst/>
          </a:prstGeom>
        </p:spPr>
        <p:txBody>
          <a:bodyPr wrap="square">
            <a:spAutoFit/>
          </a:bodyPr>
          <a:lstStyle/>
          <a:p>
            <a:r>
              <a:rPr lang="en-US" b="1" dirty="0">
                <a:solidFill>
                  <a:srgbClr val="FF0000"/>
                </a:solidFill>
              </a:rPr>
              <a:t>Reduce</a:t>
            </a:r>
            <a:r>
              <a:rPr lang="en-US" dirty="0"/>
              <a:t> the number of C-Sections unless its use is justified</a:t>
            </a:r>
            <a:r>
              <a:rPr lang="en-US" dirty="0" smtClean="0"/>
              <a:t>.</a:t>
            </a:r>
          </a:p>
          <a:p>
            <a:endParaRPr lang="en-US" dirty="0"/>
          </a:p>
          <a:p>
            <a:r>
              <a:rPr lang="en-US" dirty="0"/>
              <a:t>Proper procedures should be in place to ensure that all women who have had a C-Section remain in the hospital for </a:t>
            </a:r>
            <a:r>
              <a:rPr lang="en-US" b="1" dirty="0">
                <a:solidFill>
                  <a:srgbClr val="FF0000"/>
                </a:solidFill>
              </a:rPr>
              <a:t>at least 25 hours or longer</a:t>
            </a:r>
          </a:p>
          <a:p>
            <a:r>
              <a:rPr lang="en-US" dirty="0"/>
              <a:t>It is essential that a key component of CHW training be on the importance that PNC checks for women who have had delivery be conducted at the health facility </a:t>
            </a:r>
            <a:r>
              <a:rPr lang="en-US" dirty="0" smtClean="0"/>
              <a:t>within </a:t>
            </a:r>
            <a:r>
              <a:rPr lang="en-US" dirty="0"/>
              <a:t>two weeks</a:t>
            </a:r>
            <a:r>
              <a:rPr lang="en-US" dirty="0" smtClean="0"/>
              <a:t>.</a:t>
            </a:r>
          </a:p>
          <a:p>
            <a:endParaRPr lang="en-GB" dirty="0"/>
          </a:p>
          <a:p>
            <a:endParaRPr lang="en-US" dirty="0" smtClean="0"/>
          </a:p>
          <a:p>
            <a:r>
              <a:rPr lang="en-US" dirty="0"/>
              <a:t>CHWs can play an important role in conducting </a:t>
            </a:r>
            <a:r>
              <a:rPr lang="en-US" b="1" dirty="0">
                <a:solidFill>
                  <a:srgbClr val="FF0000"/>
                </a:solidFill>
              </a:rPr>
              <a:t>home-based PNC </a:t>
            </a:r>
            <a:r>
              <a:rPr lang="en-US" dirty="0"/>
              <a:t>visits for women who have had a normal delivery.</a:t>
            </a:r>
          </a:p>
        </p:txBody>
      </p:sp>
    </p:spTree>
    <p:extLst>
      <p:ext uri="{BB962C8B-B14F-4D97-AF65-F5344CB8AC3E}">
        <p14:creationId xmlns:p14="http://schemas.microsoft.com/office/powerpoint/2010/main" val="3879142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Findings – 3 :Vaccination</a:t>
            </a:r>
            <a:endParaRPr lang="en-US" dirty="0"/>
          </a:p>
        </p:txBody>
      </p:sp>
      <p:sp>
        <p:nvSpPr>
          <p:cNvPr id="3" name="Rectangle 2"/>
          <p:cNvSpPr/>
          <p:nvPr/>
        </p:nvSpPr>
        <p:spPr>
          <a:xfrm>
            <a:off x="2285999" y="1582341"/>
            <a:ext cx="5291959" cy="3139321"/>
          </a:xfrm>
          <a:prstGeom prst="rect">
            <a:avLst/>
          </a:prstGeom>
        </p:spPr>
        <p:txBody>
          <a:bodyPr wrap="square">
            <a:spAutoFit/>
          </a:bodyPr>
          <a:lstStyle/>
          <a:p>
            <a:r>
              <a:rPr lang="en-US" dirty="0"/>
              <a:t> 41.3% of both groups have not completed the polio series, according to the data on their vaccination cards; </a:t>
            </a:r>
            <a:endParaRPr lang="en-US" dirty="0" smtClean="0"/>
          </a:p>
          <a:p>
            <a:r>
              <a:rPr lang="en-US" dirty="0" smtClean="0"/>
              <a:t> </a:t>
            </a:r>
            <a:r>
              <a:rPr lang="en-US" dirty="0"/>
              <a:t>penta, 43.5% of mothers with vaccination cards did not complete the series for their child. </a:t>
            </a:r>
          </a:p>
          <a:p>
            <a:r>
              <a:rPr lang="en-US" dirty="0"/>
              <a:t>Relative to the other immunizations, measles coverage is better, although not high enough (67%, combining vaccination card and recall data) </a:t>
            </a:r>
          </a:p>
          <a:p>
            <a:r>
              <a:rPr lang="en-US" dirty="0"/>
              <a:t>large percentage of respondents either did not have a vaccination card or couldn’t locate it during the survey (35.8% of refugees, and 42.5% of Lebanese). </a:t>
            </a:r>
          </a:p>
        </p:txBody>
      </p:sp>
    </p:spTree>
    <p:extLst>
      <p:ext uri="{BB962C8B-B14F-4D97-AF65-F5344CB8AC3E}">
        <p14:creationId xmlns:p14="http://schemas.microsoft.com/office/powerpoint/2010/main" val="3427008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337"/>
            <a:ext cx="8229600" cy="640080"/>
          </a:xfrm>
        </p:spPr>
        <p:txBody>
          <a:bodyPr/>
          <a:lstStyle/>
          <a:p>
            <a:r>
              <a:rPr lang="en-GB" dirty="0"/>
              <a:t>Recommendation – 3 :</a:t>
            </a:r>
            <a:r>
              <a:rPr lang="en-US" dirty="0"/>
              <a:t>VACCINATIONS</a:t>
            </a:r>
          </a:p>
        </p:txBody>
      </p:sp>
      <p:sp>
        <p:nvSpPr>
          <p:cNvPr id="3" name="Rectangle 2"/>
          <p:cNvSpPr/>
          <p:nvPr/>
        </p:nvSpPr>
        <p:spPr>
          <a:xfrm>
            <a:off x="1019479" y="2274838"/>
            <a:ext cx="6584731" cy="1477328"/>
          </a:xfrm>
          <a:prstGeom prst="rect">
            <a:avLst/>
          </a:prstGeom>
        </p:spPr>
        <p:txBody>
          <a:bodyPr wrap="square">
            <a:spAutoFit/>
          </a:bodyPr>
          <a:lstStyle/>
          <a:p>
            <a:r>
              <a:rPr lang="en-US" dirty="0"/>
              <a:t>Essential is to put in place some kind of customized system so the mother has a way that clearly links the key immunization dates with each of her children – and to regularly underline to her the importance of her children receiving all doses of polio and penta, as well as the HepB1 and measles vaccinations on a timely basis.</a:t>
            </a:r>
          </a:p>
        </p:txBody>
      </p:sp>
    </p:spTree>
    <p:extLst>
      <p:ext uri="{BB962C8B-B14F-4D97-AF65-F5344CB8AC3E}">
        <p14:creationId xmlns:p14="http://schemas.microsoft.com/office/powerpoint/2010/main" val="1643458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dair Template 2013 Standard Final">
  <a:themeElements>
    <a:clrScheme name="Medair 2013 Theme">
      <a:dk1>
        <a:srgbClr val="463200"/>
      </a:dk1>
      <a:lt1>
        <a:srgbClr val="FFFFFF"/>
      </a:lt1>
      <a:dk2>
        <a:srgbClr val="000000"/>
      </a:dk2>
      <a:lt2>
        <a:srgbClr val="EE2E24"/>
      </a:lt2>
      <a:accent1>
        <a:srgbClr val="D09A0F"/>
      </a:accent1>
      <a:accent2>
        <a:srgbClr val="8C1F04"/>
      </a:accent2>
      <a:accent3>
        <a:srgbClr val="008997"/>
      </a:accent3>
      <a:accent4>
        <a:srgbClr val="9DA718"/>
      </a:accent4>
      <a:accent5>
        <a:srgbClr val="00527A"/>
      </a:accent5>
      <a:accent6>
        <a:srgbClr val="E1DE00"/>
      </a:accent6>
      <a:hlink>
        <a:srgbClr val="EE2E24"/>
      </a:hlink>
      <a:folHlink>
        <a:srgbClr val="4632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Medair Template 2013 Standard Final</Template>
  <TotalTime>1022</TotalTime>
  <Words>1304</Words>
  <Application>Microsoft Office PowerPoint</Application>
  <PresentationFormat>On-screen Show (4:3)</PresentationFormat>
  <Paragraphs>96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Medair Template 2013 Standard Final</vt:lpstr>
      <vt:lpstr>KPC survey</vt:lpstr>
      <vt:lpstr>Objectives</vt:lpstr>
      <vt:lpstr>Sample Design</vt:lpstr>
      <vt:lpstr>Findings -1 : Child health</vt:lpstr>
      <vt:lpstr>Recommendation – 1: Child health</vt:lpstr>
      <vt:lpstr>Findings – 2: Maternal health</vt:lpstr>
      <vt:lpstr>Recommendation – 2 :Maternal health</vt:lpstr>
      <vt:lpstr>Findings – 3 :Vaccination</vt:lpstr>
      <vt:lpstr>Recommendation – 3 :VACCINATIONS</vt:lpstr>
      <vt:lpstr>Findings-4: NON-COMMUNICABLE DISEASES (NCDs):</vt:lpstr>
      <vt:lpstr>Findings – 5:Health Messages</vt:lpstr>
      <vt:lpstr>Recommendation -5: Health Messages      Recommendation -5: Health Messages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Most Health Workshop Presentation</dc:title>
  <dc:creator>Lynn Denton</dc:creator>
  <cp:lastModifiedBy>Medair IT</cp:lastModifiedBy>
  <cp:revision>132</cp:revision>
  <dcterms:created xsi:type="dcterms:W3CDTF">2013-02-24T10:13:35Z</dcterms:created>
  <dcterms:modified xsi:type="dcterms:W3CDTF">2016-05-26T05:58:49Z</dcterms:modified>
</cp:coreProperties>
</file>