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10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97" r:id="rId4"/>
    <p:sldId id="258" r:id="rId5"/>
    <p:sldId id="299" r:id="rId6"/>
    <p:sldId id="30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93" r:id="rId17"/>
    <p:sldId id="295" r:id="rId18"/>
    <p:sldId id="277" r:id="rId19"/>
    <p:sldId id="288" r:id="rId20"/>
    <p:sldId id="308" r:id="rId21"/>
    <p:sldId id="298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A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35" autoAdjust="0"/>
    <p:restoredTop sz="99642" autoAdjust="0"/>
  </p:normalViewPr>
  <p:slideViewPr>
    <p:cSldViewPr>
      <p:cViewPr varScale="1">
        <p:scale>
          <a:sx n="78" d="100"/>
          <a:sy n="78" d="100"/>
        </p:scale>
        <p:origin x="135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GSC\ECHO%20DATABASE\Data%20Analysis,%20Cross%20Sector%2009.02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GSC\ECHO%20DATABASE\Data%20Analysis,%20Cross%20Sector%2009.02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GSC\ECHO%20DATABASE\Data%20Analysis,%20Cross%20Sector%2009.02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GSC\CASH\Data%20Analysis%20Cross%20Sector%2009%2002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GSC\CASH\Data%20Analysis%20Cross%20Sector%2009%2002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GSC\CASH\Data%20Analysis%20Cross%20Sector%2009%2002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D:\GSC\CASH\Data%20Analysis%20Cross%20Sector%2009%2002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D:\GSC\CASH\Data%20Analysis%20Cross%20Sector%2009%200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en-GB" sz="1600" dirty="0"/>
              <a:t>Gender and </a:t>
            </a:r>
            <a:r>
              <a:rPr lang="en-GB" sz="1600" dirty="0" smtClean="0"/>
              <a:t>Age Disaggregation</a:t>
            </a:r>
            <a:endParaRPr lang="en-GB" sz="1600" dirty="0"/>
          </a:p>
        </c:rich>
      </c:tx>
      <c:layout>
        <c:manualLayout>
          <c:xMode val="edge"/>
          <c:yMode val="edge"/>
          <c:x val="0.4475548155053905"/>
          <c:y val="5.4545454545454536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2.7262321376494609E-2"/>
          <c:y val="0.12539393939393939"/>
          <c:w val="0.48482720909886351"/>
          <c:h val="0.63468289191123839"/>
        </c:manualLayout>
      </c:layout>
      <c:pieChart>
        <c:varyColors val="1"/>
        <c:ser>
          <c:idx val="0"/>
          <c:order val="0"/>
          <c:explosion val="3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'Gender and Age'!$V$124:$AH$124</c:f>
              <c:strCache>
                <c:ptCount val="13"/>
                <c:pt idx="0">
                  <c:v>Elderly men (60+)</c:v>
                </c:pt>
                <c:pt idx="1">
                  <c:v>Elderly women (60+)</c:v>
                </c:pt>
                <c:pt idx="2">
                  <c:v>Adult men (25+)</c:v>
                </c:pt>
                <c:pt idx="3">
                  <c:v>Adult women (25+)</c:v>
                </c:pt>
                <c:pt idx="4">
                  <c:v>Young Men (19 - 25)</c:v>
                </c:pt>
                <c:pt idx="5">
                  <c:v>Young Women (19 - 25)</c:v>
                </c:pt>
                <c:pt idx="6">
                  <c:v>Adolescent Male (12 - 18)</c:v>
                </c:pt>
                <c:pt idx="7">
                  <c:v>Adolescent Female (12 - 18)</c:v>
                </c:pt>
                <c:pt idx="8">
                  <c:v>Boys (5-11)</c:v>
                </c:pt>
                <c:pt idx="9">
                  <c:v>Girls (5-11)</c:v>
                </c:pt>
                <c:pt idx="10">
                  <c:v>Infant Boys (2-5)</c:v>
                </c:pt>
                <c:pt idx="11">
                  <c:v>Infant Girls (2-5)</c:v>
                </c:pt>
                <c:pt idx="12">
                  <c:v>Baby (0-2)</c:v>
                </c:pt>
              </c:strCache>
            </c:strRef>
          </c:cat>
          <c:val>
            <c:numRef>
              <c:f>'Gender and Age'!$V$125:$AH$125</c:f>
              <c:numCache>
                <c:formatCode>General</c:formatCode>
                <c:ptCount val="13"/>
                <c:pt idx="0">
                  <c:v>20</c:v>
                </c:pt>
                <c:pt idx="1">
                  <c:v>24</c:v>
                </c:pt>
                <c:pt idx="2">
                  <c:v>117</c:v>
                </c:pt>
                <c:pt idx="3">
                  <c:v>140</c:v>
                </c:pt>
                <c:pt idx="4">
                  <c:v>34</c:v>
                </c:pt>
                <c:pt idx="5">
                  <c:v>43</c:v>
                </c:pt>
                <c:pt idx="6">
                  <c:v>84</c:v>
                </c:pt>
                <c:pt idx="7">
                  <c:v>91</c:v>
                </c:pt>
                <c:pt idx="8">
                  <c:v>78</c:v>
                </c:pt>
                <c:pt idx="9">
                  <c:v>95</c:v>
                </c:pt>
                <c:pt idx="10">
                  <c:v>71</c:v>
                </c:pt>
                <c:pt idx="11">
                  <c:v>52</c:v>
                </c:pt>
                <c:pt idx="12">
                  <c:v>80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</c:plotArea>
    <c:legend>
      <c:legendPos val="t"/>
      <c:layout>
        <c:manualLayout>
          <c:xMode val="edge"/>
          <c:yMode val="edge"/>
          <c:x val="0.56783318751822687"/>
          <c:y val="0.14642424242424268"/>
          <c:w val="0.4321668124817733"/>
          <c:h val="0.8535757575757576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4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 sz="1600">
                <a:latin typeface="Arial" pitchFamily="34" charset="0"/>
                <a:cs typeface="Arial" pitchFamily="34" charset="0"/>
              </a:defRPr>
            </a:pPr>
            <a:r>
              <a:rPr lang="en-GB" sz="1600" dirty="0">
                <a:latin typeface="Arial" pitchFamily="34" charset="0"/>
                <a:cs typeface="Arial" pitchFamily="34" charset="0"/>
              </a:rPr>
              <a:t>Number of families sharing shelter</a:t>
            </a:r>
          </a:p>
        </c:rich>
      </c:tx>
      <c:layout>
        <c:manualLayout>
          <c:xMode val="edge"/>
          <c:yMode val="edge"/>
          <c:x val="0.25222222222222235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175605861767279"/>
          <c:y val="0.21545858850976993"/>
          <c:w val="0.46638035870516187"/>
          <c:h val="0.77730059784193639"/>
        </c:manualLayout>
      </c:layout>
      <c:pieChart>
        <c:varyColors val="1"/>
        <c:ser>
          <c:idx val="0"/>
          <c:order val="0"/>
          <c:explosion val="30"/>
          <c:dLbls>
            <c:dLbl>
              <c:idx val="4"/>
              <c:layout>
                <c:manualLayout>
                  <c:x val="4.9227690288713932E-2"/>
                  <c:y val="5.472550306211729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Arial" pitchFamily="34" charset="0"/>
                    <a:cs typeface="Arial" pitchFamily="34" charset="0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'Family members'!$M$129:$Q$129</c:f>
              <c:strCache>
                <c:ptCount val="5"/>
                <c:pt idx="0">
                  <c:v>1 family</c:v>
                </c:pt>
                <c:pt idx="1">
                  <c:v>2 Families</c:v>
                </c:pt>
                <c:pt idx="2">
                  <c:v>3 Families</c:v>
                </c:pt>
                <c:pt idx="3">
                  <c:v>4 Families</c:v>
                </c:pt>
                <c:pt idx="4">
                  <c:v>5 families</c:v>
                </c:pt>
              </c:strCache>
            </c:strRef>
          </c:cat>
          <c:val>
            <c:numRef>
              <c:f>'Family members'!$M$130:$Q$130</c:f>
              <c:numCache>
                <c:formatCode>General</c:formatCode>
                <c:ptCount val="5"/>
                <c:pt idx="0">
                  <c:v>89</c:v>
                </c:pt>
                <c:pt idx="1">
                  <c:v>31</c:v>
                </c:pt>
                <c:pt idx="2">
                  <c:v>14</c:v>
                </c:pt>
                <c:pt idx="3">
                  <c:v>4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overlay val="0"/>
      <c:txPr>
        <a:bodyPr/>
        <a:lstStyle/>
        <a:p>
          <a:pPr>
            <a:defRPr sz="1400">
              <a:latin typeface="Arial" pitchFamily="34" charset="0"/>
              <a:cs typeface="Arial" pitchFamily="34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en-GB" sz="1600" dirty="0"/>
              <a:t>Family Size</a:t>
            </a:r>
          </a:p>
        </c:rich>
      </c:tx>
      <c:layout>
        <c:manualLayout>
          <c:xMode val="edge"/>
          <c:yMode val="edge"/>
          <c:x val="0.71985666830708661"/>
          <c:y val="0.11428571428571443"/>
        </c:manualLayout>
      </c:layout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'Family members'!$M$135:$V$135</c:f>
              <c:strCache>
                <c:ptCount val="10"/>
                <c:pt idx="0">
                  <c:v>10 members</c:v>
                </c:pt>
                <c:pt idx="1">
                  <c:v>9 members</c:v>
                </c:pt>
                <c:pt idx="2">
                  <c:v>8 members</c:v>
                </c:pt>
                <c:pt idx="3">
                  <c:v>7 members</c:v>
                </c:pt>
                <c:pt idx="4">
                  <c:v>6 members</c:v>
                </c:pt>
                <c:pt idx="5">
                  <c:v>5 members</c:v>
                </c:pt>
                <c:pt idx="6">
                  <c:v>4 members</c:v>
                </c:pt>
                <c:pt idx="7">
                  <c:v>3 members</c:v>
                </c:pt>
                <c:pt idx="8">
                  <c:v>2 members</c:v>
                </c:pt>
                <c:pt idx="9">
                  <c:v>1 member</c:v>
                </c:pt>
              </c:strCache>
            </c:strRef>
          </c:cat>
          <c:val>
            <c:numRef>
              <c:f>'Family members'!$M$136:$V$136</c:f>
              <c:numCache>
                <c:formatCode>General</c:formatCode>
                <c:ptCount val="10"/>
                <c:pt idx="0">
                  <c:v>2</c:v>
                </c:pt>
                <c:pt idx="1">
                  <c:v>8</c:v>
                </c:pt>
                <c:pt idx="2">
                  <c:v>7</c:v>
                </c:pt>
                <c:pt idx="3">
                  <c:v>10</c:v>
                </c:pt>
                <c:pt idx="4">
                  <c:v>38</c:v>
                </c:pt>
                <c:pt idx="5">
                  <c:v>22</c:v>
                </c:pt>
                <c:pt idx="6">
                  <c:v>30</c:v>
                </c:pt>
                <c:pt idx="7">
                  <c:v>16</c:v>
                </c:pt>
                <c:pt idx="8">
                  <c:v>5</c:v>
                </c:pt>
                <c:pt idx="9">
                  <c:v>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13581608"/>
        <c:axId val="213582000"/>
      </c:barChart>
      <c:catAx>
        <c:axId val="213581608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213582000"/>
        <c:crosses val="autoZero"/>
        <c:auto val="1"/>
        <c:lblAlgn val="ctr"/>
        <c:lblOffset val="100"/>
        <c:noMultiLvlLbl val="0"/>
      </c:catAx>
      <c:valAx>
        <c:axId val="21358200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one"/>
        <c:crossAx val="2135816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GB" dirty="0"/>
              <a:t>HH Reporting Disabilities </a:t>
            </a:r>
          </a:p>
        </c:rich>
      </c:tx>
      <c:layout>
        <c:manualLayout>
          <c:xMode val="edge"/>
          <c:yMode val="edge"/>
          <c:x val="1.8277777777777785E-2"/>
          <c:y val="2.7799221038100255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3.2273564488649514E-2"/>
          <c:y val="0.26058090165199937"/>
          <c:w val="0.37185131463830184"/>
          <c:h val="0.62339779218774161"/>
        </c:manualLayout>
      </c:layout>
      <c:pieChart>
        <c:varyColors val="1"/>
        <c:ser>
          <c:idx val="0"/>
          <c:order val="0"/>
          <c:dPt>
            <c:idx val="0"/>
            <c:bubble3D val="0"/>
            <c:explosion val="19"/>
          </c:dPt>
          <c:dPt>
            <c:idx val="1"/>
            <c:bubble3D val="0"/>
            <c:explosion val="20"/>
          </c:dPt>
          <c:dPt>
            <c:idx val="2"/>
            <c:bubble3D val="0"/>
            <c:explosion val="1"/>
          </c:dPt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Health!$M$14:$O$14</c:f>
              <c:strCache>
                <c:ptCount val="3"/>
                <c:pt idx="0">
                  <c:v>Severe Disability</c:v>
                </c:pt>
                <c:pt idx="1">
                  <c:v>Mild Disability</c:v>
                </c:pt>
                <c:pt idx="2">
                  <c:v>No Disability</c:v>
                </c:pt>
              </c:strCache>
            </c:strRef>
          </c:cat>
          <c:val>
            <c:numRef>
              <c:f>Health!$M$15:$O$15</c:f>
              <c:numCache>
                <c:formatCode>General</c:formatCode>
                <c:ptCount val="3"/>
                <c:pt idx="0">
                  <c:v>9</c:v>
                </c:pt>
                <c:pt idx="1">
                  <c:v>28</c:v>
                </c:pt>
                <c:pt idx="2">
                  <c:v>123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</c:plotArea>
    <c:legend>
      <c:legendPos val="t"/>
      <c:layout>
        <c:manualLayout>
          <c:xMode val="edge"/>
          <c:yMode val="edge"/>
          <c:x val="0.6166666666666667"/>
          <c:y val="0.15901154433793388"/>
          <c:w val="0.33333333333333331"/>
          <c:h val="0.4567349853327163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4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GB" dirty="0"/>
              <a:t>HHs Reporting </a:t>
            </a:r>
            <a:r>
              <a:rPr lang="en-GB" dirty="0" smtClean="0"/>
              <a:t>PSS Issues</a:t>
            </a:r>
            <a:endParaRPr lang="en-GB" dirty="0"/>
          </a:p>
        </c:rich>
      </c:tx>
      <c:layout>
        <c:manualLayout>
          <c:xMode val="edge"/>
          <c:yMode val="edge"/>
          <c:x val="0"/>
          <c:y val="2.7799221038100255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1.3693827193162408E-3"/>
          <c:y val="0.22091588583202906"/>
          <c:w val="0.44461276899770513"/>
          <c:h val="0.74837031734669646"/>
        </c:manualLayout>
      </c:layout>
      <c:pieChart>
        <c:varyColors val="1"/>
        <c:ser>
          <c:idx val="0"/>
          <c:order val="0"/>
          <c:explosion val="1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Health!$M$17:$O$17</c:f>
              <c:strCache>
                <c:ptCount val="3"/>
                <c:pt idx="0">
                  <c:v>Severe Psychosocial Issues</c:v>
                </c:pt>
                <c:pt idx="1">
                  <c:v>Mild Psychosocial Issues</c:v>
                </c:pt>
                <c:pt idx="2">
                  <c:v>No Psychosocial Issues</c:v>
                </c:pt>
              </c:strCache>
            </c:strRef>
          </c:cat>
          <c:val>
            <c:numRef>
              <c:f>Health!$M$18:$O$18</c:f>
              <c:numCache>
                <c:formatCode>General</c:formatCode>
                <c:ptCount val="3"/>
                <c:pt idx="0">
                  <c:v>3</c:v>
                </c:pt>
                <c:pt idx="1">
                  <c:v>24</c:v>
                </c:pt>
                <c:pt idx="2">
                  <c:v>133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</c:plotArea>
    <c:legend>
      <c:legendPos val="t"/>
      <c:layout>
        <c:manualLayout>
          <c:xMode val="edge"/>
          <c:yMode val="edge"/>
          <c:x val="0.5323024934383207"/>
          <c:y val="0.16364474784428351"/>
          <c:w val="0.39285572527668905"/>
          <c:h val="0.7168698799013766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4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GB" dirty="0"/>
              <a:t>HHs Reporting Health </a:t>
            </a:r>
            <a:r>
              <a:rPr lang="en-GB" dirty="0" smtClean="0"/>
              <a:t>issues</a:t>
            </a:r>
            <a:endParaRPr lang="en-GB" dirty="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5202712160979878"/>
          <c:y val="0.22489606301740511"/>
          <c:w val="0.40705686789151441"/>
          <c:h val="0.67895183073558074"/>
        </c:manualLayout>
      </c:layout>
      <c:pieChart>
        <c:varyColors val="1"/>
        <c:ser>
          <c:idx val="0"/>
          <c:order val="0"/>
          <c:explosion val="14"/>
          <c:dLbls>
            <c:dLbl>
              <c:idx val="0"/>
              <c:layout>
                <c:manualLayout>
                  <c:x val="-4.8735207441175113E-2"/>
                  <c:y val="0.12433256332166399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Health!$M$10:$O$10</c:f>
              <c:strCache>
                <c:ptCount val="3"/>
                <c:pt idx="0">
                  <c:v>Severe Health Issues</c:v>
                </c:pt>
                <c:pt idx="1">
                  <c:v>Mild Health Issues</c:v>
                </c:pt>
                <c:pt idx="2">
                  <c:v>No Health Issues</c:v>
                </c:pt>
              </c:strCache>
            </c:strRef>
          </c:cat>
          <c:val>
            <c:numRef>
              <c:f>Health!$M$11:$O$11</c:f>
              <c:numCache>
                <c:formatCode>General</c:formatCode>
                <c:ptCount val="3"/>
                <c:pt idx="0">
                  <c:v>13</c:v>
                </c:pt>
                <c:pt idx="1">
                  <c:v>50</c:v>
                </c:pt>
                <c:pt idx="2">
                  <c:v>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</c:plotArea>
    <c:legend>
      <c:legendPos val="t"/>
      <c:layout>
        <c:manualLayout>
          <c:xMode val="edge"/>
          <c:yMode val="edge"/>
          <c:x val="0.61628871391076112"/>
          <c:y val="0.21924318992048464"/>
          <c:w val="0.33408923884514508"/>
          <c:h val="0.5025508156627085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4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GB" dirty="0"/>
              <a:t>No. of Sources of Income per Family </a:t>
            </a:r>
          </a:p>
        </c:rich>
      </c:tx>
      <c:layout>
        <c:manualLayout>
          <c:xMode val="edge"/>
          <c:yMode val="edge"/>
          <c:x val="2.3809523809523921E-4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3334345706786696"/>
          <c:y val="0.15404084326142753"/>
          <c:w val="0.60872003499562755"/>
          <c:h val="0.75455577229876192"/>
        </c:manualLayout>
      </c:layout>
      <c:barChart>
        <c:barDir val="bar"/>
        <c:grouping val="stacked"/>
        <c:varyColors val="0"/>
        <c:ser>
          <c:idx val="0"/>
          <c:order val="0"/>
          <c:invertIfNegative val="0"/>
          <c:dLbls>
            <c:dLbl>
              <c:idx val="0"/>
              <c:layout>
                <c:manualLayout>
                  <c:x val="6.3888888888888884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.125"/>
                  <c:y val="4.633205196632165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.18333333333333401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.33134920634920711"/>
                  <c:y val="-1.2608380848945605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42%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0.13333333333333341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Economy!$H$25:$L$25</c:f>
              <c:strCache>
                <c:ptCount val="5"/>
                <c:pt idx="0">
                  <c:v>4 sources</c:v>
                </c:pt>
                <c:pt idx="1">
                  <c:v> 3 sources</c:v>
                </c:pt>
                <c:pt idx="2">
                  <c:v> 2 sources</c:v>
                </c:pt>
                <c:pt idx="3">
                  <c:v>1 source</c:v>
                </c:pt>
                <c:pt idx="4">
                  <c:v>No source</c:v>
                </c:pt>
              </c:strCache>
            </c:strRef>
          </c:cat>
          <c:val>
            <c:numRef>
              <c:f>Economy!$H$26:$L$26</c:f>
              <c:numCache>
                <c:formatCode>General</c:formatCode>
                <c:ptCount val="5"/>
                <c:pt idx="0">
                  <c:v>5</c:v>
                </c:pt>
                <c:pt idx="1">
                  <c:v>15</c:v>
                </c:pt>
                <c:pt idx="2">
                  <c:v>24</c:v>
                </c:pt>
                <c:pt idx="3">
                  <c:v>47</c:v>
                </c:pt>
                <c:pt idx="4">
                  <c:v>14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213584352"/>
        <c:axId val="213807360"/>
      </c:barChart>
      <c:catAx>
        <c:axId val="213584352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crossAx val="213807360"/>
        <c:crosses val="autoZero"/>
        <c:auto val="1"/>
        <c:lblAlgn val="ctr"/>
        <c:lblOffset val="100"/>
        <c:noMultiLvlLbl val="0"/>
      </c:catAx>
      <c:valAx>
        <c:axId val="21380736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one"/>
        <c:crossAx val="2135843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GB" dirty="0"/>
              <a:t>Income per person per </a:t>
            </a:r>
            <a:r>
              <a:rPr lang="en-GB" dirty="0" smtClean="0"/>
              <a:t>month</a:t>
            </a:r>
            <a:endParaRPr lang="en-GB" dirty="0"/>
          </a:p>
        </c:rich>
      </c:tx>
      <c:layout>
        <c:manualLayout>
          <c:xMode val="edge"/>
          <c:yMode val="edge"/>
          <c:x val="1.5339332583427075E-2"/>
          <c:y val="0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1"/>
          <c:order val="1"/>
          <c:invertIfNegative val="0"/>
          <c:cat>
            <c:strRef>
              <c:f>Economy!$I$7:$O$7</c:f>
              <c:strCache>
                <c:ptCount val="7"/>
                <c:pt idx="0">
                  <c:v>201 + JD</c:v>
                </c:pt>
                <c:pt idx="1">
                  <c:v>151 - 200 JD</c:v>
                </c:pt>
                <c:pt idx="2">
                  <c:v>101 - 150 JD</c:v>
                </c:pt>
                <c:pt idx="3">
                  <c:v>51 - 100 JD</c:v>
                </c:pt>
                <c:pt idx="4">
                  <c:v>26 - 50 JD</c:v>
                </c:pt>
                <c:pt idx="5">
                  <c:v>16 - 25 JD</c:v>
                </c:pt>
                <c:pt idx="6">
                  <c:v>15 JD and under</c:v>
                </c:pt>
              </c:strCache>
            </c:strRef>
          </c:cat>
          <c:val>
            <c:numRef>
              <c:f>Economy!$I$8:$O$8</c:f>
              <c:numCache>
                <c:formatCode>General</c:formatCode>
                <c:ptCount val="7"/>
                <c:pt idx="0">
                  <c:v>11</c:v>
                </c:pt>
                <c:pt idx="1">
                  <c:v>3</c:v>
                </c:pt>
                <c:pt idx="2">
                  <c:v>4</c:v>
                </c:pt>
                <c:pt idx="3">
                  <c:v>21</c:v>
                </c:pt>
                <c:pt idx="4">
                  <c:v>22</c:v>
                </c:pt>
                <c:pt idx="5">
                  <c:v>26</c:v>
                </c:pt>
                <c:pt idx="6">
                  <c:v>42</c:v>
                </c:pt>
              </c:numCache>
            </c:numRef>
          </c:val>
        </c:ser>
        <c:ser>
          <c:idx val="0"/>
          <c:order val="0"/>
          <c:invertIfNegative val="0"/>
          <c:cat>
            <c:strRef>
              <c:f>Economy!$I$7:$O$7</c:f>
              <c:strCache>
                <c:ptCount val="7"/>
                <c:pt idx="0">
                  <c:v>201 + JD</c:v>
                </c:pt>
                <c:pt idx="1">
                  <c:v>151 - 200 JD</c:v>
                </c:pt>
                <c:pt idx="2">
                  <c:v>101 - 150 JD</c:v>
                </c:pt>
                <c:pt idx="3">
                  <c:v>51 - 100 JD</c:v>
                </c:pt>
                <c:pt idx="4">
                  <c:v>26 - 50 JD</c:v>
                </c:pt>
                <c:pt idx="5">
                  <c:v>16 - 25 JD</c:v>
                </c:pt>
                <c:pt idx="6">
                  <c:v>15 JD and under</c:v>
                </c:pt>
              </c:strCache>
            </c:strRef>
          </c:cat>
          <c:val>
            <c:numRef>
              <c:f>Economy!$I$8:$O$8</c:f>
              <c:numCache>
                <c:formatCode>General</c:formatCode>
                <c:ptCount val="7"/>
                <c:pt idx="0">
                  <c:v>11</c:v>
                </c:pt>
                <c:pt idx="1">
                  <c:v>3</c:v>
                </c:pt>
                <c:pt idx="2">
                  <c:v>4</c:v>
                </c:pt>
                <c:pt idx="3">
                  <c:v>21</c:v>
                </c:pt>
                <c:pt idx="4">
                  <c:v>22</c:v>
                </c:pt>
                <c:pt idx="5">
                  <c:v>26</c:v>
                </c:pt>
                <c:pt idx="6">
                  <c:v>42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213808536"/>
        <c:axId val="213808144"/>
      </c:barChart>
      <c:valAx>
        <c:axId val="21380814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213808536"/>
        <c:crosses val="autoZero"/>
        <c:crossBetween val="between"/>
      </c:valAx>
      <c:catAx>
        <c:axId val="21380853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13808144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400"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C4A0705-345A-425B-BFFC-54AB0DBD3FFF}" type="doc">
      <dgm:prSet loTypeId="urn:microsoft.com/office/officeart/2005/8/layout/venn1" loCatId="relationship" qsTypeId="urn:microsoft.com/office/officeart/2005/8/quickstyle/simple2" qsCatId="simple" csTypeId="urn:microsoft.com/office/officeart/2005/8/colors/accent1_1" csCatId="accent1" phldr="1"/>
      <dgm:spPr/>
    </dgm:pt>
    <dgm:pt modelId="{B173EF30-B5D0-4E10-86DF-DFB37F186DD0}">
      <dgm:prSet phldrT="[Text]" custT="1"/>
      <dgm:spPr/>
      <dgm:t>
        <a:bodyPr/>
        <a:lstStyle/>
        <a:p>
          <a:r>
            <a:rPr lang="en-US" sz="1200" b="1" dirty="0" smtClean="0">
              <a:latin typeface="Arial" pitchFamily="34" charset="0"/>
              <a:cs typeface="Arial" pitchFamily="34" charset="0"/>
            </a:rPr>
            <a:t>SHELTER</a:t>
          </a:r>
          <a:endParaRPr lang="en-US" sz="1200" b="1" dirty="0">
            <a:latin typeface="Arial" pitchFamily="34" charset="0"/>
            <a:cs typeface="Arial" pitchFamily="34" charset="0"/>
          </a:endParaRPr>
        </a:p>
      </dgm:t>
    </dgm:pt>
    <dgm:pt modelId="{02CD9DD2-7544-4187-BBA9-B6F5C504EB7D}" type="parTrans" cxnId="{8730F21C-1322-4EF3-B7D0-7825EFDC9412}">
      <dgm:prSet/>
      <dgm:spPr/>
      <dgm:t>
        <a:bodyPr/>
        <a:lstStyle/>
        <a:p>
          <a:endParaRPr lang="en-US"/>
        </a:p>
      </dgm:t>
    </dgm:pt>
    <dgm:pt modelId="{BD6D2840-FFF5-4D95-8DAD-0DCF1125A192}" type="sibTrans" cxnId="{8730F21C-1322-4EF3-B7D0-7825EFDC9412}">
      <dgm:prSet/>
      <dgm:spPr/>
      <dgm:t>
        <a:bodyPr/>
        <a:lstStyle/>
        <a:p>
          <a:endParaRPr lang="en-US"/>
        </a:p>
      </dgm:t>
    </dgm:pt>
    <dgm:pt modelId="{61B2374E-0585-4666-B631-D518F7582714}">
      <dgm:prSet phldrT="[Text]" custT="1"/>
      <dgm:spPr/>
      <dgm:t>
        <a:bodyPr/>
        <a:lstStyle/>
        <a:p>
          <a:r>
            <a:rPr lang="en-US" sz="1200" b="1" dirty="0" smtClean="0">
              <a:latin typeface="Arial" pitchFamily="34" charset="0"/>
              <a:cs typeface="Arial" pitchFamily="34" charset="0"/>
            </a:rPr>
            <a:t>HYGIENE KIT DISTRIBUTION</a:t>
          </a:r>
          <a:endParaRPr lang="en-US" sz="1200" b="1" dirty="0">
            <a:latin typeface="Arial" pitchFamily="34" charset="0"/>
            <a:cs typeface="Arial" pitchFamily="34" charset="0"/>
          </a:endParaRPr>
        </a:p>
      </dgm:t>
    </dgm:pt>
    <dgm:pt modelId="{2BF3EE32-0E27-426C-B117-1240ABCEA684}" type="parTrans" cxnId="{851F14F2-2BD6-4F82-B70B-B91CB924BFB6}">
      <dgm:prSet/>
      <dgm:spPr/>
      <dgm:t>
        <a:bodyPr/>
        <a:lstStyle/>
        <a:p>
          <a:endParaRPr lang="en-US"/>
        </a:p>
      </dgm:t>
    </dgm:pt>
    <dgm:pt modelId="{DECB14EB-E8E7-4006-BF1B-6BFC1789214B}" type="sibTrans" cxnId="{851F14F2-2BD6-4F82-B70B-B91CB924BFB6}">
      <dgm:prSet/>
      <dgm:spPr/>
      <dgm:t>
        <a:bodyPr/>
        <a:lstStyle/>
        <a:p>
          <a:endParaRPr lang="en-US"/>
        </a:p>
      </dgm:t>
    </dgm:pt>
    <dgm:pt modelId="{C0B460EC-B098-4100-8A2A-8583FADB016C}">
      <dgm:prSet phldrT="[Text]" custT="1"/>
      <dgm:spPr/>
      <dgm:t>
        <a:bodyPr/>
        <a:lstStyle/>
        <a:p>
          <a:r>
            <a:rPr lang="en-US" sz="1200" b="1" dirty="0" smtClean="0">
              <a:latin typeface="Arial" pitchFamily="34" charset="0"/>
              <a:cs typeface="Arial" pitchFamily="34" charset="0"/>
            </a:rPr>
            <a:t>PROTECTION MONITORING</a:t>
          </a:r>
          <a:endParaRPr lang="en-US" sz="1200" b="1" dirty="0">
            <a:latin typeface="Arial" pitchFamily="34" charset="0"/>
            <a:cs typeface="Arial" pitchFamily="34" charset="0"/>
          </a:endParaRPr>
        </a:p>
      </dgm:t>
    </dgm:pt>
    <dgm:pt modelId="{3F81BED1-E840-497B-9BFE-8455223E0B2A}" type="parTrans" cxnId="{385D5211-458F-4BAB-86DF-EC310AA2ABD5}">
      <dgm:prSet/>
      <dgm:spPr/>
      <dgm:t>
        <a:bodyPr/>
        <a:lstStyle/>
        <a:p>
          <a:endParaRPr lang="en-US"/>
        </a:p>
      </dgm:t>
    </dgm:pt>
    <dgm:pt modelId="{B43659E7-02D2-43D5-9770-B825531BA77B}" type="sibTrans" cxnId="{385D5211-458F-4BAB-86DF-EC310AA2ABD5}">
      <dgm:prSet/>
      <dgm:spPr/>
      <dgm:t>
        <a:bodyPr/>
        <a:lstStyle/>
        <a:p>
          <a:endParaRPr lang="en-US"/>
        </a:p>
      </dgm:t>
    </dgm:pt>
    <dgm:pt modelId="{E6994BA6-C83D-427E-8DB5-D5CD39487424}" type="pres">
      <dgm:prSet presAssocID="{EC4A0705-345A-425B-BFFC-54AB0DBD3FFF}" presName="compositeShape" presStyleCnt="0">
        <dgm:presLayoutVars>
          <dgm:chMax val="7"/>
          <dgm:dir/>
          <dgm:resizeHandles val="exact"/>
        </dgm:presLayoutVars>
      </dgm:prSet>
      <dgm:spPr/>
    </dgm:pt>
    <dgm:pt modelId="{043B650E-B5B9-40C3-8766-DBDB25CE36F9}" type="pres">
      <dgm:prSet presAssocID="{B173EF30-B5D0-4E10-86DF-DFB37F186DD0}" presName="circ1" presStyleLbl="vennNode1" presStyleIdx="0" presStyleCnt="3" custScaleX="112748" custScaleY="107814"/>
      <dgm:spPr/>
      <dgm:t>
        <a:bodyPr/>
        <a:lstStyle/>
        <a:p>
          <a:endParaRPr lang="en-US"/>
        </a:p>
      </dgm:t>
    </dgm:pt>
    <dgm:pt modelId="{9D007198-EC17-4D0B-82AB-9FEA17BA9B16}" type="pres">
      <dgm:prSet presAssocID="{B173EF30-B5D0-4E10-86DF-DFB37F186DD0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1F2563-DE36-4FFD-AC94-E5B70BEAA9F0}" type="pres">
      <dgm:prSet presAssocID="{61B2374E-0585-4666-B631-D518F7582714}" presName="circ2" presStyleLbl="vennNode1" presStyleIdx="1" presStyleCnt="3" custScaleX="114819" custScaleY="110524" custLinFactNeighborX="11227" custLinFactNeighborY="-419"/>
      <dgm:spPr/>
      <dgm:t>
        <a:bodyPr/>
        <a:lstStyle/>
        <a:p>
          <a:endParaRPr lang="en-US"/>
        </a:p>
      </dgm:t>
    </dgm:pt>
    <dgm:pt modelId="{D674ABA5-7D29-4D4E-85A7-F0FD0BBB0ABD}" type="pres">
      <dgm:prSet presAssocID="{61B2374E-0585-4666-B631-D518F7582714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074ADB-8921-4BCC-AF93-6FBD40562DF2}" type="pres">
      <dgm:prSet presAssocID="{C0B460EC-B098-4100-8A2A-8583FADB016C}" presName="circ3" presStyleLbl="vennNode1" presStyleIdx="2" presStyleCnt="3" custScaleX="117934" custScaleY="112715"/>
      <dgm:spPr/>
      <dgm:t>
        <a:bodyPr/>
        <a:lstStyle/>
        <a:p>
          <a:endParaRPr lang="en-US"/>
        </a:p>
      </dgm:t>
    </dgm:pt>
    <dgm:pt modelId="{0443810E-5660-4976-A92B-047B88FF67EF}" type="pres">
      <dgm:prSet presAssocID="{C0B460EC-B098-4100-8A2A-8583FADB016C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E0E3FA9-FBCC-4D0D-94C8-92316C16A0D7}" type="presOf" srcId="{B173EF30-B5D0-4E10-86DF-DFB37F186DD0}" destId="{043B650E-B5B9-40C3-8766-DBDB25CE36F9}" srcOrd="0" destOrd="0" presId="urn:microsoft.com/office/officeart/2005/8/layout/venn1"/>
    <dgm:cxn modelId="{385D5211-458F-4BAB-86DF-EC310AA2ABD5}" srcId="{EC4A0705-345A-425B-BFFC-54AB0DBD3FFF}" destId="{C0B460EC-B098-4100-8A2A-8583FADB016C}" srcOrd="2" destOrd="0" parTransId="{3F81BED1-E840-497B-9BFE-8455223E0B2A}" sibTransId="{B43659E7-02D2-43D5-9770-B825531BA77B}"/>
    <dgm:cxn modelId="{7B35466F-578D-44A4-9F98-D873B9C43603}" type="presOf" srcId="{C0B460EC-B098-4100-8A2A-8583FADB016C}" destId="{0443810E-5660-4976-A92B-047B88FF67EF}" srcOrd="1" destOrd="0" presId="urn:microsoft.com/office/officeart/2005/8/layout/venn1"/>
    <dgm:cxn modelId="{851F14F2-2BD6-4F82-B70B-B91CB924BFB6}" srcId="{EC4A0705-345A-425B-BFFC-54AB0DBD3FFF}" destId="{61B2374E-0585-4666-B631-D518F7582714}" srcOrd="1" destOrd="0" parTransId="{2BF3EE32-0E27-426C-B117-1240ABCEA684}" sibTransId="{DECB14EB-E8E7-4006-BF1B-6BFC1789214B}"/>
    <dgm:cxn modelId="{614D3C48-7685-465E-A6C6-EE6F8469A93C}" type="presOf" srcId="{EC4A0705-345A-425B-BFFC-54AB0DBD3FFF}" destId="{E6994BA6-C83D-427E-8DB5-D5CD39487424}" srcOrd="0" destOrd="0" presId="urn:microsoft.com/office/officeart/2005/8/layout/venn1"/>
    <dgm:cxn modelId="{CC60FE18-F97A-4281-A66F-924A7CC7E575}" type="presOf" srcId="{61B2374E-0585-4666-B631-D518F7582714}" destId="{D674ABA5-7D29-4D4E-85A7-F0FD0BBB0ABD}" srcOrd="1" destOrd="0" presId="urn:microsoft.com/office/officeart/2005/8/layout/venn1"/>
    <dgm:cxn modelId="{7A84C47F-BC0A-47DD-BEAB-238497B27BFC}" type="presOf" srcId="{61B2374E-0585-4666-B631-D518F7582714}" destId="{AB1F2563-DE36-4FFD-AC94-E5B70BEAA9F0}" srcOrd="0" destOrd="0" presId="urn:microsoft.com/office/officeart/2005/8/layout/venn1"/>
    <dgm:cxn modelId="{8730F21C-1322-4EF3-B7D0-7825EFDC9412}" srcId="{EC4A0705-345A-425B-BFFC-54AB0DBD3FFF}" destId="{B173EF30-B5D0-4E10-86DF-DFB37F186DD0}" srcOrd="0" destOrd="0" parTransId="{02CD9DD2-7544-4187-BBA9-B6F5C504EB7D}" sibTransId="{BD6D2840-FFF5-4D95-8DAD-0DCF1125A192}"/>
    <dgm:cxn modelId="{3082591D-064A-4E09-B788-23C33CA86FE9}" type="presOf" srcId="{B173EF30-B5D0-4E10-86DF-DFB37F186DD0}" destId="{9D007198-EC17-4D0B-82AB-9FEA17BA9B16}" srcOrd="1" destOrd="0" presId="urn:microsoft.com/office/officeart/2005/8/layout/venn1"/>
    <dgm:cxn modelId="{3C4F321D-724C-4E5E-8783-96AF9D8E6522}" type="presOf" srcId="{C0B460EC-B098-4100-8A2A-8583FADB016C}" destId="{34074ADB-8921-4BCC-AF93-6FBD40562DF2}" srcOrd="0" destOrd="0" presId="urn:microsoft.com/office/officeart/2005/8/layout/venn1"/>
    <dgm:cxn modelId="{2A775DB9-91F5-4AF5-BF9A-8C02A6A53C19}" type="presParOf" srcId="{E6994BA6-C83D-427E-8DB5-D5CD39487424}" destId="{043B650E-B5B9-40C3-8766-DBDB25CE36F9}" srcOrd="0" destOrd="0" presId="urn:microsoft.com/office/officeart/2005/8/layout/venn1"/>
    <dgm:cxn modelId="{81BE7D83-6393-4280-B612-55F3CFF43B29}" type="presParOf" srcId="{E6994BA6-C83D-427E-8DB5-D5CD39487424}" destId="{9D007198-EC17-4D0B-82AB-9FEA17BA9B16}" srcOrd="1" destOrd="0" presId="urn:microsoft.com/office/officeart/2005/8/layout/venn1"/>
    <dgm:cxn modelId="{52D1A5E1-ED26-4947-B52E-18F8BDC33DD2}" type="presParOf" srcId="{E6994BA6-C83D-427E-8DB5-D5CD39487424}" destId="{AB1F2563-DE36-4FFD-AC94-E5B70BEAA9F0}" srcOrd="2" destOrd="0" presId="urn:microsoft.com/office/officeart/2005/8/layout/venn1"/>
    <dgm:cxn modelId="{F01D088D-BB24-4CB7-B735-EE38ECB174C6}" type="presParOf" srcId="{E6994BA6-C83D-427E-8DB5-D5CD39487424}" destId="{D674ABA5-7D29-4D4E-85A7-F0FD0BBB0ABD}" srcOrd="3" destOrd="0" presId="urn:microsoft.com/office/officeart/2005/8/layout/venn1"/>
    <dgm:cxn modelId="{13DB0E4E-5365-4843-AC06-E98710449E09}" type="presParOf" srcId="{E6994BA6-C83D-427E-8DB5-D5CD39487424}" destId="{34074ADB-8921-4BCC-AF93-6FBD40562DF2}" srcOrd="4" destOrd="0" presId="urn:microsoft.com/office/officeart/2005/8/layout/venn1"/>
    <dgm:cxn modelId="{A9107CF6-8C30-40A1-8CA9-0F1B559ACE39}" type="presParOf" srcId="{E6994BA6-C83D-427E-8DB5-D5CD39487424}" destId="{0443810E-5660-4976-A92B-047B88FF67EF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8D1B3C3-2747-4D1C-B665-AA55A7C94DBD}" type="doc">
      <dgm:prSet loTypeId="urn:microsoft.com/office/officeart/2005/8/layout/equation1" loCatId="relationship" qsTypeId="urn:microsoft.com/office/officeart/2005/8/quickstyle/simple2" qsCatId="simple" csTypeId="urn:microsoft.com/office/officeart/2005/8/colors/accent0_2" csCatId="mainScheme" phldr="1"/>
      <dgm:spPr/>
    </dgm:pt>
    <dgm:pt modelId="{CC55CE62-B8B8-4DB9-8947-8B4AF8CAF67B}">
      <dgm:prSet phldrT="[Text]" custT="1"/>
      <dgm:spPr/>
      <dgm:t>
        <a:bodyPr/>
        <a:lstStyle/>
        <a:p>
          <a:r>
            <a:rPr lang="en-GB" sz="1600" b="1" dirty="0" smtClean="0">
              <a:latin typeface="Arial" pitchFamily="34" charset="0"/>
              <a:cs typeface="Arial" pitchFamily="34" charset="0"/>
            </a:rPr>
            <a:t>Identification of  targeted future interventions </a:t>
          </a:r>
          <a:endParaRPr lang="en-US" sz="1600" b="1" dirty="0">
            <a:latin typeface="Arial" pitchFamily="34" charset="0"/>
            <a:cs typeface="Arial" pitchFamily="34" charset="0"/>
          </a:endParaRPr>
        </a:p>
      </dgm:t>
    </dgm:pt>
    <dgm:pt modelId="{16204122-0C81-47BA-B1D1-AECB46860D3A}" type="parTrans" cxnId="{DF40776C-D514-4B99-81BA-E74AF75BBE08}">
      <dgm:prSet/>
      <dgm:spPr/>
      <dgm:t>
        <a:bodyPr/>
        <a:lstStyle/>
        <a:p>
          <a:endParaRPr lang="en-US" b="1"/>
        </a:p>
      </dgm:t>
    </dgm:pt>
    <dgm:pt modelId="{A7D515CC-CB8B-4291-9FD8-422059487783}" type="sibTrans" cxnId="{DF40776C-D514-4B99-81BA-E74AF75BBE08}">
      <dgm:prSet/>
      <dgm:spPr/>
      <dgm:t>
        <a:bodyPr/>
        <a:lstStyle/>
        <a:p>
          <a:endParaRPr lang="en-US" b="1"/>
        </a:p>
      </dgm:t>
    </dgm:pt>
    <dgm:pt modelId="{FF3A615E-07F2-4970-8D14-17B9555A26AD}">
      <dgm:prSet phldrT="[Text]" custT="1"/>
      <dgm:spPr/>
      <dgm:t>
        <a:bodyPr/>
        <a:lstStyle/>
        <a:p>
          <a:r>
            <a:rPr lang="en-GB" sz="1600" b="1" dirty="0" smtClean="0">
              <a:latin typeface="Arial" pitchFamily="34" charset="0"/>
              <a:cs typeface="Arial" pitchFamily="34" charset="0"/>
            </a:rPr>
            <a:t> Increased coordination PWG/ CP WG/SGBV WP at regional and national level</a:t>
          </a:r>
          <a:endParaRPr lang="en-US" sz="1600" b="1" dirty="0">
            <a:latin typeface="Arial" pitchFamily="34" charset="0"/>
            <a:cs typeface="Arial" pitchFamily="34" charset="0"/>
          </a:endParaRPr>
        </a:p>
      </dgm:t>
    </dgm:pt>
    <dgm:pt modelId="{4ED69885-964A-464F-A960-DCA15C791D27}" type="parTrans" cxnId="{139ABB8B-8F7F-4EA5-B614-CAA4736F8DBB}">
      <dgm:prSet/>
      <dgm:spPr/>
      <dgm:t>
        <a:bodyPr/>
        <a:lstStyle/>
        <a:p>
          <a:endParaRPr lang="en-US" b="1"/>
        </a:p>
      </dgm:t>
    </dgm:pt>
    <dgm:pt modelId="{E613BD3B-3331-4D2A-94EE-65C943B9EE2B}" type="sibTrans" cxnId="{139ABB8B-8F7F-4EA5-B614-CAA4736F8DBB}">
      <dgm:prSet/>
      <dgm:spPr/>
      <dgm:t>
        <a:bodyPr/>
        <a:lstStyle/>
        <a:p>
          <a:endParaRPr lang="en-US" b="1"/>
        </a:p>
      </dgm:t>
    </dgm:pt>
    <dgm:pt modelId="{E9D62517-4515-47B0-8F27-B82B6DF22DCE}">
      <dgm:prSet phldrT="[Text]" custT="1"/>
      <dgm:spPr/>
      <dgm:t>
        <a:bodyPr/>
        <a:lstStyle/>
        <a:p>
          <a:r>
            <a:rPr lang="en-US" sz="1600" b="1" dirty="0" smtClean="0">
              <a:latin typeface="Arial" pitchFamily="34" charset="0"/>
              <a:cs typeface="Arial" pitchFamily="34" charset="0"/>
            </a:rPr>
            <a:t> Addressing gaps in protection response</a:t>
          </a:r>
          <a:endParaRPr lang="en-US" sz="1600" b="1" dirty="0">
            <a:latin typeface="Arial" pitchFamily="34" charset="0"/>
            <a:cs typeface="Arial" pitchFamily="34" charset="0"/>
          </a:endParaRPr>
        </a:p>
      </dgm:t>
    </dgm:pt>
    <dgm:pt modelId="{8CCF5D64-6AF3-4EE0-B44A-4A07236521F7}" type="sibTrans" cxnId="{9AB59CDD-B19E-4353-9841-CEB91A26D4A0}">
      <dgm:prSet/>
      <dgm:spPr/>
      <dgm:t>
        <a:bodyPr/>
        <a:lstStyle/>
        <a:p>
          <a:endParaRPr lang="en-US" b="1"/>
        </a:p>
      </dgm:t>
    </dgm:pt>
    <dgm:pt modelId="{79111304-D7D3-46BB-9D55-D9CE1B445DA5}" type="parTrans" cxnId="{9AB59CDD-B19E-4353-9841-CEB91A26D4A0}">
      <dgm:prSet/>
      <dgm:spPr/>
      <dgm:t>
        <a:bodyPr/>
        <a:lstStyle/>
        <a:p>
          <a:endParaRPr lang="en-US" b="1"/>
        </a:p>
      </dgm:t>
    </dgm:pt>
    <dgm:pt modelId="{5C9A034B-3585-4EAB-8144-4B3002A8A0D0}" type="pres">
      <dgm:prSet presAssocID="{A8D1B3C3-2747-4D1C-B665-AA55A7C94DBD}" presName="linearFlow" presStyleCnt="0">
        <dgm:presLayoutVars>
          <dgm:dir/>
          <dgm:resizeHandles val="exact"/>
        </dgm:presLayoutVars>
      </dgm:prSet>
      <dgm:spPr/>
    </dgm:pt>
    <dgm:pt modelId="{71D8B579-0568-4AC0-8AF4-7C768D507C04}" type="pres">
      <dgm:prSet presAssocID="{CC55CE62-B8B8-4DB9-8947-8B4AF8CAF67B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A0D690-08C2-4E1F-9312-4386E44675EE}" type="pres">
      <dgm:prSet presAssocID="{A7D515CC-CB8B-4291-9FD8-422059487783}" presName="spacerL" presStyleCnt="0"/>
      <dgm:spPr/>
    </dgm:pt>
    <dgm:pt modelId="{14A7D014-80D0-498A-8D62-DB9CEC07B92E}" type="pres">
      <dgm:prSet presAssocID="{A7D515CC-CB8B-4291-9FD8-422059487783}" presName="sibTrans" presStyleLbl="sibTrans2D1" presStyleIdx="0" presStyleCnt="2" custScaleX="58689" custScaleY="45030"/>
      <dgm:spPr/>
      <dgm:t>
        <a:bodyPr/>
        <a:lstStyle/>
        <a:p>
          <a:endParaRPr lang="en-US"/>
        </a:p>
      </dgm:t>
    </dgm:pt>
    <dgm:pt modelId="{A068A85E-0518-49AE-B120-6B480E490514}" type="pres">
      <dgm:prSet presAssocID="{A7D515CC-CB8B-4291-9FD8-422059487783}" presName="spacerR" presStyleCnt="0"/>
      <dgm:spPr/>
    </dgm:pt>
    <dgm:pt modelId="{BC1BC08F-924B-4482-BF93-62EF0530DAA2}" type="pres">
      <dgm:prSet presAssocID="{FF3A615E-07F2-4970-8D14-17B9555A26AD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C39B0D-CBAB-41D2-9F28-1FEC82F322E9}" type="pres">
      <dgm:prSet presAssocID="{E613BD3B-3331-4D2A-94EE-65C943B9EE2B}" presName="spacerL" presStyleCnt="0"/>
      <dgm:spPr/>
    </dgm:pt>
    <dgm:pt modelId="{1BACA01E-24F0-4962-819C-636632BDCDF0}" type="pres">
      <dgm:prSet presAssocID="{E613BD3B-3331-4D2A-94EE-65C943B9EE2B}" presName="sibTrans" presStyleLbl="sibTrans2D1" presStyleIdx="1" presStyleCnt="2" custScaleX="56192" custScaleY="44768"/>
      <dgm:spPr/>
      <dgm:t>
        <a:bodyPr/>
        <a:lstStyle/>
        <a:p>
          <a:endParaRPr lang="en-US"/>
        </a:p>
      </dgm:t>
    </dgm:pt>
    <dgm:pt modelId="{F79FDF9F-1B6E-48BA-ABB7-13E7A1E662C3}" type="pres">
      <dgm:prSet presAssocID="{E613BD3B-3331-4D2A-94EE-65C943B9EE2B}" presName="spacerR" presStyleCnt="0"/>
      <dgm:spPr/>
    </dgm:pt>
    <dgm:pt modelId="{46CA2D64-2EE1-4B86-B680-68C5A1F4D64C}" type="pres">
      <dgm:prSet presAssocID="{E9D62517-4515-47B0-8F27-B82B6DF22DCE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EEC3C99-8CAD-4A01-96AE-0B3196A95906}" type="presOf" srcId="{FF3A615E-07F2-4970-8D14-17B9555A26AD}" destId="{BC1BC08F-924B-4482-BF93-62EF0530DAA2}" srcOrd="0" destOrd="0" presId="urn:microsoft.com/office/officeart/2005/8/layout/equation1"/>
    <dgm:cxn modelId="{DF40776C-D514-4B99-81BA-E74AF75BBE08}" srcId="{A8D1B3C3-2747-4D1C-B665-AA55A7C94DBD}" destId="{CC55CE62-B8B8-4DB9-8947-8B4AF8CAF67B}" srcOrd="0" destOrd="0" parTransId="{16204122-0C81-47BA-B1D1-AECB46860D3A}" sibTransId="{A7D515CC-CB8B-4291-9FD8-422059487783}"/>
    <dgm:cxn modelId="{3B73189F-066F-4622-978A-79F8755E07CD}" type="presOf" srcId="{A8D1B3C3-2747-4D1C-B665-AA55A7C94DBD}" destId="{5C9A034B-3585-4EAB-8144-4B3002A8A0D0}" srcOrd="0" destOrd="0" presId="urn:microsoft.com/office/officeart/2005/8/layout/equation1"/>
    <dgm:cxn modelId="{79C1DE17-9887-4BD5-9558-F9C82FC9DC8D}" type="presOf" srcId="{CC55CE62-B8B8-4DB9-8947-8B4AF8CAF67B}" destId="{71D8B579-0568-4AC0-8AF4-7C768D507C04}" srcOrd="0" destOrd="0" presId="urn:microsoft.com/office/officeart/2005/8/layout/equation1"/>
    <dgm:cxn modelId="{139ABB8B-8F7F-4EA5-B614-CAA4736F8DBB}" srcId="{A8D1B3C3-2747-4D1C-B665-AA55A7C94DBD}" destId="{FF3A615E-07F2-4970-8D14-17B9555A26AD}" srcOrd="1" destOrd="0" parTransId="{4ED69885-964A-464F-A960-DCA15C791D27}" sibTransId="{E613BD3B-3331-4D2A-94EE-65C943B9EE2B}"/>
    <dgm:cxn modelId="{0A55D681-F7C3-48F9-B107-CA53A40C449C}" type="presOf" srcId="{E9D62517-4515-47B0-8F27-B82B6DF22DCE}" destId="{46CA2D64-2EE1-4B86-B680-68C5A1F4D64C}" srcOrd="0" destOrd="0" presId="urn:microsoft.com/office/officeart/2005/8/layout/equation1"/>
    <dgm:cxn modelId="{172FCF5A-D30F-4725-8C17-9C2FD1F2B98D}" type="presOf" srcId="{A7D515CC-CB8B-4291-9FD8-422059487783}" destId="{14A7D014-80D0-498A-8D62-DB9CEC07B92E}" srcOrd="0" destOrd="0" presId="urn:microsoft.com/office/officeart/2005/8/layout/equation1"/>
    <dgm:cxn modelId="{AA381264-A148-46DE-8E97-1B651EF939C8}" type="presOf" srcId="{E613BD3B-3331-4D2A-94EE-65C943B9EE2B}" destId="{1BACA01E-24F0-4962-819C-636632BDCDF0}" srcOrd="0" destOrd="0" presId="urn:microsoft.com/office/officeart/2005/8/layout/equation1"/>
    <dgm:cxn modelId="{9AB59CDD-B19E-4353-9841-CEB91A26D4A0}" srcId="{A8D1B3C3-2747-4D1C-B665-AA55A7C94DBD}" destId="{E9D62517-4515-47B0-8F27-B82B6DF22DCE}" srcOrd="2" destOrd="0" parTransId="{79111304-D7D3-46BB-9D55-D9CE1B445DA5}" sibTransId="{8CCF5D64-6AF3-4EE0-B44A-4A07236521F7}"/>
    <dgm:cxn modelId="{6BB90680-5441-4E8A-A8D6-BCCEEE3896DC}" type="presParOf" srcId="{5C9A034B-3585-4EAB-8144-4B3002A8A0D0}" destId="{71D8B579-0568-4AC0-8AF4-7C768D507C04}" srcOrd="0" destOrd="0" presId="urn:microsoft.com/office/officeart/2005/8/layout/equation1"/>
    <dgm:cxn modelId="{6CD9529F-8922-41D1-9B11-42D1283826A5}" type="presParOf" srcId="{5C9A034B-3585-4EAB-8144-4B3002A8A0D0}" destId="{DAA0D690-08C2-4E1F-9312-4386E44675EE}" srcOrd="1" destOrd="0" presId="urn:microsoft.com/office/officeart/2005/8/layout/equation1"/>
    <dgm:cxn modelId="{2FA602BB-F936-4C27-88B2-8A844F2141C9}" type="presParOf" srcId="{5C9A034B-3585-4EAB-8144-4B3002A8A0D0}" destId="{14A7D014-80D0-498A-8D62-DB9CEC07B92E}" srcOrd="2" destOrd="0" presId="urn:microsoft.com/office/officeart/2005/8/layout/equation1"/>
    <dgm:cxn modelId="{D4C831A9-D6B2-497A-B41A-25835317C91A}" type="presParOf" srcId="{5C9A034B-3585-4EAB-8144-4B3002A8A0D0}" destId="{A068A85E-0518-49AE-B120-6B480E490514}" srcOrd="3" destOrd="0" presId="urn:microsoft.com/office/officeart/2005/8/layout/equation1"/>
    <dgm:cxn modelId="{0216A7D9-EDD8-47A1-80A0-7102E3883443}" type="presParOf" srcId="{5C9A034B-3585-4EAB-8144-4B3002A8A0D0}" destId="{BC1BC08F-924B-4482-BF93-62EF0530DAA2}" srcOrd="4" destOrd="0" presId="urn:microsoft.com/office/officeart/2005/8/layout/equation1"/>
    <dgm:cxn modelId="{1F2A0082-7BD7-43B1-8DE6-5D8F7474BB5B}" type="presParOf" srcId="{5C9A034B-3585-4EAB-8144-4B3002A8A0D0}" destId="{FDC39B0D-CBAB-41D2-9F28-1FEC82F322E9}" srcOrd="5" destOrd="0" presId="urn:microsoft.com/office/officeart/2005/8/layout/equation1"/>
    <dgm:cxn modelId="{993FD474-1CBE-4455-85B2-99C95D16E6F0}" type="presParOf" srcId="{5C9A034B-3585-4EAB-8144-4B3002A8A0D0}" destId="{1BACA01E-24F0-4962-819C-636632BDCDF0}" srcOrd="6" destOrd="0" presId="urn:microsoft.com/office/officeart/2005/8/layout/equation1"/>
    <dgm:cxn modelId="{33D87F80-A1A2-49BE-9578-19A5B483084A}" type="presParOf" srcId="{5C9A034B-3585-4EAB-8144-4B3002A8A0D0}" destId="{F79FDF9F-1B6E-48BA-ABB7-13E7A1E662C3}" srcOrd="7" destOrd="0" presId="urn:microsoft.com/office/officeart/2005/8/layout/equation1"/>
    <dgm:cxn modelId="{74A68526-AD41-496C-959E-F159949C375B}" type="presParOf" srcId="{5C9A034B-3585-4EAB-8144-4B3002A8A0D0}" destId="{46CA2D64-2EE1-4B86-B680-68C5A1F4D64C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CABC50E-45B9-4821-80F2-519EF78238BC}" type="doc">
      <dgm:prSet loTypeId="urn:microsoft.com/office/officeart/2005/8/layout/default#1" loCatId="list" qsTypeId="urn:microsoft.com/office/officeart/2005/8/quickstyle/simple2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31138E40-53F8-473D-AFB8-EFC531477468}">
      <dgm:prSet phldrT="[Text]"/>
      <dgm:spPr/>
      <dgm:t>
        <a:bodyPr/>
        <a:lstStyle/>
        <a:p>
          <a:r>
            <a:rPr lang="en-GB" b="1" dirty="0" smtClean="0">
              <a:latin typeface="Arial" pitchFamily="34" charset="0"/>
              <a:cs typeface="Arial" pitchFamily="34" charset="0"/>
            </a:rPr>
            <a:t>Health</a:t>
          </a:r>
          <a:endParaRPr lang="en-US" b="1" dirty="0">
            <a:latin typeface="Arial" pitchFamily="34" charset="0"/>
            <a:cs typeface="Arial" pitchFamily="34" charset="0"/>
          </a:endParaRPr>
        </a:p>
      </dgm:t>
    </dgm:pt>
    <dgm:pt modelId="{D2694E76-E644-48F9-9C4E-DA8D15A87D40}" type="parTrans" cxnId="{387128A8-DA96-49A3-9996-37F18B204275}">
      <dgm:prSet/>
      <dgm:spPr/>
      <dgm:t>
        <a:bodyPr/>
        <a:lstStyle/>
        <a:p>
          <a:endParaRPr lang="en-US"/>
        </a:p>
      </dgm:t>
    </dgm:pt>
    <dgm:pt modelId="{EBF179DC-5C80-40A8-A9F8-36A2162D3544}" type="sibTrans" cxnId="{387128A8-DA96-49A3-9996-37F18B204275}">
      <dgm:prSet/>
      <dgm:spPr/>
      <dgm:t>
        <a:bodyPr/>
        <a:lstStyle/>
        <a:p>
          <a:endParaRPr lang="en-US"/>
        </a:p>
      </dgm:t>
    </dgm:pt>
    <dgm:pt modelId="{1AADEEE2-67F2-47DF-9BC6-38F61CE8E23B}">
      <dgm:prSet/>
      <dgm:spPr/>
      <dgm:t>
        <a:bodyPr/>
        <a:lstStyle/>
        <a:p>
          <a:r>
            <a:rPr lang="en-GB" b="1" dirty="0" smtClean="0">
              <a:latin typeface="Arial" pitchFamily="34" charset="0"/>
              <a:cs typeface="Arial" pitchFamily="34" charset="0"/>
            </a:rPr>
            <a:t>Housing conditions</a:t>
          </a:r>
        </a:p>
      </dgm:t>
    </dgm:pt>
    <dgm:pt modelId="{C0C72F7B-11DD-48AF-95C2-7543B702C791}" type="parTrans" cxnId="{DC0BF120-D693-437B-A3EC-903A5D87AE5C}">
      <dgm:prSet/>
      <dgm:spPr/>
      <dgm:t>
        <a:bodyPr/>
        <a:lstStyle/>
        <a:p>
          <a:endParaRPr lang="en-US"/>
        </a:p>
      </dgm:t>
    </dgm:pt>
    <dgm:pt modelId="{12969B0B-CB28-4957-B229-BA3F85EDBB5B}" type="sibTrans" cxnId="{DC0BF120-D693-437B-A3EC-903A5D87AE5C}">
      <dgm:prSet/>
      <dgm:spPr/>
      <dgm:t>
        <a:bodyPr/>
        <a:lstStyle/>
        <a:p>
          <a:endParaRPr lang="en-US"/>
        </a:p>
      </dgm:t>
    </dgm:pt>
    <dgm:pt modelId="{3E300B6F-8537-474F-8B66-896128ABEED4}">
      <dgm:prSet/>
      <dgm:spPr/>
      <dgm:t>
        <a:bodyPr/>
        <a:lstStyle/>
        <a:p>
          <a:r>
            <a:rPr lang="en-GB" b="1" dirty="0" smtClean="0">
              <a:latin typeface="Arial" pitchFamily="34" charset="0"/>
              <a:cs typeface="Arial" pitchFamily="34" charset="0"/>
            </a:rPr>
            <a:t>Demographics of household</a:t>
          </a:r>
        </a:p>
      </dgm:t>
    </dgm:pt>
    <dgm:pt modelId="{B822BF11-B976-474B-901F-B4F70839CDAC}" type="parTrans" cxnId="{898B0379-2F86-405D-9B47-F8D5B4FBA568}">
      <dgm:prSet/>
      <dgm:spPr/>
      <dgm:t>
        <a:bodyPr/>
        <a:lstStyle/>
        <a:p>
          <a:endParaRPr lang="en-US"/>
        </a:p>
      </dgm:t>
    </dgm:pt>
    <dgm:pt modelId="{53E6CD2B-A271-4102-8870-7BCAB06263A4}" type="sibTrans" cxnId="{898B0379-2F86-405D-9B47-F8D5B4FBA568}">
      <dgm:prSet/>
      <dgm:spPr/>
      <dgm:t>
        <a:bodyPr/>
        <a:lstStyle/>
        <a:p>
          <a:endParaRPr lang="en-US"/>
        </a:p>
      </dgm:t>
    </dgm:pt>
    <dgm:pt modelId="{0FF21A2C-A5B4-4442-A1B7-6F847686C5E3}">
      <dgm:prSet/>
      <dgm:spPr/>
      <dgm:t>
        <a:bodyPr/>
        <a:lstStyle/>
        <a:p>
          <a:r>
            <a:rPr lang="en-GB" b="1" dirty="0" smtClean="0">
              <a:latin typeface="Arial" pitchFamily="34" charset="0"/>
              <a:cs typeface="Arial" pitchFamily="34" charset="0"/>
            </a:rPr>
            <a:t>GBV protection concerns </a:t>
          </a:r>
        </a:p>
      </dgm:t>
    </dgm:pt>
    <dgm:pt modelId="{59C87B85-1191-45B3-8F2A-1F3B1E9AD618}" type="parTrans" cxnId="{5205C536-CE01-40A6-808F-C5FDAEFF08EB}">
      <dgm:prSet/>
      <dgm:spPr/>
      <dgm:t>
        <a:bodyPr/>
        <a:lstStyle/>
        <a:p>
          <a:endParaRPr lang="en-US"/>
        </a:p>
      </dgm:t>
    </dgm:pt>
    <dgm:pt modelId="{15871113-2F1B-4DF0-9119-B6BD8A346B9A}" type="sibTrans" cxnId="{5205C536-CE01-40A6-808F-C5FDAEFF08EB}">
      <dgm:prSet/>
      <dgm:spPr/>
      <dgm:t>
        <a:bodyPr/>
        <a:lstStyle/>
        <a:p>
          <a:endParaRPr lang="en-US"/>
        </a:p>
      </dgm:t>
    </dgm:pt>
    <dgm:pt modelId="{DBD9D6D9-73D9-46D9-BF1D-4F9AFC5D678C}">
      <dgm:prSet/>
      <dgm:spPr/>
      <dgm:t>
        <a:bodyPr/>
        <a:lstStyle/>
        <a:p>
          <a:r>
            <a:rPr lang="en-GB" b="1" dirty="0" smtClean="0">
              <a:latin typeface="Arial" pitchFamily="34" charset="0"/>
              <a:cs typeface="Arial" pitchFamily="34" charset="0"/>
            </a:rPr>
            <a:t>Child protection concerns </a:t>
          </a:r>
        </a:p>
      </dgm:t>
    </dgm:pt>
    <dgm:pt modelId="{E20FE084-1F87-4241-82B3-1ECFF5225F02}" type="parTrans" cxnId="{A8E18897-8F9F-496A-B049-483E23100B05}">
      <dgm:prSet/>
      <dgm:spPr/>
      <dgm:t>
        <a:bodyPr/>
        <a:lstStyle/>
        <a:p>
          <a:endParaRPr lang="en-US"/>
        </a:p>
      </dgm:t>
    </dgm:pt>
    <dgm:pt modelId="{F23D527F-1D41-4D11-859E-5E733F92E4BA}" type="sibTrans" cxnId="{A8E18897-8F9F-496A-B049-483E23100B05}">
      <dgm:prSet/>
      <dgm:spPr/>
      <dgm:t>
        <a:bodyPr/>
        <a:lstStyle/>
        <a:p>
          <a:endParaRPr lang="en-US"/>
        </a:p>
      </dgm:t>
    </dgm:pt>
    <dgm:pt modelId="{4352215E-FF37-4CB8-ABC1-63FC39C93FD9}">
      <dgm:prSet/>
      <dgm:spPr/>
      <dgm:t>
        <a:bodyPr/>
        <a:lstStyle/>
        <a:p>
          <a:r>
            <a:rPr lang="en-GB" b="1" dirty="0" smtClean="0">
              <a:latin typeface="Arial" pitchFamily="34" charset="0"/>
              <a:cs typeface="Arial" pitchFamily="34" charset="0"/>
            </a:rPr>
            <a:t>Economic insecurity. </a:t>
          </a:r>
        </a:p>
      </dgm:t>
    </dgm:pt>
    <dgm:pt modelId="{CD604F59-C51D-454A-88E1-1C1FA9520B6E}" type="parTrans" cxnId="{A418E0C4-43F7-4492-BA00-1A5B49D62482}">
      <dgm:prSet/>
      <dgm:spPr/>
      <dgm:t>
        <a:bodyPr/>
        <a:lstStyle/>
        <a:p>
          <a:endParaRPr lang="en-US"/>
        </a:p>
      </dgm:t>
    </dgm:pt>
    <dgm:pt modelId="{35903278-213B-4801-B467-673F4F1907CD}" type="sibTrans" cxnId="{A418E0C4-43F7-4492-BA00-1A5B49D62482}">
      <dgm:prSet/>
      <dgm:spPr/>
      <dgm:t>
        <a:bodyPr/>
        <a:lstStyle/>
        <a:p>
          <a:endParaRPr lang="en-US"/>
        </a:p>
      </dgm:t>
    </dgm:pt>
    <dgm:pt modelId="{938050F2-7986-4603-912C-7A7229BA2105}" type="pres">
      <dgm:prSet presAssocID="{DCABC50E-45B9-4821-80F2-519EF78238B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6483EC9-FB08-4619-AE3B-DC8B556A5599}" type="pres">
      <dgm:prSet presAssocID="{31138E40-53F8-473D-AFB8-EFC531477468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B1F599-9963-4F1E-B574-7D26D8ED6D42}" type="pres">
      <dgm:prSet presAssocID="{EBF179DC-5C80-40A8-A9F8-36A2162D3544}" presName="sibTrans" presStyleCnt="0"/>
      <dgm:spPr/>
    </dgm:pt>
    <dgm:pt modelId="{942E756D-A7AB-4987-BA23-CC522F693BCF}" type="pres">
      <dgm:prSet presAssocID="{1AADEEE2-67F2-47DF-9BC6-38F61CE8E23B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531D18-12CB-421D-8B43-FD004FEB27C7}" type="pres">
      <dgm:prSet presAssocID="{12969B0B-CB28-4957-B229-BA3F85EDBB5B}" presName="sibTrans" presStyleCnt="0"/>
      <dgm:spPr/>
    </dgm:pt>
    <dgm:pt modelId="{B8E55D1B-F1F8-45E0-A4BB-1C6761D99C81}" type="pres">
      <dgm:prSet presAssocID="{3E300B6F-8537-474F-8B66-896128ABEED4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C41C86-65BD-4326-8A4F-F514D0D2E0D0}" type="pres">
      <dgm:prSet presAssocID="{53E6CD2B-A271-4102-8870-7BCAB06263A4}" presName="sibTrans" presStyleCnt="0"/>
      <dgm:spPr/>
    </dgm:pt>
    <dgm:pt modelId="{7D27E29C-5C4F-42FE-A323-F3E48C194993}" type="pres">
      <dgm:prSet presAssocID="{0FF21A2C-A5B4-4442-A1B7-6F847686C5E3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1C7832-AAE3-4F64-AFF3-78D8E64FE312}" type="pres">
      <dgm:prSet presAssocID="{15871113-2F1B-4DF0-9119-B6BD8A346B9A}" presName="sibTrans" presStyleCnt="0"/>
      <dgm:spPr/>
    </dgm:pt>
    <dgm:pt modelId="{5D701CCC-DAFC-4BEB-85FA-E4D77D498641}" type="pres">
      <dgm:prSet presAssocID="{DBD9D6D9-73D9-46D9-BF1D-4F9AFC5D678C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F35EB1-6FC8-4DD9-9FD7-E392AF5C06FB}" type="pres">
      <dgm:prSet presAssocID="{F23D527F-1D41-4D11-859E-5E733F92E4BA}" presName="sibTrans" presStyleCnt="0"/>
      <dgm:spPr/>
    </dgm:pt>
    <dgm:pt modelId="{F4497BD6-396C-4369-9432-F0B21334A6DA}" type="pres">
      <dgm:prSet presAssocID="{4352215E-FF37-4CB8-ABC1-63FC39C93FD9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3C8C4A5-2523-4B9D-8569-BF6FF317C50E}" type="presOf" srcId="{DCABC50E-45B9-4821-80F2-519EF78238BC}" destId="{938050F2-7986-4603-912C-7A7229BA2105}" srcOrd="0" destOrd="0" presId="urn:microsoft.com/office/officeart/2005/8/layout/default#1"/>
    <dgm:cxn modelId="{7A98C548-F8B3-4284-84CE-823B00CFBA3F}" type="presOf" srcId="{4352215E-FF37-4CB8-ABC1-63FC39C93FD9}" destId="{F4497BD6-396C-4369-9432-F0B21334A6DA}" srcOrd="0" destOrd="0" presId="urn:microsoft.com/office/officeart/2005/8/layout/default#1"/>
    <dgm:cxn modelId="{5205C536-CE01-40A6-808F-C5FDAEFF08EB}" srcId="{DCABC50E-45B9-4821-80F2-519EF78238BC}" destId="{0FF21A2C-A5B4-4442-A1B7-6F847686C5E3}" srcOrd="3" destOrd="0" parTransId="{59C87B85-1191-45B3-8F2A-1F3B1E9AD618}" sibTransId="{15871113-2F1B-4DF0-9119-B6BD8A346B9A}"/>
    <dgm:cxn modelId="{65F251BD-4930-4451-BAD2-8B05B428859C}" type="presOf" srcId="{DBD9D6D9-73D9-46D9-BF1D-4F9AFC5D678C}" destId="{5D701CCC-DAFC-4BEB-85FA-E4D77D498641}" srcOrd="0" destOrd="0" presId="urn:microsoft.com/office/officeart/2005/8/layout/default#1"/>
    <dgm:cxn modelId="{DC0BF120-D693-437B-A3EC-903A5D87AE5C}" srcId="{DCABC50E-45B9-4821-80F2-519EF78238BC}" destId="{1AADEEE2-67F2-47DF-9BC6-38F61CE8E23B}" srcOrd="1" destOrd="0" parTransId="{C0C72F7B-11DD-48AF-95C2-7543B702C791}" sibTransId="{12969B0B-CB28-4957-B229-BA3F85EDBB5B}"/>
    <dgm:cxn modelId="{A418E0C4-43F7-4492-BA00-1A5B49D62482}" srcId="{DCABC50E-45B9-4821-80F2-519EF78238BC}" destId="{4352215E-FF37-4CB8-ABC1-63FC39C93FD9}" srcOrd="5" destOrd="0" parTransId="{CD604F59-C51D-454A-88E1-1C1FA9520B6E}" sibTransId="{35903278-213B-4801-B467-673F4F1907CD}"/>
    <dgm:cxn modelId="{66676E96-CCF3-44E5-9B77-451DE50D35C5}" type="presOf" srcId="{1AADEEE2-67F2-47DF-9BC6-38F61CE8E23B}" destId="{942E756D-A7AB-4987-BA23-CC522F693BCF}" srcOrd="0" destOrd="0" presId="urn:microsoft.com/office/officeart/2005/8/layout/default#1"/>
    <dgm:cxn modelId="{64D5326B-5E4C-4AF5-A432-CAEB7445534B}" type="presOf" srcId="{31138E40-53F8-473D-AFB8-EFC531477468}" destId="{86483EC9-FB08-4619-AE3B-DC8B556A5599}" srcOrd="0" destOrd="0" presId="urn:microsoft.com/office/officeart/2005/8/layout/default#1"/>
    <dgm:cxn modelId="{7BCF2FD7-F2E6-42DF-8F2C-0BA41C57C16D}" type="presOf" srcId="{3E300B6F-8537-474F-8B66-896128ABEED4}" destId="{B8E55D1B-F1F8-45E0-A4BB-1C6761D99C81}" srcOrd="0" destOrd="0" presId="urn:microsoft.com/office/officeart/2005/8/layout/default#1"/>
    <dgm:cxn modelId="{387128A8-DA96-49A3-9996-37F18B204275}" srcId="{DCABC50E-45B9-4821-80F2-519EF78238BC}" destId="{31138E40-53F8-473D-AFB8-EFC531477468}" srcOrd="0" destOrd="0" parTransId="{D2694E76-E644-48F9-9C4E-DA8D15A87D40}" sibTransId="{EBF179DC-5C80-40A8-A9F8-36A2162D3544}"/>
    <dgm:cxn modelId="{898B0379-2F86-405D-9B47-F8D5B4FBA568}" srcId="{DCABC50E-45B9-4821-80F2-519EF78238BC}" destId="{3E300B6F-8537-474F-8B66-896128ABEED4}" srcOrd="2" destOrd="0" parTransId="{B822BF11-B976-474B-901F-B4F70839CDAC}" sibTransId="{53E6CD2B-A271-4102-8870-7BCAB06263A4}"/>
    <dgm:cxn modelId="{A8E18897-8F9F-496A-B049-483E23100B05}" srcId="{DCABC50E-45B9-4821-80F2-519EF78238BC}" destId="{DBD9D6D9-73D9-46D9-BF1D-4F9AFC5D678C}" srcOrd="4" destOrd="0" parTransId="{E20FE084-1F87-4241-82B3-1ECFF5225F02}" sibTransId="{F23D527F-1D41-4D11-859E-5E733F92E4BA}"/>
    <dgm:cxn modelId="{D5D728CA-76EF-4BA2-82FF-C4673B39DF46}" type="presOf" srcId="{0FF21A2C-A5B4-4442-A1B7-6F847686C5E3}" destId="{7D27E29C-5C4F-42FE-A323-F3E48C194993}" srcOrd="0" destOrd="0" presId="urn:microsoft.com/office/officeart/2005/8/layout/default#1"/>
    <dgm:cxn modelId="{84453168-AF8A-4E1C-9914-89FD7F92B5B0}" type="presParOf" srcId="{938050F2-7986-4603-912C-7A7229BA2105}" destId="{86483EC9-FB08-4619-AE3B-DC8B556A5599}" srcOrd="0" destOrd="0" presId="urn:microsoft.com/office/officeart/2005/8/layout/default#1"/>
    <dgm:cxn modelId="{04059AA3-11A2-4A39-9535-C40194E81165}" type="presParOf" srcId="{938050F2-7986-4603-912C-7A7229BA2105}" destId="{20B1F599-9963-4F1E-B574-7D26D8ED6D42}" srcOrd="1" destOrd="0" presId="urn:microsoft.com/office/officeart/2005/8/layout/default#1"/>
    <dgm:cxn modelId="{774E1AD4-59C8-4F25-BC71-1201448782FD}" type="presParOf" srcId="{938050F2-7986-4603-912C-7A7229BA2105}" destId="{942E756D-A7AB-4987-BA23-CC522F693BCF}" srcOrd="2" destOrd="0" presId="urn:microsoft.com/office/officeart/2005/8/layout/default#1"/>
    <dgm:cxn modelId="{3002851C-0A55-4A77-A500-CACE9D82F701}" type="presParOf" srcId="{938050F2-7986-4603-912C-7A7229BA2105}" destId="{E8531D18-12CB-421D-8B43-FD004FEB27C7}" srcOrd="3" destOrd="0" presId="urn:microsoft.com/office/officeart/2005/8/layout/default#1"/>
    <dgm:cxn modelId="{A46E6B52-91A1-41D0-BA00-D690EA422308}" type="presParOf" srcId="{938050F2-7986-4603-912C-7A7229BA2105}" destId="{B8E55D1B-F1F8-45E0-A4BB-1C6761D99C81}" srcOrd="4" destOrd="0" presId="urn:microsoft.com/office/officeart/2005/8/layout/default#1"/>
    <dgm:cxn modelId="{777E85DE-2C2F-443A-B1D3-52749ACAB517}" type="presParOf" srcId="{938050F2-7986-4603-912C-7A7229BA2105}" destId="{DCC41C86-65BD-4326-8A4F-F514D0D2E0D0}" srcOrd="5" destOrd="0" presId="urn:microsoft.com/office/officeart/2005/8/layout/default#1"/>
    <dgm:cxn modelId="{8052E783-FE2F-465B-9CCE-3CC40F163CE5}" type="presParOf" srcId="{938050F2-7986-4603-912C-7A7229BA2105}" destId="{7D27E29C-5C4F-42FE-A323-F3E48C194993}" srcOrd="6" destOrd="0" presId="urn:microsoft.com/office/officeart/2005/8/layout/default#1"/>
    <dgm:cxn modelId="{D3A3979A-AF56-408A-A280-E08B73CBF324}" type="presParOf" srcId="{938050F2-7986-4603-912C-7A7229BA2105}" destId="{2F1C7832-AAE3-4F64-AFF3-78D8E64FE312}" srcOrd="7" destOrd="0" presId="urn:microsoft.com/office/officeart/2005/8/layout/default#1"/>
    <dgm:cxn modelId="{A98997EB-505D-46B6-B7E8-00138CDF240E}" type="presParOf" srcId="{938050F2-7986-4603-912C-7A7229BA2105}" destId="{5D701CCC-DAFC-4BEB-85FA-E4D77D498641}" srcOrd="8" destOrd="0" presId="urn:microsoft.com/office/officeart/2005/8/layout/default#1"/>
    <dgm:cxn modelId="{ACE5E69D-D0D5-47C7-93A8-C9438ADA42A8}" type="presParOf" srcId="{938050F2-7986-4603-912C-7A7229BA2105}" destId="{2DF35EB1-6FC8-4DD9-9FD7-E392AF5C06FB}" srcOrd="9" destOrd="0" presId="urn:microsoft.com/office/officeart/2005/8/layout/default#1"/>
    <dgm:cxn modelId="{8943796A-9A4F-4CED-8A07-499BDA3672EC}" type="presParOf" srcId="{938050F2-7986-4603-912C-7A7229BA2105}" destId="{F4497BD6-396C-4369-9432-F0B21334A6DA}" srcOrd="10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4685DF-D8EA-4C0D-BFD1-5E2F7354393A}" type="datetimeFigureOut">
              <a:rPr lang="en-US" smtClean="0"/>
              <a:pPr/>
              <a:t>4/3/2014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EB0C44-B768-42BA-A61E-DD1C405883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418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5BAEED-3B0F-422F-8719-A532F40ED68E}" type="datetimeFigureOut">
              <a:rPr lang="en-US" smtClean="0"/>
              <a:pPr/>
              <a:t>4/3/2014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3EA496-E775-4CC2-B4FF-DCC6A44034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1569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3EA496-E775-4CC2-B4FF-DCC6A440346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0405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3EA496-E775-4CC2-B4FF-DCC6A4403469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4421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3EA496-E775-4CC2-B4FF-DCC6A4403469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0196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3EA496-E775-4CC2-B4FF-DCC6A4403469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69551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3EA496-E775-4CC2-B4FF-DCC6A4403469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5867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3EA496-E775-4CC2-B4FF-DCC6A440346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5394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3EA496-E775-4CC2-B4FF-DCC6A4403469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087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3EA496-E775-4CC2-B4FF-DCC6A440346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164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3EA496-E775-4CC2-B4FF-DCC6A4403469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3401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3EA496-E775-4CC2-B4FF-DCC6A440346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5302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3EA496-E775-4CC2-B4FF-DCC6A4403469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2935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3EA496-E775-4CC2-B4FF-DCC6A4403469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8344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3EA496-E775-4CC2-B4FF-DCC6A4403469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50251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D02AFD00-6F3E-4737-A53A-005D8767FC67}" type="datetimeFigureOut">
              <a:rPr lang="en-US" smtClean="0"/>
              <a:pPr/>
              <a:t>4/3/2014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9654EFB0-0C42-4F3E-9CA9-4C297367C83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AFD00-6F3E-4737-A53A-005D8767FC67}" type="datetimeFigureOut">
              <a:rPr lang="en-US" smtClean="0"/>
              <a:pPr/>
              <a:t>4/3/2014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EFB0-0C42-4F3E-9CA9-4C297367C83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AFD00-6F3E-4737-A53A-005D8767FC67}" type="datetimeFigureOut">
              <a:rPr lang="en-US" smtClean="0"/>
              <a:pPr/>
              <a:t>4/3/2014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EFB0-0C42-4F3E-9CA9-4C297367C83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AFD00-6F3E-4737-A53A-005D8767FC67}" type="datetimeFigureOut">
              <a:rPr lang="en-US" smtClean="0"/>
              <a:pPr/>
              <a:t>4/3/2014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EFB0-0C42-4F3E-9CA9-4C297367C83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AFD00-6F3E-4737-A53A-005D8767FC67}" type="datetimeFigureOut">
              <a:rPr lang="en-US" smtClean="0"/>
              <a:pPr/>
              <a:t>4/3/2014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EFB0-0C42-4F3E-9CA9-4C297367C83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AFD00-6F3E-4737-A53A-005D8767FC67}" type="datetimeFigureOut">
              <a:rPr lang="en-US" smtClean="0"/>
              <a:pPr/>
              <a:t>4/3/2014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EFB0-0C42-4F3E-9CA9-4C297367C83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02AFD00-6F3E-4737-A53A-005D8767FC67}" type="datetimeFigureOut">
              <a:rPr lang="en-US" smtClean="0"/>
              <a:pPr/>
              <a:t>4/3/2014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654EFB0-0C42-4F3E-9CA9-4C297367C83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D02AFD00-6F3E-4737-A53A-005D8767FC67}" type="datetimeFigureOut">
              <a:rPr lang="en-US" smtClean="0"/>
              <a:pPr/>
              <a:t>4/3/2014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9654EFB0-0C42-4F3E-9CA9-4C297367C83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AFD00-6F3E-4737-A53A-005D8767FC67}" type="datetimeFigureOut">
              <a:rPr lang="en-US" smtClean="0"/>
              <a:pPr/>
              <a:t>4/3/2014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EFB0-0C42-4F3E-9CA9-4C297367C83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AFD00-6F3E-4737-A53A-005D8767FC67}" type="datetimeFigureOut">
              <a:rPr lang="en-US" smtClean="0"/>
              <a:pPr/>
              <a:t>4/3/2014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EFB0-0C42-4F3E-9CA9-4C297367C83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AFD00-6F3E-4737-A53A-005D8767FC67}" type="datetimeFigureOut">
              <a:rPr lang="en-US" smtClean="0"/>
              <a:pPr/>
              <a:t>4/3/2014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EFB0-0C42-4F3E-9CA9-4C297367C83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D02AFD00-6F3E-4737-A53A-005D8767FC67}" type="datetimeFigureOut">
              <a:rPr lang="en-US" smtClean="0"/>
              <a:pPr/>
              <a:t>4/3/2014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9654EFB0-0C42-4F3E-9CA9-4C297367C83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chart" Target="../charts/char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6.xml"/><Relationship Id="rId5" Type="http://schemas.openxmlformats.org/officeDocument/2006/relationships/image" Target="../media/image5.png"/><Relationship Id="rId4" Type="http://schemas.openxmlformats.org/officeDocument/2006/relationships/chart" Target="../charts/char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chart" Target="../charts/chart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5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Relationship Id="rId9" Type="http://schemas.openxmlformats.org/officeDocument/2006/relationships/image" Target="../media/image6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jpeg"/><Relationship Id="rId4" Type="http://schemas.openxmlformats.org/officeDocument/2006/relationships/image" Target="../media/image1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2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5.png"/><Relationship Id="rId7" Type="http://schemas.openxmlformats.org/officeDocument/2006/relationships/image" Target="../media/image1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7" Type="http://schemas.openxmlformats.org/officeDocument/2006/relationships/image" Target="../media/image12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7" Type="http://schemas.openxmlformats.org/officeDocument/2006/relationships/image" Target="../media/image12.pn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jpeg"/><Relationship Id="rId5" Type="http://schemas.openxmlformats.org/officeDocument/2006/relationships/image" Target="../media/image5.png"/><Relationship Id="rId4" Type="http://schemas.openxmlformats.org/officeDocument/2006/relationships/image" Target="../media/image1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5.pn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Relationship Id="rId9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5.pn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470025"/>
          </a:xfrm>
        </p:spPr>
        <p:txBody>
          <a:bodyPr>
            <a:noAutofit/>
          </a:bodyPr>
          <a:lstStyle/>
          <a:p>
            <a:pPr lvl="1" algn="l" rtl="0">
              <a:spcBef>
                <a:spcPct val="0"/>
              </a:spcBef>
            </a:pPr>
            <a:r>
              <a:rPr lang="en-US" sz="3200" b="1" kern="1200" dirty="0" smtClean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Inter-sectorial emergency program in Irbid governorate</a:t>
            </a:r>
            <a:endParaRPr lang="en-US" sz="3200" b="1" kern="1200" dirty="0">
              <a:solidFill>
                <a:schemeClr val="bg1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76800" y="5105400"/>
            <a:ext cx="3886200" cy="17526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February </a:t>
            </a: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26085" y="3886200"/>
            <a:ext cx="4417915" cy="1676400"/>
          </a:xfrm>
          <a:prstGeom prst="rect">
            <a:avLst/>
          </a:prstGeom>
        </p:spPr>
      </p:pic>
      <p:pic>
        <p:nvPicPr>
          <p:cNvPr id="7" name="Picture 6" descr="Picture group.pn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0" y="3991360"/>
            <a:ext cx="4724400" cy="286664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105400" y="6248400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February 2014</a:t>
            </a:r>
          </a:p>
        </p:txBody>
      </p:sp>
      <p:pic>
        <p:nvPicPr>
          <p:cNvPr id="9" name="Picture 8" descr="flag-HACP_en.png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7467600" y="5257800"/>
            <a:ext cx="1366205" cy="1295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Methodology/II: Assessment</a:t>
            </a:r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50536"/>
          </a:xfrm>
        </p:spPr>
        <p:txBody>
          <a:bodyPr>
            <a:normAutofit/>
          </a:bodyPr>
          <a:lstStyle/>
          <a:p>
            <a:pPr marL="514350" lvl="0" indent="-514350">
              <a:buAutoNum type="arabicPeriod" startAt="3"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Out 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of the 857 families screened in August, INTERSOS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is assessing the HHs which declared 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4 to 5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vulnerabilities and/or special protection concerns like GBV, UASC, Child Labour, Domestic Violence (22% of the total) </a:t>
            </a:r>
          </a:p>
          <a:p>
            <a:pPr marL="514350" lvl="0" indent="-514350">
              <a:buAutoNum type="arabicPeriod" startAt="3"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marL="514350" lvl="0" indent="-514350">
              <a:buAutoNum type="arabicPeriod" startAt="3"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Simultaneously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, field teams are conducting outreach in partnership with local CBOs in each village 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to identify highly vulnerable HHs</a:t>
            </a:r>
          </a:p>
          <a:p>
            <a:pPr lvl="0">
              <a:buNone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endParaRPr lang="en-GB" sz="2000" dirty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endParaRPr lang="en-GB" sz="2000" dirty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logo.pn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6324600" y="5638800"/>
            <a:ext cx="2676017" cy="1015428"/>
          </a:xfrm>
          <a:prstGeom prst="rect">
            <a:avLst/>
          </a:prstGeom>
        </p:spPr>
      </p:pic>
      <p:sp>
        <p:nvSpPr>
          <p:cNvPr id="10" name="Rounded Rectangle 9"/>
          <p:cNvSpPr/>
          <p:nvPr/>
        </p:nvSpPr>
        <p:spPr>
          <a:xfrm>
            <a:off x="838200" y="3962400"/>
            <a:ext cx="7086600" cy="1752600"/>
          </a:xfrm>
          <a:prstGeom prst="roundRect">
            <a:avLst/>
          </a:prstGeom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lvl="0" indent="-342900">
              <a:buFont typeface="Arial" pitchFamily="34" charset="0"/>
              <a:buChar char="•"/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This system allows the identification of :</a:t>
            </a:r>
          </a:p>
          <a:p>
            <a:pPr marL="342900" lvl="0" indent="-342900"/>
            <a:endParaRPr lang="en-GB" sz="1600" b="1" dirty="0" smtClean="0">
              <a:latin typeface="Arial" pitchFamily="34" charset="0"/>
              <a:cs typeface="Arial" pitchFamily="34" charset="0"/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Newly arrived refugees 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Jordanian families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Other vulnerable cases not included in the initial screening.</a:t>
            </a:r>
          </a:p>
          <a:p>
            <a:pPr marL="800100" lvl="1" indent="-342900"/>
            <a:r>
              <a:rPr lang="en-GB" sz="1600" b="1" dirty="0" smtClean="0">
                <a:latin typeface="Arial" pitchFamily="34" charset="0"/>
                <a:cs typeface="Arial" pitchFamily="34" charset="0"/>
              </a:rPr>
              <a:t>  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Key Priority: UASC, GBV cases, CP cases, FHH</a:t>
            </a:r>
            <a:endParaRPr lang="en-US" sz="1600" b="1" dirty="0"/>
          </a:p>
        </p:txBody>
      </p:sp>
      <p:pic>
        <p:nvPicPr>
          <p:cNvPr id="8" name="Picture 7" descr="flag-HACP_en.pn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152400" y="5943600"/>
            <a:ext cx="723285" cy="685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0668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Methodology/III: Selection Criteria (1)</a:t>
            </a:r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lnSpcReduction="10000"/>
          </a:bodyPr>
          <a:lstStyle/>
          <a:p>
            <a:pPr lvl="0"/>
            <a:r>
              <a:rPr lang="en-GB" sz="2000" dirty="0" smtClean="0">
                <a:latin typeface="Arial" pitchFamily="34" charset="0"/>
                <a:cs typeface="Arial" pitchFamily="34" charset="0"/>
              </a:rPr>
              <a:t>Final beneficiary 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database: all assessed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households</a:t>
            </a:r>
          </a:p>
          <a:p>
            <a:pPr lvl="0"/>
            <a:r>
              <a:rPr lang="en-GB" sz="2000" dirty="0" smtClean="0">
                <a:latin typeface="Arial" pitchFamily="34" charset="0"/>
                <a:cs typeface="Arial" pitchFamily="34" charset="0"/>
              </a:rPr>
              <a:t>Selections are being made through the application of a two-tier scoring system, which takes into account: </a:t>
            </a:r>
          </a:p>
          <a:p>
            <a:pPr lvl="0"/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514350" lvl="0" indent="-514350">
              <a:buAutoNum type="romanUcPeriod"/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shelter needs of the household based on a technical assessment.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 among the criteria used in the technical assessment sheet:</a:t>
            </a:r>
          </a:p>
          <a:p>
            <a:pPr lvl="2">
              <a:buFont typeface="Calibri" pitchFamily="34" charset="0"/>
              <a:buChar char="₋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WASH facilities;</a:t>
            </a:r>
          </a:p>
          <a:p>
            <a:pPr lvl="2">
              <a:buFont typeface="Calibri" pitchFamily="34" charset="0"/>
              <a:buChar char="₋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Insulation;</a:t>
            </a:r>
          </a:p>
          <a:p>
            <a:pPr lvl="2">
              <a:buFont typeface="Calibri" pitchFamily="34" charset="0"/>
              <a:buChar char="₋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Security &amp; safety.</a:t>
            </a:r>
          </a:p>
          <a:p>
            <a:pPr marL="514350" lvl="0" indent="-514350">
              <a:buNone/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marL="514350" lvl="0" indent="-514350">
              <a:buAutoNum type="romanUcPeriod"/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household vulnerability 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across six categories:</a:t>
            </a:r>
          </a:p>
          <a:p>
            <a:pPr lvl="2">
              <a:buFont typeface="Calibri" pitchFamily="34" charset="0"/>
              <a:buChar char="₋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Demographic data (HH size, gender, age); </a:t>
            </a:r>
          </a:p>
          <a:p>
            <a:pPr lvl="2">
              <a:buFont typeface="Calibri" pitchFamily="34" charset="0"/>
              <a:buChar char="₋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Health (medical, disabilities, PSS needs);</a:t>
            </a:r>
          </a:p>
          <a:p>
            <a:pPr lvl="2">
              <a:buFont typeface="Calibri" pitchFamily="34" charset="0"/>
              <a:buChar char="₋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Household security (including perceived risks); </a:t>
            </a:r>
          </a:p>
          <a:p>
            <a:pPr lvl="2">
              <a:buFont typeface="Calibri" pitchFamily="34" charset="0"/>
              <a:buChar char="₋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Women specific concerns (pregnancy, FHH, single mothers) ; </a:t>
            </a:r>
          </a:p>
          <a:p>
            <a:pPr lvl="2">
              <a:buFont typeface="Calibri" pitchFamily="34" charset="0"/>
              <a:buChar char="₋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Child specific concerns (child labor, school attendance, UASC); </a:t>
            </a:r>
          </a:p>
          <a:p>
            <a:pPr lvl="2">
              <a:buFont typeface="Calibri" pitchFamily="34" charset="0"/>
              <a:buChar char="₋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Economy/income (including assistance received.)  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logo.pn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6324600" y="5638800"/>
            <a:ext cx="2676017" cy="1015428"/>
          </a:xfrm>
          <a:prstGeom prst="rect">
            <a:avLst/>
          </a:prstGeom>
        </p:spPr>
      </p:pic>
      <p:pic>
        <p:nvPicPr>
          <p:cNvPr id="8" name="Picture 7" descr="flag-HACP_en.pn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152400" y="5943600"/>
            <a:ext cx="723285" cy="685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Methodology/III: Selection Criteria (2)</a:t>
            </a:r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26736"/>
          </a:xfrm>
        </p:spPr>
        <p:txBody>
          <a:bodyPr>
            <a:normAutofit/>
          </a:bodyPr>
          <a:lstStyle/>
          <a:p>
            <a:pPr lvl="0">
              <a:buNone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GB" sz="2000" dirty="0" smtClean="0">
                <a:latin typeface="Arial" pitchFamily="34" charset="0"/>
                <a:cs typeface="Arial" pitchFamily="34" charset="0"/>
              </a:rPr>
              <a:t>Insertion in shelter program + hygiene kit distribution:</a:t>
            </a:r>
          </a:p>
          <a:p>
            <a:pPr lvl="1"/>
            <a:r>
              <a:rPr lang="en-GB" sz="1800" dirty="0" smtClean="0">
                <a:latin typeface="Arial" pitchFamily="34" charset="0"/>
                <a:cs typeface="Arial" pitchFamily="34" charset="0"/>
              </a:rPr>
              <a:t>HHs with high vulnerability in the two macro categories (technical shelter assessment and HH vulnerability assessment  across the 6 categories)</a:t>
            </a:r>
          </a:p>
          <a:p>
            <a:pPr lvl="1"/>
            <a:r>
              <a:rPr lang="en-GB" sz="1800" dirty="0" smtClean="0">
                <a:latin typeface="Arial" pitchFamily="34" charset="0"/>
                <a:cs typeface="Arial" pitchFamily="34" charset="0"/>
              </a:rPr>
              <a:t>HHs with High vulnerability in shelter &amp; medium vulnerability in HH vulnerability assessment</a:t>
            </a:r>
          </a:p>
          <a:p>
            <a:pPr lvl="1">
              <a:buNone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GB" sz="2000" dirty="0" smtClean="0">
                <a:latin typeface="Arial" pitchFamily="34" charset="0"/>
                <a:cs typeface="Arial" pitchFamily="34" charset="0"/>
              </a:rPr>
              <a:t>Insertion in hygiene kit distribution:</a:t>
            </a:r>
          </a:p>
          <a:p>
            <a:pPr lvl="1"/>
            <a:r>
              <a:rPr lang="en-GB" sz="1800" dirty="0" smtClean="0">
                <a:latin typeface="Arial" pitchFamily="34" charset="0"/>
                <a:cs typeface="Arial" pitchFamily="34" charset="0"/>
              </a:rPr>
              <a:t>HHs with high vulnerability in HH vulnerability assessment and low vulnerability in shelter</a:t>
            </a:r>
          </a:p>
          <a:p>
            <a:pPr lvl="1"/>
            <a:endParaRPr lang="en-GB" sz="1800" dirty="0" smtClean="0">
              <a:latin typeface="Arial" pitchFamily="34" charset="0"/>
              <a:cs typeface="Arial" pitchFamily="34" charset="0"/>
            </a:endParaRPr>
          </a:p>
          <a:p>
            <a:r>
              <a:rPr lang="en-GB" sz="2000" dirty="0" smtClean="0">
                <a:latin typeface="Arial" pitchFamily="34" charset="0"/>
                <a:cs typeface="Arial" pitchFamily="34" charset="0"/>
              </a:rPr>
              <a:t>Protection monitoring: on need basis</a:t>
            </a:r>
            <a:endParaRPr lang="en-GB" sz="2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logo.pn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6324600" y="5638800"/>
            <a:ext cx="2676017" cy="1015428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>
          <a:xfrm>
            <a:off x="1066800" y="1600200"/>
            <a:ext cx="6629400" cy="761999"/>
          </a:xfrm>
          <a:prstGeom prst="roundRect">
            <a:avLst/>
          </a:prstGeom>
          <a:ln w="381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GB" dirty="0" smtClean="0">
                <a:latin typeface="Arial" pitchFamily="34" charset="0"/>
                <a:cs typeface="Arial" pitchFamily="34" charset="0"/>
              </a:rPr>
              <a:t>This selection process ensures a </a:t>
            </a:r>
            <a:r>
              <a:rPr lang="en-GB" u="sng" dirty="0" smtClean="0">
                <a:latin typeface="Arial" pitchFamily="34" charset="0"/>
                <a:cs typeface="Arial" pitchFamily="34" charset="0"/>
              </a:rPr>
              <a:t>systematic, measurable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and </a:t>
            </a:r>
            <a:r>
              <a:rPr lang="en-GB" u="sng" dirty="0" smtClean="0">
                <a:latin typeface="Arial" pitchFamily="34" charset="0"/>
                <a:cs typeface="Arial" pitchFamily="34" charset="0"/>
              </a:rPr>
              <a:t>accountable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approach to beneficiary selection</a:t>
            </a:r>
            <a:endParaRPr lang="en-US" dirty="0"/>
          </a:p>
        </p:txBody>
      </p:sp>
      <p:pic>
        <p:nvPicPr>
          <p:cNvPr id="9" name="Picture 8" descr="flag-HACP_en.pn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152400" y="5943600"/>
            <a:ext cx="723285" cy="685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0668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Methodology/IV: agreement with landlords</a:t>
            </a:r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Content Placeholder 15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669536"/>
          </a:xfrm>
        </p:spPr>
        <p:txBody>
          <a:bodyPr/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A system has been foreseen to guarantee the </a:t>
            </a:r>
            <a:r>
              <a:rPr lang="en-US" sz="2000" u="sng" dirty="0" smtClean="0">
                <a:latin typeface="Arial" pitchFamily="34" charset="0"/>
                <a:cs typeface="Arial" pitchFamily="34" charset="0"/>
              </a:rPr>
              <a:t>sustainability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of the project in the medium-term: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logo.pn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6324600" y="5638800"/>
            <a:ext cx="2676017" cy="1015428"/>
          </a:xfrm>
          <a:prstGeom prst="rect">
            <a:avLst/>
          </a:prstGeom>
        </p:spPr>
      </p:pic>
      <p:sp>
        <p:nvSpPr>
          <p:cNvPr id="8" name="Right Arrow 7"/>
          <p:cNvSpPr/>
          <p:nvPr/>
        </p:nvSpPr>
        <p:spPr>
          <a:xfrm>
            <a:off x="4191000" y="3657600"/>
            <a:ext cx="914400" cy="838200"/>
          </a:xfrm>
          <a:prstGeom prst="rightArrow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Content Placeholder 6"/>
          <p:cNvSpPr txBox="1">
            <a:spLocks/>
          </p:cNvSpPr>
          <p:nvPr/>
        </p:nvSpPr>
        <p:spPr>
          <a:xfrm>
            <a:off x="838200" y="2971800"/>
            <a:ext cx="2743200" cy="1828800"/>
          </a:xfrm>
          <a:prstGeom prst="roundRect">
            <a:avLst/>
          </a:prstGeom>
          <a:ln w="38100"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Jordanian landlords will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sign a legal agreement:</a:t>
            </a:r>
            <a:endParaRPr lang="en-GB" sz="2000" b="1" baseline="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GB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kumimoji="0" lang="en-GB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ot</a:t>
            </a:r>
            <a:r>
              <a:rPr kumimoji="0" lang="en-GB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to increase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rent for the 12 months</a:t>
            </a:r>
            <a:endParaRPr lang="en-GB" sz="2000" b="1" baseline="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following the end of </a:t>
            </a:r>
            <a:r>
              <a:rPr kumimoji="0" lang="en-GB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the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project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" name="Content Placeholder 6"/>
          <p:cNvSpPr txBox="1">
            <a:spLocks/>
          </p:cNvSpPr>
          <p:nvPr/>
        </p:nvSpPr>
        <p:spPr>
          <a:xfrm>
            <a:off x="5562600" y="2895600"/>
            <a:ext cx="2590800" cy="1905000"/>
          </a:xfrm>
          <a:prstGeom prst="roundRect">
            <a:avLst/>
          </a:prstGeom>
          <a:ln w="38100"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None/>
            </a:pPr>
            <a:r>
              <a:rPr lang="en-GB" sz="17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Tenants can </a:t>
            </a:r>
            <a:r>
              <a:rPr lang="en-GB" sz="1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remain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None/>
            </a:pPr>
            <a:r>
              <a:rPr lang="en-GB" sz="1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 </a:t>
            </a:r>
            <a:r>
              <a:rPr lang="en-GB" sz="17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their </a:t>
            </a:r>
            <a:r>
              <a:rPr lang="en-GB" sz="1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newly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None/>
            </a:pPr>
            <a:r>
              <a:rPr lang="en-GB" sz="1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rehabilitated houses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None/>
            </a:pPr>
            <a:r>
              <a:rPr lang="en-GB" sz="1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without </a:t>
            </a:r>
            <a:r>
              <a:rPr lang="en-GB" sz="17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fear </a:t>
            </a:r>
            <a:r>
              <a:rPr lang="en-GB" sz="1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of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None/>
            </a:pPr>
            <a:r>
              <a:rPr lang="en-GB" sz="17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eviction</a:t>
            </a:r>
            <a:endParaRPr lang="en-US" sz="17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</a:pPr>
            <a:endParaRPr lang="en-US" sz="19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None/>
            </a:pPr>
            <a:endParaRPr lang="en-US" sz="19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8" descr="flag-HACP_en.pn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152400" y="5943600"/>
            <a:ext cx="723285" cy="685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066800"/>
          </a:xfrm>
        </p:spPr>
        <p:txBody>
          <a:bodyPr>
            <a:normAutofit/>
          </a:bodyPr>
          <a:lstStyle/>
          <a:p>
            <a:pPr lvl="0"/>
            <a:r>
              <a:rPr lang="en-US" sz="3200" b="1" dirty="0" smtClean="0">
                <a:latin typeface="Arial" pitchFamily="34" charset="0"/>
                <a:cs typeface="Arial" pitchFamily="34" charset="0"/>
              </a:rPr>
              <a:t>Methodology/V: </a:t>
            </a:r>
            <a:r>
              <a:rPr lang="en-GB" sz="3200" b="1" dirty="0" smtClean="0">
                <a:latin typeface="Arial" pitchFamily="34" charset="0"/>
                <a:cs typeface="Arial" pitchFamily="34" charset="0"/>
              </a:rPr>
              <a:t>Referrals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200" dirty="0" smtClean="0">
                <a:latin typeface="Arial" pitchFamily="34" charset="0"/>
                <a:cs typeface="Arial" pitchFamily="34" charset="0"/>
              </a:rPr>
            </a:br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4336"/>
          </a:xfrm>
        </p:spPr>
        <p:txBody>
          <a:bodyPr>
            <a:normAutofit/>
          </a:bodyPr>
          <a:lstStyle/>
          <a:p>
            <a:pPr lvl="0"/>
            <a:r>
              <a:rPr lang="en-GB" sz="2000" dirty="0" smtClean="0">
                <a:latin typeface="Arial" pitchFamily="34" charset="0"/>
                <a:cs typeface="Arial" pitchFamily="34" charset="0"/>
              </a:rPr>
              <a:t>Protection 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trained field staff  will identify </a:t>
            </a:r>
            <a:r>
              <a:rPr lang="en-GB" sz="2000" u="sng" dirty="0">
                <a:latin typeface="Arial" pitchFamily="34" charset="0"/>
                <a:cs typeface="Arial" pitchFamily="34" charset="0"/>
              </a:rPr>
              <a:t>cases of concern 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during household assessment and outreach activities. </a:t>
            </a: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GB" sz="2000" dirty="0">
                <a:latin typeface="Arial" pitchFamily="34" charset="0"/>
                <a:cs typeface="Arial" pitchFamily="34" charset="0"/>
              </a:rPr>
              <a:t>Such cases will subsequently be </a:t>
            </a:r>
            <a:r>
              <a:rPr lang="en-GB" sz="2000" u="sng" dirty="0">
                <a:latin typeface="Arial" pitchFamily="34" charset="0"/>
                <a:cs typeface="Arial" pitchFamily="34" charset="0"/>
              </a:rPr>
              <a:t>referred to specialised service providers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 in the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area in coherence with:</a:t>
            </a:r>
          </a:p>
          <a:p>
            <a:pPr lvl="1"/>
            <a:r>
              <a:rPr lang="en-GB" sz="2000" dirty="0" smtClean="0">
                <a:latin typeface="Arial" pitchFamily="34" charset="0"/>
                <a:cs typeface="Arial" pitchFamily="34" charset="0"/>
              </a:rPr>
              <a:t>IA procedures</a:t>
            </a:r>
          </a:p>
          <a:p>
            <a:pPr lvl="1"/>
            <a:r>
              <a:rPr lang="en-GB" sz="2000" dirty="0" err="1" smtClean="0">
                <a:latin typeface="Arial" pitchFamily="34" charset="0"/>
                <a:cs typeface="Arial" pitchFamily="34" charset="0"/>
              </a:rPr>
              <a:t>Irbid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 Coordination Group mechanisms</a:t>
            </a:r>
          </a:p>
          <a:p>
            <a:pPr lvl="1"/>
            <a:r>
              <a:rPr lang="en-GB" sz="2000" dirty="0" smtClean="0">
                <a:latin typeface="Arial" pitchFamily="34" charset="0"/>
                <a:cs typeface="Arial" pitchFamily="34" charset="0"/>
              </a:rPr>
              <a:t>CP/GBV SOPs. </a:t>
            </a:r>
          </a:p>
          <a:p>
            <a:pPr lvl="1"/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Monitoring of</a:t>
            </a:r>
            <a:r>
              <a:rPr lang="en-US" sz="2000" u="sng" dirty="0" smtClean="0">
                <a:latin typeface="Arial" pitchFamily="34" charset="0"/>
                <a:cs typeface="Arial" pitchFamily="34" charset="0"/>
              </a:rPr>
              <a:t> protection concerns,  risk, threats, vulnerabilities and identification of possible intervention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in the area of operation 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logo.pn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6324600" y="5638800"/>
            <a:ext cx="2676017" cy="1015428"/>
          </a:xfrm>
          <a:prstGeom prst="rect">
            <a:avLst/>
          </a:prstGeom>
        </p:spPr>
      </p:pic>
      <p:pic>
        <p:nvPicPr>
          <p:cNvPr id="8" name="Picture 7" descr="flag-HACP_en.pn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152400" y="5943600"/>
            <a:ext cx="723285" cy="6858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0668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Data collected so far</a:t>
            </a:r>
            <a:r>
              <a:rPr lang="en-GB" sz="3200" b="1" dirty="0" smtClean="0">
                <a:latin typeface="Arial" pitchFamily="34" charset="0"/>
                <a:cs typeface="Arial" pitchFamily="34" charset="0"/>
              </a:rPr>
              <a:t>: HH demography</a:t>
            </a:r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381000" y="1371600"/>
            <a:ext cx="8305800" cy="838200"/>
          </a:xfrm>
          <a:prstGeom prst="roundRect">
            <a:avLst/>
          </a:prstGeom>
          <a:ln w="38100"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en-GB" sz="2000" b="1" dirty="0" smtClean="0">
                <a:latin typeface="Arial" pitchFamily="34" charset="0"/>
                <a:cs typeface="Arial" pitchFamily="34" charset="0"/>
              </a:rPr>
              <a:t>233 HHs assessments</a:t>
            </a:r>
          </a:p>
          <a:p>
            <a:r>
              <a:rPr lang="en-GB" sz="2000" b="1" dirty="0" smtClean="0">
                <a:latin typeface="Arial" pitchFamily="34" charset="0"/>
                <a:cs typeface="Arial" pitchFamily="34" charset="0"/>
              </a:rPr>
              <a:t>183 HHs already analyzed (</a:t>
            </a:r>
            <a:r>
              <a:rPr lang="en-GB" sz="2000" b="1" u="sng" dirty="0" smtClean="0">
                <a:latin typeface="Arial" pitchFamily="34" charset="0"/>
                <a:cs typeface="Arial" pitchFamily="34" charset="0"/>
              </a:rPr>
              <a:t>ongoing</a:t>
            </a: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); </a:t>
            </a:r>
          </a:p>
          <a:p>
            <a:r>
              <a:rPr lang="en-GB" sz="2000" b="1" dirty="0" smtClean="0">
                <a:latin typeface="Arial" pitchFamily="34" charset="0"/>
                <a:cs typeface="Arial" pitchFamily="34" charset="0"/>
              </a:rPr>
              <a:t>1345  individuals </a:t>
            </a:r>
            <a:r>
              <a:rPr lang="en-GB" sz="2000" b="1" dirty="0">
                <a:latin typeface="Arial" pitchFamily="34" charset="0"/>
                <a:cs typeface="Arial" pitchFamily="34" charset="0"/>
              </a:rPr>
              <a:t>from 1</a:t>
            </a:r>
            <a:r>
              <a:rPr lang="en-GB" sz="2000" b="1" baseline="30000" dirty="0">
                <a:latin typeface="Arial" pitchFamily="34" charset="0"/>
                <a:cs typeface="Arial" pitchFamily="34" charset="0"/>
              </a:rPr>
              <a:t>st</a:t>
            </a:r>
            <a:r>
              <a:rPr lang="en-GB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January 2014  </a:t>
            </a:r>
          </a:p>
        </p:txBody>
      </p:sp>
      <p:pic>
        <p:nvPicPr>
          <p:cNvPr id="5" name="Picture 4" descr="logo.pn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6324600" y="5638800"/>
            <a:ext cx="2676017" cy="1015428"/>
          </a:xfrm>
          <a:prstGeom prst="rect">
            <a:avLst/>
          </a:prstGeom>
        </p:spPr>
      </p:pic>
      <p:sp>
        <p:nvSpPr>
          <p:cNvPr id="10" name="Rounded Rectangle 9"/>
          <p:cNvSpPr/>
          <p:nvPr/>
        </p:nvSpPr>
        <p:spPr>
          <a:xfrm>
            <a:off x="6248400" y="2667000"/>
            <a:ext cx="2514600" cy="3048000"/>
          </a:xfrm>
          <a:prstGeom prst="roundRect">
            <a:avLst/>
          </a:prstGeom>
          <a:ln w="38100"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HIGHLIGHTS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52%  female,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48 % male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4%  elderly (60+)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39% adults (elderly included)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61% are children: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32% are 11 or  under, 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22% are 5 or under and 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9%   are 2 or under. </a:t>
            </a:r>
          </a:p>
        </p:txBody>
      </p:sp>
      <p:graphicFrame>
        <p:nvGraphicFramePr>
          <p:cNvPr id="9" name="Grafico 1"/>
          <p:cNvGraphicFramePr/>
          <p:nvPr/>
        </p:nvGraphicFramePr>
        <p:xfrm>
          <a:off x="228600" y="2362200"/>
          <a:ext cx="5791199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8" name="Picture 7" descr="flag-HACP_en.pn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152400" y="5943600"/>
            <a:ext cx="723285" cy="6858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5"/>
          <p:cNvSpPr>
            <a:spLocks noGrp="1"/>
          </p:cNvSpPr>
          <p:nvPr>
            <p:ph type="title"/>
          </p:nvPr>
        </p:nvSpPr>
        <p:spPr>
          <a:xfrm>
            <a:off x="457200" y="304800"/>
            <a:ext cx="8686800" cy="10668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Data collected so far </a:t>
            </a:r>
            <a:r>
              <a:rPr lang="en-GB" sz="3200" b="1" dirty="0" smtClean="0">
                <a:latin typeface="Arial" pitchFamily="34" charset="0"/>
                <a:cs typeface="Arial" pitchFamily="34" charset="0"/>
              </a:rPr>
              <a:t>: HHs demography (II)</a:t>
            </a:r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5" descr="logo.pn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6248400" y="5842572"/>
            <a:ext cx="2676017" cy="1015428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4000"/>
              </a:srgbClr>
            </a:outerShdw>
          </a:effectLst>
        </p:spPr>
      </p:pic>
      <p:graphicFrame>
        <p:nvGraphicFramePr>
          <p:cNvPr id="7" name="Grafico 2"/>
          <p:cNvGraphicFramePr/>
          <p:nvPr/>
        </p:nvGraphicFramePr>
        <p:xfrm>
          <a:off x="4419600" y="1219200"/>
          <a:ext cx="44958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Grafico 3"/>
          <p:cNvGraphicFramePr/>
          <p:nvPr/>
        </p:nvGraphicFramePr>
        <p:xfrm>
          <a:off x="4419600" y="3657600"/>
          <a:ext cx="4495800" cy="266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10" name="Picture 9" descr="flag-HACP_en.png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152400" y="5943600"/>
            <a:ext cx="723285" cy="685800"/>
          </a:xfrm>
          <a:prstGeom prst="rect">
            <a:avLst/>
          </a:prstGeom>
        </p:spPr>
      </p:pic>
      <p:sp>
        <p:nvSpPr>
          <p:cNvPr id="12" name="Content Placeholder 2"/>
          <p:cNvSpPr txBox="1">
            <a:spLocks/>
          </p:cNvSpPr>
          <p:nvPr/>
        </p:nvSpPr>
        <p:spPr>
          <a:xfrm>
            <a:off x="990600" y="1295400"/>
            <a:ext cx="3276600" cy="5181600"/>
          </a:xfrm>
          <a:prstGeom prst="roundRect">
            <a:avLst/>
          </a:prstGeom>
          <a:ln w="38100" cap="flat" cmpd="sng" algn="ctr">
            <a:solidFill>
              <a:srgbClr val="0070C0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>
            <a:no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HIGHLIGHTS: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Char char="•"/>
              <a:tabLst/>
              <a:defRPr/>
            </a:pPr>
            <a:r>
              <a:rPr kumimoji="0" lang="en-GB" sz="1400" b="1" i="0" u="none" strike="noStrike" kern="120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Average number of people in HH = 7</a:t>
            </a:r>
            <a:endParaRPr kumimoji="0" lang="en-US" sz="1400" b="1" i="0" u="none" strike="noStrike" kern="1200" cap="none" spc="0" normalizeH="0" baseline="0" noProof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Char char="•"/>
              <a:tabLst/>
              <a:defRPr/>
            </a:pPr>
            <a:r>
              <a:rPr kumimoji="0" lang="en-GB" sz="1400" b="1" i="0" u="none" strike="noStrike" kern="120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Highest number of people in HH  = 27</a:t>
            </a:r>
            <a:endParaRPr kumimoji="0" lang="en-US" sz="1400" b="1" i="0" u="none" strike="noStrike" kern="1200" cap="none" spc="0" normalizeH="0" baseline="0" noProof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Char char="•"/>
              <a:tabLst/>
              <a:defRPr/>
            </a:pPr>
            <a:r>
              <a:rPr kumimoji="0" lang="en-GB" sz="1400" b="1" i="0" u="none" strike="noStrike" kern="120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Average (median) family size = 6</a:t>
            </a:r>
            <a:endParaRPr kumimoji="0" lang="en-US" sz="1400" b="1" i="0" u="none" strike="noStrike" kern="1200" cap="none" spc="0" normalizeH="0" baseline="0" noProof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Char char="•"/>
              <a:tabLst/>
              <a:defRPr/>
            </a:pPr>
            <a:r>
              <a:rPr kumimoji="0" lang="en-GB" sz="1400" b="1" i="0" u="none" strike="noStrike" kern="120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Highest number of family members = 10</a:t>
            </a:r>
            <a:endParaRPr kumimoji="0" lang="en-US" sz="1400" b="1" i="0" u="none" strike="noStrike" kern="1200" cap="none" spc="0" normalizeH="0" baseline="0" noProof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Char char="•"/>
              <a:tabLst/>
              <a:defRPr/>
            </a:pPr>
            <a:r>
              <a:rPr kumimoji="0" lang="en-GB" sz="1400" b="1" i="0" u="none" strike="noStrike" kern="120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35% of households surveys had more than one family sharing the accommodation</a:t>
            </a:r>
            <a:endParaRPr kumimoji="0" lang="en-US" sz="1400" b="1" i="0" u="none" strike="noStrike" kern="1200" cap="none" spc="0" normalizeH="0" baseline="0" noProof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Char char="•"/>
              <a:tabLst/>
              <a:defRPr/>
            </a:pPr>
            <a:r>
              <a:rPr kumimoji="0" lang="en-GB" sz="1400" b="1" i="0" u="none" strike="noStrike" kern="120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Average (median) number of families in household = 2</a:t>
            </a:r>
            <a:endParaRPr kumimoji="0" lang="en-US" sz="1400" b="1" i="0" u="none" strike="noStrike" kern="1200" cap="none" spc="0" normalizeH="0" baseline="0" noProof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Char char="•"/>
              <a:tabLst/>
              <a:defRPr/>
            </a:pPr>
            <a:r>
              <a:rPr kumimoji="0" lang="en-GB" sz="1400" b="1" i="0" u="none" strike="noStrike" kern="120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Average number of rooms per HH = 2</a:t>
            </a:r>
            <a:endParaRPr kumimoji="0" lang="en-US" sz="1400" b="1" i="0" u="none" strike="noStrike" kern="1200" cap="none" spc="0" normalizeH="0" baseline="0" noProof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Char char="•"/>
              <a:tabLst/>
              <a:defRPr/>
            </a:pPr>
            <a:r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65%  report overcrowding (5 or more sleeping per room) with highs of 13 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Char char="•"/>
              <a:tabLst/>
              <a:defRPr/>
            </a:pPr>
            <a:r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80%  registered with UNHCR 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Char char="•"/>
              <a:tabLst/>
              <a:defRPr/>
            </a:pPr>
            <a:r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20% Jordanian cases</a:t>
            </a:r>
            <a:r>
              <a:rPr kumimoji="0" lang="en-GB" sz="1400" b="1" i="0" u="none" strike="noStrike" kern="120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  </a:t>
            </a:r>
            <a:endParaRPr kumimoji="0" lang="en-US" sz="14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0668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Data collected so far </a:t>
            </a:r>
            <a:r>
              <a:rPr lang="en-GB" sz="3200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Health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0" y="1295400"/>
            <a:ext cx="3962400" cy="2362200"/>
          </a:xfrm>
          <a:prstGeom prst="roundRect">
            <a:avLst/>
          </a:prstGeom>
          <a:ln w="38100"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HIGHLIGHTS</a:t>
            </a:r>
          </a:p>
          <a:p>
            <a:r>
              <a:rPr lang="en-US" sz="1400" b="1" dirty="0" smtClean="0">
                <a:latin typeface="Arial" pitchFamily="34" charset="0"/>
                <a:cs typeface="Arial" pitchFamily="34" charset="0"/>
              </a:rPr>
              <a:t>23% HHs with at least one member living with disability (6% severe)</a:t>
            </a:r>
          </a:p>
          <a:p>
            <a:r>
              <a:rPr lang="en-US" sz="1400" b="1" dirty="0" smtClean="0">
                <a:latin typeface="Arial" pitchFamily="34" charset="0"/>
                <a:cs typeface="Arial" pitchFamily="34" charset="0"/>
              </a:rPr>
              <a:t>17% HHs  with at least one member which  reported PSS disorders, often affecting whole family. </a:t>
            </a:r>
          </a:p>
          <a:p>
            <a:r>
              <a:rPr lang="en-US" sz="1400" b="1" dirty="0" smtClean="0">
                <a:latin typeface="Arial" pitchFamily="34" charset="0"/>
                <a:cs typeface="Arial" pitchFamily="34" charset="0"/>
              </a:rPr>
              <a:t>39% HHs  with at least one  member with health problems (8% severe)</a:t>
            </a:r>
          </a:p>
          <a:p>
            <a:endParaRPr lang="en-US" sz="16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1600" b="1" dirty="0" smtClean="0">
              <a:latin typeface="Arial" pitchFamily="34" charset="0"/>
              <a:cs typeface="Arial" pitchFamily="34" charset="0"/>
            </a:endParaRPr>
          </a:p>
          <a:p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Grafico 5"/>
          <p:cNvGraphicFramePr/>
          <p:nvPr/>
        </p:nvGraphicFramePr>
        <p:xfrm>
          <a:off x="533400" y="1295400"/>
          <a:ext cx="4114800" cy="259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Grafico 6"/>
          <p:cNvGraphicFramePr/>
          <p:nvPr/>
        </p:nvGraphicFramePr>
        <p:xfrm>
          <a:off x="685800" y="3733800"/>
          <a:ext cx="3927764" cy="251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7" name="Picture 6" descr="logo.png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6324600" y="5638800"/>
            <a:ext cx="2676017" cy="1015428"/>
          </a:xfrm>
          <a:prstGeom prst="rect">
            <a:avLst/>
          </a:prstGeom>
        </p:spPr>
      </p:pic>
      <p:graphicFrame>
        <p:nvGraphicFramePr>
          <p:cNvPr id="8" name="Grafico 4"/>
          <p:cNvGraphicFramePr/>
          <p:nvPr/>
        </p:nvGraphicFramePr>
        <p:xfrm>
          <a:off x="4267200" y="3733800"/>
          <a:ext cx="4343400" cy="27410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pic>
        <p:nvPicPr>
          <p:cNvPr id="10" name="Picture 9" descr="flag-HACP_en.png"/>
          <p:cNvPicPr>
            <a:picLocks noChangeAspect="1"/>
          </p:cNvPicPr>
          <p:nvPr/>
        </p:nvPicPr>
        <p:blipFill>
          <a:blip r:embed="rId7" cstate="email"/>
          <a:stretch>
            <a:fillRect/>
          </a:stretch>
        </p:blipFill>
        <p:spPr>
          <a:xfrm>
            <a:off x="152400" y="5943600"/>
            <a:ext cx="723285" cy="6858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o.pn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6324600" y="5638800"/>
            <a:ext cx="2676017" cy="1015428"/>
          </a:xfrm>
          <a:prstGeom prst="rect">
            <a:avLst/>
          </a:prstGeom>
        </p:spPr>
      </p:pic>
      <p:sp>
        <p:nvSpPr>
          <p:cNvPr id="10" name="Title 5"/>
          <p:cNvSpPr txBox="1">
            <a:spLocks/>
          </p:cNvSpPr>
          <p:nvPr/>
        </p:nvSpPr>
        <p:spPr>
          <a:xfrm>
            <a:off x="457200" y="3048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Data collected so far:</a:t>
            </a: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socio-economic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13" name="Grafico 5"/>
          <p:cNvGraphicFramePr/>
          <p:nvPr/>
        </p:nvGraphicFramePr>
        <p:xfrm>
          <a:off x="762000" y="1371600"/>
          <a:ext cx="8001000" cy="220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Grafico 1"/>
          <p:cNvGraphicFramePr/>
          <p:nvPr/>
        </p:nvGraphicFramePr>
        <p:xfrm>
          <a:off x="838200" y="3581400"/>
          <a:ext cx="5334000" cy="297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7" name="Picture 6" descr="flag-HACP_en.png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152400" y="5943600"/>
            <a:ext cx="723285" cy="6858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o.pn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6324600" y="5638800"/>
            <a:ext cx="2676017" cy="1015428"/>
          </a:xfrm>
          <a:prstGeom prst="rect">
            <a:avLst/>
          </a:prstGeom>
        </p:spPr>
      </p:pic>
      <p:sp>
        <p:nvSpPr>
          <p:cNvPr id="10" name="Title 5"/>
          <p:cNvSpPr txBox="1">
            <a:spLocks/>
          </p:cNvSpPr>
          <p:nvPr/>
        </p:nvSpPr>
        <p:spPr>
          <a:xfrm>
            <a:off x="457200" y="3048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>
              <a:spcBef>
                <a:spcPct val="0"/>
              </a:spcBef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Data collected so far: </a:t>
            </a:r>
            <a:r>
              <a:rPr lang="en-GB" sz="32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socio-economic</a:t>
            </a:r>
            <a:endParaRPr lang="en-US" sz="32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ontent Placeholder 8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419600"/>
          </a:xfrm>
          <a:prstGeom prst="roundRect">
            <a:avLst/>
          </a:prstGeom>
          <a:ln w="38100"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MAJOR KEY FINDINGS (to be cross-checked):</a:t>
            </a:r>
          </a:p>
          <a:p>
            <a:pPr>
              <a:buNone/>
            </a:pPr>
            <a:endParaRPr lang="en-US" sz="3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82% of HHs have been recorded as highly vulnerable (factors include: debt, income per person per month and whether or not receiving assistance) </a:t>
            </a:r>
          </a:p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50%  of HHs place cash first on list of priorities, 100% within the top 3. </a:t>
            </a:r>
          </a:p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70% of HHs  have income of  less than 50JD per person per month</a:t>
            </a:r>
          </a:p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17%  of HHs reported to have no income</a:t>
            </a:r>
          </a:p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29% of HHs reported to have an income of less  15JD per person per month</a:t>
            </a:r>
          </a:p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70% of HHs reported debt</a:t>
            </a:r>
          </a:p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83% of HHs reported  to receive no cash assistance</a:t>
            </a:r>
            <a:r>
              <a:rPr lang="en-GB" sz="3200" b="1" dirty="0" smtClean="0">
                <a:latin typeface="Arial" pitchFamily="34" charset="0"/>
                <a:cs typeface="Arial" pitchFamily="34" charset="0"/>
              </a:rPr>
              <a:t> </a:t>
            </a:r>
            <a:endParaRPr lang="en-US" sz="3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10%  HHs reported child labor</a:t>
            </a:r>
          </a:p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48%  reported to have an income from some form of labor (average monthly salary is 150 JD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)</a:t>
            </a:r>
          </a:p>
        </p:txBody>
      </p:sp>
      <p:pic>
        <p:nvPicPr>
          <p:cNvPr id="6" name="Picture 5" descr="flag-HACP_en.pn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152400" y="5943600"/>
            <a:ext cx="723285" cy="685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762000"/>
          </a:xfrm>
        </p:spPr>
        <p:txBody>
          <a:bodyPr>
            <a:noAutofit/>
          </a:bodyPr>
          <a:lstStyle/>
          <a:p>
            <a:pPr lvl="1" algn="l" rtl="0">
              <a:spcBef>
                <a:spcPct val="0"/>
              </a:spcBef>
            </a:pPr>
            <a:r>
              <a:rPr lang="en-GB" sz="3200" b="1" kern="1200" dirty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rPr>
              <a:t>The </a:t>
            </a:r>
            <a:r>
              <a:rPr lang="en-GB" sz="3200" b="1" kern="1200" dirty="0" smtClean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rPr>
              <a:t>project (I)</a:t>
            </a:r>
            <a:r>
              <a:rPr lang="en-GB" sz="3200" b="1" kern="1200" dirty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rPr>
              <a:t> </a:t>
            </a:r>
            <a:endParaRPr lang="en-US" sz="3200" b="1" kern="1200" dirty="0">
              <a:solidFill>
                <a:srgbClr val="FF000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389888"/>
            <a:ext cx="8229600" cy="4325112"/>
          </a:xfrm>
        </p:spPr>
        <p:txBody>
          <a:bodyPr>
            <a:normAutofit/>
          </a:bodyPr>
          <a:lstStyle/>
          <a:p>
            <a:pPr lvl="1"/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lvl="1"/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1800" dirty="0" smtClean="0">
                <a:latin typeface="Arial" pitchFamily="34" charset="0"/>
                <a:cs typeface="Arial" pitchFamily="34" charset="0"/>
              </a:rPr>
              <a:t>Expected result: Improved living conditions for Syrian crisis affected population in Jordan through shelter rehabilitation, protection monitoring and hygiene kits distribution</a:t>
            </a:r>
            <a:endParaRPr lang="en-GB" sz="18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GB" sz="2000" dirty="0" smtClean="0">
                <a:latin typeface="Arial" pitchFamily="34" charset="0"/>
                <a:cs typeface="Arial" pitchFamily="34" charset="0"/>
              </a:rPr>
              <a:t>Syrians refugees - vulnerable Jordanians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GB" sz="2000" dirty="0">
                <a:latin typeface="Arial" pitchFamily="34" charset="0"/>
                <a:cs typeface="Arial" pitchFamily="34" charset="0"/>
              </a:rPr>
              <a:t>Funded by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ECHO</a:t>
            </a:r>
          </a:p>
          <a:p>
            <a:pPr lvl="0"/>
            <a:r>
              <a:rPr lang="en-GB" sz="2000" dirty="0" smtClean="0">
                <a:latin typeface="Arial" pitchFamily="34" charset="0"/>
                <a:cs typeface="Arial" pitchFamily="34" charset="0"/>
              </a:rPr>
              <a:t>August 2013 – May 2014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2000" dirty="0" smtClean="0">
                <a:latin typeface="Arial" pitchFamily="34" charset="0"/>
                <a:cs typeface="Arial" pitchFamily="34" charset="0"/>
              </a:rPr>
              <a:t>Integrated approach 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logo.pn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6324600" y="5638800"/>
            <a:ext cx="2676017" cy="1015428"/>
          </a:xfrm>
          <a:prstGeom prst="rect">
            <a:avLst/>
          </a:prstGeom>
        </p:spPr>
      </p:pic>
      <p:graphicFrame>
        <p:nvGraphicFramePr>
          <p:cNvPr id="8" name="Diagram 7"/>
          <p:cNvGraphicFramePr/>
          <p:nvPr/>
        </p:nvGraphicFramePr>
        <p:xfrm>
          <a:off x="2667000" y="3429000"/>
          <a:ext cx="4038600" cy="2819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11" name="Picture 10" descr="flag-HACP_en.png"/>
          <p:cNvPicPr>
            <a:picLocks noChangeAspect="1"/>
          </p:cNvPicPr>
          <p:nvPr/>
        </p:nvPicPr>
        <p:blipFill>
          <a:blip r:embed="rId9" cstate="email"/>
          <a:stretch>
            <a:fillRect/>
          </a:stretch>
        </p:blipFill>
        <p:spPr>
          <a:xfrm>
            <a:off x="304800" y="5902942"/>
            <a:ext cx="685800" cy="650258"/>
          </a:xfrm>
          <a:prstGeom prst="rect">
            <a:avLst/>
          </a:prstGeom>
        </p:spPr>
      </p:pic>
      <p:sp>
        <p:nvSpPr>
          <p:cNvPr id="9" name="Rounded Rectangle 8"/>
          <p:cNvSpPr/>
          <p:nvPr/>
        </p:nvSpPr>
        <p:spPr>
          <a:xfrm>
            <a:off x="304800" y="1371600"/>
            <a:ext cx="8382000" cy="533400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GB" dirty="0" smtClean="0">
                <a:latin typeface="Arial" pitchFamily="34" charset="0"/>
                <a:cs typeface="Arial" pitchFamily="34" charset="0"/>
              </a:rPr>
              <a:t>To provide vital relief assistance through improvement of overall living conditions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o.pn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6324600" y="5638800"/>
            <a:ext cx="2676017" cy="1015428"/>
          </a:xfrm>
          <a:prstGeom prst="rect">
            <a:avLst/>
          </a:prstGeom>
        </p:spPr>
      </p:pic>
      <p:sp>
        <p:nvSpPr>
          <p:cNvPr id="10" name="Title 5"/>
          <p:cNvSpPr txBox="1">
            <a:spLocks/>
          </p:cNvSpPr>
          <p:nvPr/>
        </p:nvSpPr>
        <p:spPr>
          <a:xfrm>
            <a:off x="457200" y="3048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>
              <a:spcBef>
                <a:spcPct val="0"/>
              </a:spcBef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Challenges: </a:t>
            </a:r>
            <a:endParaRPr lang="en-US" sz="32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ontent Placeholder 8"/>
          <p:cNvSpPr>
            <a:spLocks noGrp="1"/>
          </p:cNvSpPr>
          <p:nvPr>
            <p:ph idx="1"/>
          </p:nvPr>
        </p:nvSpPr>
        <p:spPr>
          <a:xfrm>
            <a:off x="914400" y="1295400"/>
            <a:ext cx="7391400" cy="1752600"/>
          </a:xfrm>
          <a:prstGeom prst="roundRect">
            <a:avLst/>
          </a:prstGeom>
          <a:ln w="38100"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>
              <a:buFontTx/>
              <a:buChar char="-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Avoid overlapping</a:t>
            </a:r>
          </a:p>
          <a:p>
            <a:pPr>
              <a:buFontTx/>
              <a:buChar char="-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Implement a comprehensive need response </a:t>
            </a:r>
          </a:p>
          <a:p>
            <a:pPr>
              <a:buFontTx/>
              <a:buChar char="-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Identify and strengthen existing coping mechanisms</a:t>
            </a:r>
          </a:p>
          <a:p>
            <a:pPr>
              <a:buFontTx/>
              <a:buChar char="-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Ensure landlords cooperation and commitment</a:t>
            </a:r>
          </a:p>
          <a:p>
            <a:pPr>
              <a:buFontTx/>
              <a:buChar char="-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Community participation/acceptance</a:t>
            </a:r>
          </a:p>
          <a:p>
            <a:pPr>
              <a:buFontTx/>
              <a:buChar char="-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Overcrowded shelters vs. limited resources</a:t>
            </a:r>
          </a:p>
        </p:txBody>
      </p:sp>
      <p:pic>
        <p:nvPicPr>
          <p:cNvPr id="6" name="Picture 5" descr="flag-HACP_en.pn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152400" y="5943600"/>
            <a:ext cx="723285" cy="685800"/>
          </a:xfrm>
          <a:prstGeom prst="rect">
            <a:avLst/>
          </a:prstGeom>
        </p:spPr>
      </p:pic>
      <p:pic>
        <p:nvPicPr>
          <p:cNvPr id="1026" name="Picture 2" descr="D:\GSC\COMM\Shelter Photo\IMG_5846.JPG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990600" y="3251200"/>
            <a:ext cx="4800600" cy="32004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33400"/>
            <a:ext cx="8229600" cy="1066800"/>
          </a:xfrm>
        </p:spPr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Questions?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Thank you!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logo.pn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6324600" y="5638800"/>
            <a:ext cx="2676017" cy="1015428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email">
            <a:lum bright="20000" contrast="20000"/>
          </a:blip>
          <a:srcRect/>
          <a:stretch>
            <a:fillRect/>
          </a:stretch>
        </p:blipFill>
        <p:spPr bwMode="auto">
          <a:xfrm>
            <a:off x="1371600" y="1447800"/>
            <a:ext cx="6477000" cy="431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5" descr="flag-HACP_en.png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152400" y="5943600"/>
            <a:ext cx="723285" cy="6858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map</a:t>
            </a:r>
            <a:endParaRPr lang="en-US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le 5"/>
          <p:cNvSpPr txBox="1">
            <a:spLocks/>
          </p:cNvSpPr>
          <p:nvPr/>
        </p:nvSpPr>
        <p:spPr>
          <a:xfrm>
            <a:off x="457200" y="609600"/>
            <a:ext cx="8229600" cy="76200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The project</a:t>
            </a:r>
            <a:r>
              <a:rPr kumimoji="0" lang="en-GB" sz="32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(II)</a:t>
            </a: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 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5" name="Picture 4" descr="INTERSOS_ECHO_Jordan_map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114689" y="1452780"/>
            <a:ext cx="6743311" cy="5100420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6705600" y="1828800"/>
            <a:ext cx="2057400" cy="3657600"/>
          </a:xfrm>
          <a:prstGeom prst="round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en-US" sz="1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Jdeta</a:t>
            </a:r>
            <a:endParaRPr lang="en-US" sz="16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Kufur</a:t>
            </a:r>
            <a:r>
              <a:rPr lang="en-US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Awan</a:t>
            </a:r>
            <a:endParaRPr lang="en-US" sz="16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Kufur</a:t>
            </a:r>
            <a:r>
              <a:rPr lang="en-US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youba</a:t>
            </a:r>
            <a:endParaRPr lang="en-US" sz="16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Alall</a:t>
            </a:r>
            <a:endParaRPr lang="en-US" sz="16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Huara</a:t>
            </a:r>
            <a:endParaRPr lang="en-US" sz="16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Bait </a:t>
            </a:r>
            <a:r>
              <a:rPr lang="en-US" sz="1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ras</a:t>
            </a:r>
            <a:endParaRPr lang="en-US" sz="16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Duqra</a:t>
            </a:r>
            <a:endParaRPr lang="en-US" sz="16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Bushra</a:t>
            </a:r>
            <a:r>
              <a:rPr lang="en-US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wa</a:t>
            </a:r>
            <a:r>
              <a:rPr lang="en-US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Sal</a:t>
            </a:r>
          </a:p>
          <a:p>
            <a:pPr>
              <a:buFont typeface="Arial" pitchFamily="34" charset="0"/>
              <a:buChar char="•"/>
            </a:pPr>
            <a:r>
              <a:rPr lang="en-US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Al </a:t>
            </a:r>
            <a:r>
              <a:rPr lang="en-US" sz="1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Maghayr</a:t>
            </a:r>
            <a:endParaRPr lang="en-US" sz="16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Kharja</a:t>
            </a:r>
            <a:endParaRPr lang="en-US" sz="16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Samma</a:t>
            </a:r>
            <a:endParaRPr lang="en-US" sz="16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Sahem</a:t>
            </a:r>
            <a:endParaRPr lang="en-US" sz="16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Habakah</a:t>
            </a:r>
            <a:endParaRPr lang="en-US" sz="16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Hakama</a:t>
            </a:r>
            <a:endParaRPr lang="en-US" sz="16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Straight Arrow Connector 8"/>
          <p:cNvCxnSpPr>
            <a:stCxn id="6" idx="1"/>
          </p:cNvCxnSpPr>
          <p:nvPr/>
        </p:nvCxnSpPr>
        <p:spPr>
          <a:xfrm rot="10800000">
            <a:off x="3429000" y="3124200"/>
            <a:ext cx="3276600" cy="533400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 descr="logo.pn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6324600" y="5638800"/>
            <a:ext cx="2676017" cy="1015428"/>
          </a:xfrm>
          <a:prstGeom prst="rect">
            <a:avLst/>
          </a:prstGeom>
        </p:spPr>
      </p:pic>
      <p:pic>
        <p:nvPicPr>
          <p:cNvPr id="12" name="Picture 11" descr="flag-HACP_en.png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304800" y="5902942"/>
            <a:ext cx="685800" cy="65025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66800"/>
          </a:xfrm>
        </p:spPr>
        <p:txBody>
          <a:bodyPr>
            <a:normAutofit/>
          </a:bodyPr>
          <a:lstStyle/>
          <a:p>
            <a:pPr lvl="0"/>
            <a:r>
              <a:rPr lang="en-GB" sz="3200" b="1" dirty="0" smtClean="0">
                <a:latin typeface="Arial" pitchFamily="34" charset="0"/>
                <a:cs typeface="Arial" pitchFamily="34" charset="0"/>
              </a:rPr>
              <a:t>Activities/I : house rehabilitation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Target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: 200 highly vulnerable HHs</a:t>
            </a:r>
          </a:p>
          <a:p>
            <a:pPr lvl="0">
              <a:buNone/>
            </a:pPr>
            <a:endParaRPr lang="en-GB" sz="2000" u="sng" dirty="0" smtClean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endParaRPr lang="en-GB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logo.pn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6324600" y="5638800"/>
            <a:ext cx="2676017" cy="1015428"/>
          </a:xfrm>
          <a:prstGeom prst="rect">
            <a:avLst/>
          </a:prstGeom>
        </p:spPr>
      </p:pic>
      <p:pic>
        <p:nvPicPr>
          <p:cNvPr id="8" name="Picture 7" descr="DSCF0404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5943600" y="1371600"/>
            <a:ext cx="2743200" cy="2057400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pic>
        <p:nvPicPr>
          <p:cNvPr id="11" name="Picture 2" descr="D:\GSC\COMM\Shelter Photo\DSCF0564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467099" y="3581401"/>
            <a:ext cx="2057400" cy="27432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</p:pic>
      <p:pic>
        <p:nvPicPr>
          <p:cNvPr id="12" name="Picture 2" descr="D:\GSC\COMM\Shelter Photo\DSCF0435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 flipH="1">
            <a:off x="1066800" y="3581400"/>
            <a:ext cx="2057401" cy="27432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</p:pic>
      <p:pic>
        <p:nvPicPr>
          <p:cNvPr id="13" name="Picture 2" descr="D:\GSC\COMM\Shelter Photo\DSCF0507.JP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5867400" y="3657600"/>
            <a:ext cx="2743200" cy="20574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</p:pic>
      <p:pic>
        <p:nvPicPr>
          <p:cNvPr id="10" name="Picture 9" descr="flag-HACP_en.png"/>
          <p:cNvPicPr>
            <a:picLocks noChangeAspect="1"/>
          </p:cNvPicPr>
          <p:nvPr/>
        </p:nvPicPr>
        <p:blipFill>
          <a:blip r:embed="rId8" cstate="email"/>
          <a:stretch>
            <a:fillRect/>
          </a:stretch>
        </p:blipFill>
        <p:spPr>
          <a:xfrm>
            <a:off x="152400" y="5943600"/>
            <a:ext cx="723285" cy="685800"/>
          </a:xfrm>
          <a:prstGeom prst="rect">
            <a:avLst/>
          </a:prstGeom>
        </p:spPr>
      </p:pic>
      <p:sp>
        <p:nvSpPr>
          <p:cNvPr id="14" name="Rounded Rectangle 13"/>
          <p:cNvSpPr/>
          <p:nvPr/>
        </p:nvSpPr>
        <p:spPr>
          <a:xfrm>
            <a:off x="685800" y="2057400"/>
            <a:ext cx="4572000" cy="1066800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>
              <a:buFont typeface="Arial" pitchFamily="34" charset="0"/>
              <a:buChar char="•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Improving insulation </a:t>
            </a:r>
          </a:p>
          <a:p>
            <a:pPr lvl="0">
              <a:buFont typeface="Arial" pitchFamily="34" charset="0"/>
              <a:buChar char="•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Improving safety and security </a:t>
            </a:r>
          </a:p>
          <a:p>
            <a:pPr lvl="0">
              <a:buFont typeface="Arial" pitchFamily="34" charset="0"/>
              <a:buChar char="•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Reducing the risk of waterborne disease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GSC\COMM\Shelter Photo\DSCF041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09600" y="914400"/>
            <a:ext cx="3048000" cy="2286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</p:pic>
      <p:pic>
        <p:nvPicPr>
          <p:cNvPr id="5" name="Picture 3" descr="D:\GSC\COMM\Shelter Photo\IMG_0411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810000" y="914502"/>
            <a:ext cx="3048000" cy="228589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</p:pic>
      <p:pic>
        <p:nvPicPr>
          <p:cNvPr id="6" name="Picture 2" descr="D:\GSC\COMM\Shelter Photo\DSCF1154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09600" y="3352800"/>
            <a:ext cx="3048000" cy="2286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</p:pic>
      <p:pic>
        <p:nvPicPr>
          <p:cNvPr id="7" name="Picture 2" descr="D:\GSC\COMM\Shelter Photo\DSCF0529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810000" y="3335338"/>
            <a:ext cx="3098800" cy="23241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</p:pic>
      <p:pic>
        <p:nvPicPr>
          <p:cNvPr id="8" name="Picture 7" descr="logo.png"/>
          <p:cNvPicPr>
            <a:picLocks noChangeAspect="1"/>
          </p:cNvPicPr>
          <p:nvPr/>
        </p:nvPicPr>
        <p:blipFill>
          <a:blip r:embed="rId6" cstate="email"/>
          <a:stretch>
            <a:fillRect/>
          </a:stretch>
        </p:blipFill>
        <p:spPr>
          <a:xfrm>
            <a:off x="6324600" y="5766372"/>
            <a:ext cx="2676017" cy="1015428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7086600" y="914400"/>
            <a:ext cx="1676400" cy="3276600"/>
          </a:xfrm>
          <a:prstGeom prst="round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Installing of doors, </a:t>
            </a:r>
            <a:br>
              <a:rPr lang="en-GB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GB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windows, </a:t>
            </a:r>
            <a:br>
              <a:rPr lang="en-GB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GB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locks, </a:t>
            </a:r>
            <a:br>
              <a:rPr lang="en-GB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GB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treatment of rot and mould, </a:t>
            </a:r>
            <a:br>
              <a:rPr lang="en-GB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GB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rehabilitation of existing electrical system.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9" descr="flag-HACP_en.png"/>
          <p:cNvPicPr>
            <a:picLocks noChangeAspect="1"/>
          </p:cNvPicPr>
          <p:nvPr/>
        </p:nvPicPr>
        <p:blipFill>
          <a:blip r:embed="rId7" cstate="email"/>
          <a:stretch>
            <a:fillRect/>
          </a:stretch>
        </p:blipFill>
        <p:spPr>
          <a:xfrm>
            <a:off x="152400" y="5943600"/>
            <a:ext cx="723285" cy="6858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43400" y="4267200"/>
            <a:ext cx="4267200" cy="1371600"/>
          </a:xfrm>
          <a:prstGeom prst="round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1600" b="1" dirty="0" smtClean="0">
                <a:latin typeface="Arial" pitchFamily="34" charset="0"/>
                <a:cs typeface="Arial" pitchFamily="34" charset="0"/>
              </a:rPr>
              <a:t>Connection to water supply is provided, WASH facilities and kitchen are rehabilitated, in order to diminish the risk of waterborne disease. 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266" name="Picture 2" descr="D:\GSC\COMM\Shelter Photo\DSCF074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990600" y="838200"/>
            <a:ext cx="2358629" cy="314483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</p:pic>
      <p:pic>
        <p:nvPicPr>
          <p:cNvPr id="5" name="Picture 2" descr="D:\GSC\COMM\Shelter Photo\DSCF0524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016000" y="4267200"/>
            <a:ext cx="2946400" cy="22098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</p:pic>
      <p:pic>
        <p:nvPicPr>
          <p:cNvPr id="6" name="Picture 2" descr="D:\GSC\COMM\Shelter Photo\DSCF0539.JPG"/>
          <p:cNvPicPr>
            <a:picLocks noGrp="1" noChangeAspect="1" noChangeArrowheads="1"/>
          </p:cNvPicPr>
          <p:nvPr>
            <p:ph idx="1"/>
          </p:nvPr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3598068" y="838200"/>
            <a:ext cx="2345532" cy="312737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</p:pic>
      <p:pic>
        <p:nvPicPr>
          <p:cNvPr id="7" name="Picture 6" descr="logo.png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6315583" y="5690172"/>
            <a:ext cx="2676017" cy="1015428"/>
          </a:xfrm>
          <a:prstGeom prst="rect">
            <a:avLst/>
          </a:prstGeom>
        </p:spPr>
      </p:pic>
      <p:pic>
        <p:nvPicPr>
          <p:cNvPr id="8" name="Picture 3" descr="D:\GSC\COMM\Shelter Photo\DSCF0588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6172200" y="838200"/>
            <a:ext cx="2362200" cy="3149599"/>
          </a:xfrm>
          <a:prstGeom prst="rect">
            <a:avLst/>
          </a:prstGeom>
          <a:noFill/>
          <a:ln w="38100">
            <a:solidFill>
              <a:srgbClr val="000A1E"/>
            </a:solidFill>
          </a:ln>
        </p:spPr>
      </p:pic>
      <p:pic>
        <p:nvPicPr>
          <p:cNvPr id="9" name="Picture 8" descr="flag-HACP_en.png"/>
          <p:cNvPicPr>
            <a:picLocks noChangeAspect="1"/>
          </p:cNvPicPr>
          <p:nvPr/>
        </p:nvPicPr>
        <p:blipFill>
          <a:blip r:embed="rId7" cstate="email"/>
          <a:stretch>
            <a:fillRect/>
          </a:stretch>
        </p:blipFill>
        <p:spPr>
          <a:xfrm>
            <a:off x="152400" y="5943600"/>
            <a:ext cx="723285" cy="6858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066800"/>
          </a:xfrm>
        </p:spPr>
        <p:txBody>
          <a:bodyPr>
            <a:normAutofit/>
          </a:bodyPr>
          <a:lstStyle/>
          <a:p>
            <a:r>
              <a:rPr lang="en-GB" sz="3200" b="1" dirty="0" smtClean="0">
                <a:latin typeface="Arial" pitchFamily="34" charset="0"/>
                <a:cs typeface="Arial" pitchFamily="34" charset="0"/>
              </a:rPr>
              <a:t>Activities/II : hygiene kits distribution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98136"/>
          </a:xfrm>
        </p:spPr>
        <p:txBody>
          <a:bodyPr>
            <a:normAutofit/>
          </a:bodyPr>
          <a:lstStyle/>
          <a:p>
            <a:pPr lvl="0"/>
            <a:r>
              <a:rPr lang="en-GB" sz="2000" dirty="0" smtClean="0">
                <a:latin typeface="Arial" pitchFamily="34" charset="0"/>
                <a:cs typeface="Arial" pitchFamily="34" charset="0"/>
              </a:rPr>
              <a:t>460 HHs identified as vulnerable will receive hygiene kits:</a:t>
            </a:r>
          </a:p>
          <a:p>
            <a:pPr lvl="0">
              <a:buNone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GB" sz="2000" dirty="0" smtClean="0">
                <a:latin typeface="Arial" pitchFamily="34" charset="0"/>
                <a:cs typeface="Arial" pitchFamily="34" charset="0"/>
              </a:rPr>
              <a:t>200 HHs 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selected for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rehabilitation</a:t>
            </a:r>
          </a:p>
          <a:p>
            <a:pPr lvl="1"/>
            <a:r>
              <a:rPr lang="en-GB" sz="2000" dirty="0" smtClean="0">
                <a:latin typeface="Arial" pitchFamily="34" charset="0"/>
                <a:cs typeface="Arial" pitchFamily="34" charset="0"/>
              </a:rPr>
              <a:t>An 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additional 260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HHs 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identified as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vulnerable</a:t>
            </a:r>
          </a:p>
          <a:p>
            <a:pPr lvl="1">
              <a:buNone/>
            </a:pPr>
            <a:endParaRPr lang="en-GB" sz="2000" dirty="0">
              <a:latin typeface="Arial" pitchFamily="34" charset="0"/>
              <a:cs typeface="Arial" pitchFamily="34" charset="0"/>
            </a:endParaRPr>
          </a:p>
          <a:p>
            <a:r>
              <a:rPr lang="en-GB" sz="2000" dirty="0" smtClean="0">
                <a:latin typeface="Arial" pitchFamily="34" charset="0"/>
                <a:cs typeface="Arial" pitchFamily="34" charset="0"/>
              </a:rPr>
              <a:t>Four kits distributions 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over the course of the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project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for the 460 targeted HHs</a:t>
            </a:r>
          </a:p>
          <a:p>
            <a:endParaRPr lang="en-US" sz="2000" dirty="0">
              <a:latin typeface="Arial" pitchFamily="34" charset="0"/>
              <a:cs typeface="Arial" pitchFamily="34" charset="0"/>
            </a:endParaRPr>
          </a:p>
          <a:p>
            <a:r>
              <a:rPr lang="it-IT" sz="2000" dirty="0" smtClean="0">
                <a:latin typeface="Arial" pitchFamily="34" charset="0"/>
                <a:cs typeface="Arial" pitchFamily="34" charset="0"/>
              </a:rPr>
              <a:t>Hygiene kit ditribution &amp; Hygien Promotion  (WASH HP WG standardised  hygiene kits for host communities)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logo.pn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6324600" y="5638800"/>
            <a:ext cx="2676017" cy="1015428"/>
          </a:xfrm>
          <a:prstGeom prst="rect">
            <a:avLst/>
          </a:prstGeom>
        </p:spPr>
      </p:pic>
      <p:pic>
        <p:nvPicPr>
          <p:cNvPr id="8" name="Picture 7" descr="flag-HACP_en.pn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152400" y="5943600"/>
            <a:ext cx="723285" cy="685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0668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Activities/III: protection monitoring</a:t>
            </a:r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r>
              <a:rPr lang="en-GB" sz="2000" dirty="0" smtClean="0">
                <a:latin typeface="Arial" pitchFamily="34" charset="0"/>
                <a:cs typeface="Arial" pitchFamily="34" charset="0"/>
              </a:rPr>
              <a:t>Ongoing 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protection monitoring </a:t>
            </a: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GB" sz="2000" dirty="0" smtClean="0">
                <a:latin typeface="Arial" pitchFamily="34" charset="0"/>
                <a:cs typeface="Arial" pitchFamily="34" charset="0"/>
              </a:rPr>
              <a:t>Target: previously 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assessed and newly arrived families </a:t>
            </a:r>
          </a:p>
          <a:p>
            <a:pPr lvl="1"/>
            <a:r>
              <a:rPr lang="en-GB" sz="2000" dirty="0" smtClean="0">
                <a:latin typeface="Arial" pitchFamily="34" charset="0"/>
                <a:cs typeface="Arial" pitchFamily="34" charset="0"/>
              </a:rPr>
              <a:t>Identification/assessment</a:t>
            </a:r>
          </a:p>
          <a:p>
            <a:pPr lvl="1"/>
            <a:r>
              <a:rPr lang="en-GB" sz="2000" dirty="0" smtClean="0">
                <a:latin typeface="Arial" pitchFamily="34" charset="0"/>
                <a:cs typeface="Arial" pitchFamily="34" charset="0"/>
              </a:rPr>
              <a:t>Referral(s)</a:t>
            </a:r>
          </a:p>
          <a:p>
            <a:pPr lvl="1"/>
            <a:r>
              <a:rPr lang="en-GB" sz="2000" dirty="0" smtClean="0">
                <a:latin typeface="Arial" pitchFamily="34" charset="0"/>
                <a:cs typeface="Arial" pitchFamily="34" charset="0"/>
              </a:rPr>
              <a:t>Direct service provision/integration with UNICEF/OCHA funded project (CFPs and PSS basic services &amp; Community and Family support )</a:t>
            </a:r>
          </a:p>
          <a:p>
            <a:pPr lvl="1">
              <a:buNone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logo.pn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6324600" y="5638800"/>
            <a:ext cx="2676017" cy="1015428"/>
          </a:xfrm>
          <a:prstGeom prst="rect">
            <a:avLst/>
          </a:prstGeom>
        </p:spPr>
      </p:pic>
      <p:graphicFrame>
        <p:nvGraphicFramePr>
          <p:cNvPr id="8" name="Diagram 7"/>
          <p:cNvGraphicFramePr/>
          <p:nvPr/>
        </p:nvGraphicFramePr>
        <p:xfrm>
          <a:off x="-304800" y="3810000"/>
          <a:ext cx="9448800" cy="198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9" name="Picture 8" descr="flag-HACP_en.png"/>
          <p:cNvPicPr>
            <a:picLocks noChangeAspect="1"/>
          </p:cNvPicPr>
          <p:nvPr/>
        </p:nvPicPr>
        <p:blipFill>
          <a:blip r:embed="rId9" cstate="email"/>
          <a:stretch>
            <a:fillRect/>
          </a:stretch>
        </p:blipFill>
        <p:spPr>
          <a:xfrm>
            <a:off x="152400" y="5943600"/>
            <a:ext cx="723285" cy="685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Methodology/I: Rapid Screening</a:t>
            </a:r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334000"/>
          </a:xfr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August 2013: First Rapid screening through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 CBO  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Al </a:t>
            </a:r>
            <a:r>
              <a:rPr lang="en-GB" sz="2000" dirty="0" err="1">
                <a:latin typeface="Arial" pitchFamily="34" charset="0"/>
                <a:cs typeface="Arial" pitchFamily="34" charset="0"/>
              </a:rPr>
              <a:t>Nama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’ Al </a:t>
            </a:r>
            <a:r>
              <a:rPr lang="en-GB" sz="2000" dirty="0" err="1">
                <a:latin typeface="Arial" pitchFamily="34" charset="0"/>
                <a:cs typeface="Arial" pitchFamily="34" charset="0"/>
              </a:rPr>
              <a:t>Thaqafiva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 database of Syrian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families (857 families screened).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Development of INTERSOS vulnerability matrix : 6 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macro vulnerabilities: </a:t>
            </a: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None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None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en-GB" sz="2000" dirty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HHs with high vulnerability identified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Follow up visit(s) for cases of concern</a:t>
            </a:r>
          </a:p>
        </p:txBody>
      </p:sp>
      <p:pic>
        <p:nvPicPr>
          <p:cNvPr id="5" name="Picture 4" descr="logo.pn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6324600" y="5638800"/>
            <a:ext cx="2676017" cy="1015428"/>
          </a:xfrm>
          <a:prstGeom prst="rect">
            <a:avLst/>
          </a:prstGeom>
        </p:spPr>
      </p:pic>
      <p:graphicFrame>
        <p:nvGraphicFramePr>
          <p:cNvPr id="8" name="Diagram 7"/>
          <p:cNvGraphicFramePr/>
          <p:nvPr/>
        </p:nvGraphicFramePr>
        <p:xfrm>
          <a:off x="1752600" y="2819400"/>
          <a:ext cx="5410200" cy="2057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9" name="Picture 8" descr="flag-HACP_en.png"/>
          <p:cNvPicPr>
            <a:picLocks noChangeAspect="1"/>
          </p:cNvPicPr>
          <p:nvPr/>
        </p:nvPicPr>
        <p:blipFill>
          <a:blip r:embed="rId9" cstate="email"/>
          <a:stretch>
            <a:fillRect/>
          </a:stretch>
        </p:blipFill>
        <p:spPr>
          <a:xfrm>
            <a:off x="152400" y="5943600"/>
            <a:ext cx="723285" cy="685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991</TotalTime>
  <Words>1197</Words>
  <Application>Microsoft Office PowerPoint</Application>
  <PresentationFormat>On-screen Show (4:3)</PresentationFormat>
  <Paragraphs>222</Paragraphs>
  <Slides>21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Georgia</vt:lpstr>
      <vt:lpstr>Trebuchet MS</vt:lpstr>
      <vt:lpstr>Wingdings 2</vt:lpstr>
      <vt:lpstr>Urban</vt:lpstr>
      <vt:lpstr>Inter-sectorial emergency program in Irbid governorate</vt:lpstr>
      <vt:lpstr>The project (I) </vt:lpstr>
      <vt:lpstr>PowerPoint Presentation</vt:lpstr>
      <vt:lpstr>Activities/I : house rehabilitation</vt:lpstr>
      <vt:lpstr>Installing of doors,  windows,  locks,  treatment of rot and mould,  rehabilitation of existing electrical system.</vt:lpstr>
      <vt:lpstr>Connection to water supply is provided, WASH facilities and kitchen are rehabilitated, in order to diminish the risk of waterborne disease. </vt:lpstr>
      <vt:lpstr>Activities/II : hygiene kits distribution</vt:lpstr>
      <vt:lpstr>Activities/III: protection monitoring</vt:lpstr>
      <vt:lpstr>Methodology/I: Rapid Screening</vt:lpstr>
      <vt:lpstr>Methodology/II: Assessment</vt:lpstr>
      <vt:lpstr>Methodology/III: Selection Criteria (1)</vt:lpstr>
      <vt:lpstr>Methodology/III: Selection Criteria (2)</vt:lpstr>
      <vt:lpstr>Methodology/IV: agreement with landlords</vt:lpstr>
      <vt:lpstr>Methodology/V: Referrals </vt:lpstr>
      <vt:lpstr>Data collected so far: HH demography</vt:lpstr>
      <vt:lpstr>Data collected so far : HHs demography (II)</vt:lpstr>
      <vt:lpstr>Data collected so far : Health</vt:lpstr>
      <vt:lpstr>PowerPoint Presentation</vt:lpstr>
      <vt:lpstr>PowerPoint Presentation</vt:lpstr>
      <vt:lpstr>PowerPoint Presentation</vt:lpstr>
      <vt:lpstr>Questions?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CASH PROGRAM IN IRBID</dc:title>
  <dc:creator>User</dc:creator>
  <cp:lastModifiedBy>Angeliki Panagoulia</cp:lastModifiedBy>
  <cp:revision>134</cp:revision>
  <dcterms:created xsi:type="dcterms:W3CDTF">2014-02-13T06:29:53Z</dcterms:created>
  <dcterms:modified xsi:type="dcterms:W3CDTF">2014-04-03T09:30:18Z</dcterms:modified>
</cp:coreProperties>
</file>