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9" r:id="rId3"/>
    <p:sldId id="259" r:id="rId4"/>
    <p:sldId id="270" r:id="rId5"/>
    <p:sldId id="273" r:id="rId6"/>
    <p:sldId id="271" r:id="rId7"/>
    <p:sldId id="276" r:id="rId8"/>
    <p:sldId id="274" r:id="rId9"/>
    <p:sldId id="275" r:id="rId10"/>
    <p:sldId id="281" r:id="rId11"/>
    <p:sldId id="278" r:id="rId12"/>
    <p:sldId id="28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ia Cribb" initials="OC" lastIdx="1" clrIdx="0">
    <p:extLst>
      <p:ext uri="{19B8F6BF-5375-455C-9EA6-DF929625EA0E}">
        <p15:presenceInfo xmlns:p15="http://schemas.microsoft.com/office/powerpoint/2012/main" userId="S-1-5-21-2676355427-447894320-4283101651-77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4" autoAdjust="0"/>
    <p:restoredTop sz="69390" autoAdjust="0"/>
  </p:normalViewPr>
  <p:slideViewPr>
    <p:cSldViewPr snapToGrid="0">
      <p:cViewPr varScale="1">
        <p:scale>
          <a:sx n="54" d="100"/>
          <a:sy n="54" d="100"/>
        </p:scale>
        <p:origin x="7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E3A1C9-56D9-4F08-91F6-5A3C682546AC}" type="datetimeFigureOut">
              <a:rPr lang="en-GB" smtClean="0"/>
              <a:t>08/02/2017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404EEA-C97D-4288-956E-86EEE9072C44}" type="slidenum">
              <a:rPr lang="en-GB" smtClean="0"/>
              <a:t>‹#›</a:t>
            </a:fld>
            <a:endParaRPr lang="en-GB"/>
          </a:p>
        </p:txBody>
      </p:sp>
    </p:spTree>
    <p:extLst>
      <p:ext uri="{BB962C8B-B14F-4D97-AF65-F5344CB8AC3E}">
        <p14:creationId xmlns:p14="http://schemas.microsoft.com/office/powerpoint/2010/main" val="1427495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training sessions shall be periodically updated with system developments; please contact</a:t>
            </a:r>
            <a:r>
              <a:rPr lang="en-US" baseline="0" dirty="0" smtClean="0"/>
              <a:t> Joramdag@unhcr.org if you have any queries.</a:t>
            </a:r>
            <a:endParaRPr lang="en-GB" baseline="0" dirty="0" smtClean="0"/>
          </a:p>
          <a:p>
            <a:endParaRPr lang="en-GB" sz="1200" b="1" dirty="0" smtClean="0"/>
          </a:p>
          <a:p>
            <a:r>
              <a:rPr lang="en-GB" sz="1200" b="1" dirty="0" smtClean="0"/>
              <a:t>Background on RAIS </a:t>
            </a:r>
            <a:br>
              <a:rPr lang="en-GB" sz="1200" b="1" dirty="0" smtClean="0"/>
            </a:br>
            <a:r>
              <a:rPr lang="en-GB" sz="1200" b="1" dirty="0" smtClean="0"/>
              <a:t/>
            </a:r>
            <a:br>
              <a:rPr lang="en-GB" sz="1200" b="1" dirty="0" smtClean="0"/>
            </a:br>
            <a:r>
              <a:rPr lang="en-GB" sz="1200" dirty="0" err="1" smtClean="0"/>
              <a:t>RAIS</a:t>
            </a:r>
            <a:r>
              <a:rPr lang="en-GB" sz="1200" dirty="0" smtClean="0"/>
              <a:t> was initially developed by UNHCR Jordan in 2009 to address the demands for a more coordinated approach by partners delivering refugee assistance. In 2009 refugee assistance targeted Iraqi refugees and included healthcare, education, and material assistance packages. Following its success in Jordan, RAIS was later rolled-out in Lebanon and Syria as part of efforts to share ‘best-practices’ across the region. In 2012 a review of the system and current operational needs was conducted which led to the release of RAIS v2. In 2014 new modules were incorporated into RAIS including the vulnerability assessment framework, assessment management, and offline functionalities. In 2015 RAIS continued to enhance with additional modules for assistance coordination, referrals and ticketing.   </a:t>
            </a:r>
            <a:br>
              <a:rPr lang="en-GB" sz="1200" dirty="0" smtClean="0"/>
            </a:br>
            <a:r>
              <a:rPr lang="en-GB" sz="1200" dirty="0" smtClean="0"/>
              <a:t> </a:t>
            </a:r>
            <a:br>
              <a:rPr lang="en-GB" sz="1200" dirty="0" smtClean="0"/>
            </a:br>
            <a:r>
              <a:rPr lang="en-GB" sz="1200" dirty="0" smtClean="0"/>
              <a:t>RAIS is now the main coordination tool for assistance delivery in countries across the region (Lebanon, Jordan, Egypt, and Iraq). Over 200 partners are now actively using RAIS which represents over 500 individual users. Since June 2014, 150,000 Home Visits have been recorded on RAIS, and there are over 7 million assistance records corresponding to 1.5 million beneficiaries. New data exploration tools are now under development and RAIS will continue to be scaled-up across the region and beyond. Interest in RAIS has also been expressed by a number of other country operations such as Ecuador, Libya, India, Israel, Kenya and Yemen. In addition a number of key donors have made its use mandatory as part of their donor agreement with partners, independent of whether or not their funding goes through UNHCR. </a:t>
            </a:r>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1</a:t>
            </a:fld>
            <a:endParaRPr lang="en-GB"/>
          </a:p>
        </p:txBody>
      </p:sp>
    </p:spTree>
    <p:extLst>
      <p:ext uri="{BB962C8B-B14F-4D97-AF65-F5344CB8AC3E}">
        <p14:creationId xmlns:p14="http://schemas.microsoft.com/office/powerpoint/2010/main" val="2113295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33DF6FD-D6A5-41D7-8453-1722EB1EAC5D}" type="slidenum">
              <a:rPr lang="en-GB" smtClean="0"/>
              <a:t>11</a:t>
            </a:fld>
            <a:endParaRPr lang="en-GB"/>
          </a:p>
        </p:txBody>
      </p:sp>
    </p:spTree>
    <p:extLst>
      <p:ext uri="{BB962C8B-B14F-4D97-AF65-F5344CB8AC3E}">
        <p14:creationId xmlns:p14="http://schemas.microsoft.com/office/powerpoint/2010/main" val="1644688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Select: </a:t>
            </a:r>
            <a:r>
              <a:rPr lang="en-US" b="1" dirty="0" smtClean="0"/>
              <a:t>Case Information Module </a:t>
            </a:r>
          </a:p>
          <a:p>
            <a:r>
              <a:rPr lang="en-US" b="1" dirty="0" smtClean="0"/>
              <a:t>Enter in Case ID </a:t>
            </a:r>
            <a:r>
              <a:rPr lang="en-US" dirty="0" smtClean="0"/>
              <a:t>on </a:t>
            </a:r>
            <a:r>
              <a:rPr lang="en-US" b="1" dirty="0" smtClean="0"/>
              <a:t>Search screen</a:t>
            </a:r>
          </a:p>
          <a:p>
            <a:r>
              <a:rPr lang="en-US" dirty="0" smtClean="0"/>
              <a:t>View</a:t>
            </a:r>
            <a:r>
              <a:rPr lang="en-US" baseline="0" dirty="0" smtClean="0"/>
              <a:t> one individual in case composition and select – </a:t>
            </a:r>
            <a:r>
              <a:rPr lang="en-US" b="1" baseline="0" dirty="0" smtClean="0"/>
              <a:t>Assistance Case </a:t>
            </a:r>
            <a:r>
              <a:rPr lang="en-US" baseline="0" dirty="0" smtClean="0"/>
              <a:t>as highlighted in the screen above and details of your bulk upload should appear as below.</a:t>
            </a:r>
          </a:p>
          <a:p>
            <a:r>
              <a:rPr lang="en-US" baseline="0" dirty="0" smtClean="0"/>
              <a:t>Advising type of assistance, date, organization, conditionality on the assistance, amount, currency and date of upload. Organizations are only allowed to manually deleted assistances that have been uploaded by their own organization. </a:t>
            </a:r>
          </a:p>
          <a:p>
            <a:r>
              <a:rPr lang="en-US" baseline="0" dirty="0" smtClean="0"/>
              <a:t>*The only exception being is the </a:t>
            </a:r>
            <a:r>
              <a:rPr lang="en-US" b="1" baseline="0" dirty="0" smtClean="0"/>
              <a:t>‘Cash for Health’ </a:t>
            </a:r>
            <a:r>
              <a:rPr lang="en-US" baseline="0" dirty="0" smtClean="0"/>
              <a:t>assistance type is </a:t>
            </a:r>
            <a:r>
              <a:rPr lang="en-US" b="1" baseline="0" dirty="0" smtClean="0"/>
              <a:t>not visible on this screen </a:t>
            </a:r>
            <a:r>
              <a:rPr lang="en-US" baseline="0" dirty="0" smtClean="0"/>
              <a:t>as it is a confidential assistance type, but is visible in the specialized Health module.</a:t>
            </a:r>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12</a:t>
            </a:fld>
            <a:endParaRPr lang="en-GB"/>
          </a:p>
        </p:txBody>
      </p:sp>
    </p:spTree>
    <p:extLst>
      <p:ext uri="{BB962C8B-B14F-4D97-AF65-F5344CB8AC3E}">
        <p14:creationId xmlns:p14="http://schemas.microsoft.com/office/powerpoint/2010/main" val="249598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The assistance module in RAIS enables organizations to record, coordinate, and report on the assistance provided to persons of concern. The assistance process is outlined in the diagram on</a:t>
            </a:r>
            <a:r>
              <a:rPr lang="en-GB" sz="1200" kern="1200" baseline="0" dirty="0" smtClean="0">
                <a:solidFill>
                  <a:schemeClr val="tx1"/>
                </a:solidFill>
                <a:effectLst/>
                <a:latin typeface="+mn-lt"/>
                <a:ea typeface="+mn-ea"/>
                <a:cs typeface="+mn-cs"/>
              </a:rPr>
              <a:t> the screen</a:t>
            </a:r>
            <a:r>
              <a:rPr lang="en-GB" sz="12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3</a:t>
            </a:fld>
            <a:endParaRPr lang="en-GB"/>
          </a:p>
        </p:txBody>
      </p:sp>
    </p:spTree>
    <p:extLst>
      <p:ext uri="{BB962C8B-B14F-4D97-AF65-F5344CB8AC3E}">
        <p14:creationId xmlns:p14="http://schemas.microsoft.com/office/powerpoint/2010/main" val="2042035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Select:</a:t>
            </a:r>
            <a:r>
              <a:rPr lang="en-US" baseline="0" dirty="0" smtClean="0">
                <a:solidFill>
                  <a:srgbClr val="FF0000"/>
                </a:solidFill>
              </a:rPr>
              <a:t> Assistance – Bulk Upload</a:t>
            </a:r>
            <a:endParaRPr lang="en-US" b="1" dirty="0" smtClean="0">
              <a:solidFill>
                <a:srgbClr val="FF0000"/>
              </a:solidFill>
            </a:endParaRPr>
          </a:p>
          <a:p>
            <a:r>
              <a:rPr lang="en-US" b="1" dirty="0" smtClean="0">
                <a:solidFill>
                  <a:srgbClr val="FF0000"/>
                </a:solidFill>
              </a:rPr>
              <a:t>Note:  for organizations uploading more than 10,000 instances of assistance (at any given time in one batch) please ensure that you undertake your upload either:</a:t>
            </a:r>
          </a:p>
          <a:p>
            <a:endParaRPr lang="en-US" b="1" dirty="0" smtClean="0">
              <a:solidFill>
                <a:srgbClr val="FF0000"/>
              </a:solidFill>
            </a:endParaRPr>
          </a:p>
          <a:p>
            <a:pPr marL="228600" indent="-228600">
              <a:buAutoNum type="arabicParenR"/>
            </a:pPr>
            <a:r>
              <a:rPr lang="en-US" b="1" dirty="0" smtClean="0">
                <a:solidFill>
                  <a:srgbClr val="FF0000"/>
                </a:solidFill>
              </a:rPr>
              <a:t>early morning before business hours,</a:t>
            </a:r>
            <a:r>
              <a:rPr lang="en-US" b="1" baseline="0" dirty="0" smtClean="0">
                <a:solidFill>
                  <a:srgbClr val="FF0000"/>
                </a:solidFill>
              </a:rPr>
              <a:t> </a:t>
            </a:r>
          </a:p>
          <a:p>
            <a:pPr marL="228600" indent="-228600">
              <a:buAutoNum type="arabicParenR"/>
            </a:pPr>
            <a:r>
              <a:rPr lang="en-US" b="1" baseline="0" dirty="0" smtClean="0">
                <a:solidFill>
                  <a:srgbClr val="FF0000"/>
                </a:solidFill>
              </a:rPr>
              <a:t>after business hours, or </a:t>
            </a:r>
          </a:p>
          <a:p>
            <a:pPr marL="228600" indent="-228600">
              <a:buAutoNum type="arabicParenR"/>
            </a:pPr>
            <a:r>
              <a:rPr lang="en-US" b="1" baseline="0" dirty="0" smtClean="0">
                <a:solidFill>
                  <a:srgbClr val="FF0000"/>
                </a:solidFill>
              </a:rPr>
              <a:t>weekends to avoid the bulk upload module itself from failing / timeout or system interruption and traffic for other modules. </a:t>
            </a:r>
          </a:p>
          <a:p>
            <a:pPr marL="0" indent="0">
              <a:buNone/>
            </a:pPr>
            <a:endParaRPr lang="en-US" b="1" baseline="0" dirty="0" smtClean="0">
              <a:solidFill>
                <a:srgbClr val="FF0000"/>
              </a:solidFill>
            </a:endParaRPr>
          </a:p>
          <a:p>
            <a:pPr marL="0" indent="0">
              <a:buNone/>
            </a:pPr>
            <a:r>
              <a:rPr lang="en-US" b="1" baseline="0" dirty="0" smtClean="0">
                <a:solidFill>
                  <a:srgbClr val="FF0000"/>
                </a:solidFill>
              </a:rPr>
              <a:t>By following this advice it will prevent system traffic for everyday RAIS users given the lengthy processing time for large uploads of assistance. This will enable other RAIS user organizations to use this module without delay and without disruption to their everyday business flow. </a:t>
            </a:r>
          </a:p>
          <a:p>
            <a:pPr marL="0" indent="0">
              <a:buNone/>
            </a:pPr>
            <a:endParaRPr lang="en-US" b="1" baseline="0" dirty="0" smtClean="0">
              <a:solidFill>
                <a:srgbClr val="FF0000"/>
              </a:solidFill>
            </a:endParaRPr>
          </a:p>
          <a:p>
            <a:pPr marL="0" indent="0">
              <a:buNone/>
            </a:pPr>
            <a:r>
              <a:rPr lang="en-US" b="1" baseline="0" dirty="0" smtClean="0">
                <a:solidFill>
                  <a:srgbClr val="FF0000"/>
                </a:solidFill>
              </a:rPr>
              <a:t>This applies to organizations with repeat large monthly beneficiary lists i.e. WFP, UNHCR and UNICEF or large one-off distributions not inclusive of camp barcode scanning.</a:t>
            </a:r>
            <a:endParaRPr lang="en-GB" b="1" dirty="0">
              <a:solidFill>
                <a:srgbClr val="FF0000"/>
              </a:solidFill>
            </a:endParaRPr>
          </a:p>
        </p:txBody>
      </p:sp>
      <p:sp>
        <p:nvSpPr>
          <p:cNvPr id="4" name="Slide Number Placeholder 3"/>
          <p:cNvSpPr>
            <a:spLocks noGrp="1"/>
          </p:cNvSpPr>
          <p:nvPr>
            <p:ph type="sldNum" sz="quarter" idx="10"/>
          </p:nvPr>
        </p:nvSpPr>
        <p:spPr/>
        <p:txBody>
          <a:bodyPr/>
          <a:lstStyle/>
          <a:p>
            <a:fld id="{C33DF6FD-D6A5-41D7-8453-1722EB1EAC5D}" type="slidenum">
              <a:rPr lang="en-GB" smtClean="0"/>
              <a:t>4</a:t>
            </a:fld>
            <a:endParaRPr lang="en-GB"/>
          </a:p>
        </p:txBody>
      </p:sp>
    </p:spTree>
    <p:extLst>
      <p:ext uri="{BB962C8B-B14F-4D97-AF65-F5344CB8AC3E}">
        <p14:creationId xmlns:p14="http://schemas.microsoft.com/office/powerpoint/2010/main" val="4159586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Download Bulk upload excel sheet:</a:t>
            </a:r>
          </a:p>
          <a:p>
            <a:endParaRPr lang="en-US" dirty="0" smtClean="0"/>
          </a:p>
          <a:p>
            <a:r>
              <a:rPr lang="en-US" dirty="0" smtClean="0"/>
              <a:t>Enter in data of required fields</a:t>
            </a:r>
            <a:r>
              <a:rPr lang="en-US" baseline="0" dirty="0" smtClean="0"/>
              <a:t> (do not edit the excel sheet fields – otherwise the system will reject it)</a:t>
            </a:r>
            <a:endParaRPr lang="en-US" b="1" baseline="0" dirty="0" smtClean="0"/>
          </a:p>
          <a:p>
            <a:r>
              <a:rPr lang="en-US" b="1" baseline="0" dirty="0" smtClean="0"/>
              <a:t>Fields to be entered in to excel sheet</a:t>
            </a:r>
          </a:p>
          <a:p>
            <a:pPr marL="228600" indent="-228600">
              <a:buAutoNum type="arabicPeriod"/>
            </a:pPr>
            <a:r>
              <a:rPr lang="en-US" baseline="0" dirty="0" smtClean="0"/>
              <a:t>Case no.</a:t>
            </a:r>
          </a:p>
          <a:p>
            <a:pPr marL="228600" indent="-228600">
              <a:buAutoNum type="arabicPeriod"/>
            </a:pPr>
            <a:r>
              <a:rPr lang="en-US" baseline="0" dirty="0" smtClean="0"/>
              <a:t>Value (JD value given if cash – for other assistance types this field can be ignored)</a:t>
            </a:r>
          </a:p>
          <a:p>
            <a:pPr marL="228600" indent="-228600">
              <a:buAutoNum type="arabicPeriod"/>
            </a:pPr>
            <a:endParaRPr lang="en-US" baseline="0" dirty="0" smtClean="0"/>
          </a:p>
          <a:p>
            <a:pPr marL="0" indent="0">
              <a:buNone/>
            </a:pPr>
            <a:r>
              <a:rPr lang="en-US" b="1" baseline="0" dirty="0" smtClean="0"/>
              <a:t>Fields to be entered in to on bulk upload screen</a:t>
            </a:r>
          </a:p>
          <a:p>
            <a:pPr marL="228600" indent="-228600">
              <a:buAutoNum type="arabicPeriod"/>
            </a:pPr>
            <a:r>
              <a:rPr lang="en-US" baseline="0" dirty="0" smtClean="0"/>
              <a:t>Organization</a:t>
            </a:r>
          </a:p>
          <a:p>
            <a:pPr marL="228600" indent="-228600">
              <a:buAutoNum type="arabicPeriod"/>
            </a:pPr>
            <a:r>
              <a:rPr lang="en-US" baseline="0" dirty="0" smtClean="0"/>
              <a:t>Provided By </a:t>
            </a:r>
          </a:p>
          <a:p>
            <a:pPr marL="228600" indent="-228600">
              <a:buAutoNum type="arabicPeriod"/>
            </a:pPr>
            <a:r>
              <a:rPr lang="en-US" baseline="0" dirty="0" smtClean="0"/>
              <a:t>Assistance Type</a:t>
            </a:r>
          </a:p>
          <a:p>
            <a:pPr marL="228600" indent="-228600">
              <a:buAutoNum type="arabicPeriod"/>
            </a:pPr>
            <a:r>
              <a:rPr lang="en-US" baseline="0" dirty="0" smtClean="0"/>
              <a:t>Provided Through</a:t>
            </a:r>
          </a:p>
          <a:p>
            <a:pPr marL="228600" indent="-228600">
              <a:buAutoNum type="arabicPeriod"/>
            </a:pPr>
            <a:r>
              <a:rPr lang="en-US" baseline="0" dirty="0" smtClean="0"/>
              <a:t>Frequency (should remain – one time)</a:t>
            </a:r>
          </a:p>
          <a:p>
            <a:pPr marL="228600" indent="-228600">
              <a:buAutoNum type="arabicPeriod"/>
            </a:pPr>
            <a:r>
              <a:rPr lang="en-US" baseline="0" dirty="0" smtClean="0"/>
              <a:t>Date Provide (date assistance was distributed)</a:t>
            </a:r>
          </a:p>
          <a:p>
            <a:pPr marL="228600" indent="-228600">
              <a:buAutoNum type="arabicPeriod"/>
            </a:pPr>
            <a:r>
              <a:rPr lang="en-US" baseline="0" dirty="0" smtClean="0"/>
              <a:t>Funded By </a:t>
            </a:r>
          </a:p>
          <a:p>
            <a:pPr marL="228600" indent="-228600">
              <a:buAutoNum type="arabicPeriod"/>
            </a:pPr>
            <a:r>
              <a:rPr lang="en-US" baseline="0" dirty="0" smtClean="0"/>
              <a:t>Currency (default should remain JD if cash – if other assistance type please ignore)</a:t>
            </a:r>
          </a:p>
          <a:p>
            <a:pPr marL="228600" indent="-228600">
              <a:buAutoNum type="arabicPeriod"/>
            </a:pPr>
            <a:endParaRPr lang="en-US" baseline="0" dirty="0" smtClean="0"/>
          </a:p>
          <a:p>
            <a:pPr marL="0" indent="0">
              <a:buNone/>
            </a:pPr>
            <a:r>
              <a:rPr lang="en-US" baseline="0" dirty="0" smtClean="0"/>
              <a:t>The reason why most of the fields should be completed in the bulk upload screen and not the excel sheet is to remove the likelihood of errors and rejections.  </a:t>
            </a:r>
          </a:p>
          <a:p>
            <a:pPr marL="0" indent="0">
              <a:buNone/>
            </a:pPr>
            <a:r>
              <a:rPr lang="en-US" baseline="0" dirty="0" smtClean="0"/>
              <a:t>Save excel sheet and upload it to the </a:t>
            </a:r>
            <a:r>
              <a:rPr lang="en-US" b="1" baseline="0" dirty="0" smtClean="0"/>
              <a:t>UPLOAD FILE section and click upload assistance information. </a:t>
            </a:r>
          </a:p>
          <a:p>
            <a:pPr marL="0" indent="0">
              <a:buNone/>
            </a:pPr>
            <a:endParaRPr lang="en-US" b="1" baseline="0" dirty="0" smtClean="0"/>
          </a:p>
          <a:p>
            <a:pPr marL="0" indent="0">
              <a:buNone/>
            </a:pPr>
            <a:r>
              <a:rPr lang="en-US" baseline="0" dirty="0" smtClean="0"/>
              <a:t> </a:t>
            </a:r>
          </a:p>
          <a:p>
            <a:r>
              <a:rPr lang="en-US" dirty="0" smtClean="0"/>
              <a:t> </a:t>
            </a:r>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5</a:t>
            </a:fld>
            <a:endParaRPr lang="en-GB"/>
          </a:p>
        </p:txBody>
      </p:sp>
    </p:spTree>
    <p:extLst>
      <p:ext uri="{BB962C8B-B14F-4D97-AF65-F5344CB8AC3E}">
        <p14:creationId xmlns:p14="http://schemas.microsoft.com/office/powerpoint/2010/main" val="2076139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avoid upload errors ensure data is entered correctly,</a:t>
            </a:r>
            <a:r>
              <a:rPr lang="en-US" b="1" baseline="0" dirty="0" smtClean="0"/>
              <a:t> </a:t>
            </a:r>
            <a:r>
              <a:rPr lang="en-US" baseline="0" dirty="0" smtClean="0"/>
              <a:t>split number of cases in to maximum files of 10,000 cases per upload to avoid timeout error and interruption. If you do receive errors then those cases shall have to be uploaded again separately. </a:t>
            </a:r>
          </a:p>
          <a:p>
            <a:endParaRPr lang="en-US" baseline="0" dirty="0" smtClean="0"/>
          </a:p>
          <a:p>
            <a:pPr marL="228600" indent="-228600">
              <a:buAutoNum type="arabicPeriod"/>
            </a:pPr>
            <a:r>
              <a:rPr lang="en-US" baseline="0" dirty="0" smtClean="0"/>
              <a:t>Select Organization</a:t>
            </a:r>
          </a:p>
          <a:p>
            <a:pPr marL="228600" indent="-228600">
              <a:buAutoNum type="arabicPeriod"/>
            </a:pPr>
            <a:r>
              <a:rPr lang="en-US" baseline="0" dirty="0" smtClean="0"/>
              <a:t>Select the automatically generated Link-Bulk’ xl file</a:t>
            </a:r>
          </a:p>
          <a:p>
            <a:pPr marL="228600" indent="-228600">
              <a:buAutoNum type="arabicPeriod"/>
            </a:pPr>
            <a:r>
              <a:rPr lang="en-US" baseline="0" dirty="0" smtClean="0"/>
              <a:t>Upload Assistance Information</a:t>
            </a:r>
          </a:p>
          <a:p>
            <a:pPr marL="228600" indent="-228600">
              <a:buAutoNum type="arabicPeriod"/>
            </a:pPr>
            <a:r>
              <a:rPr lang="en-US" baseline="0" dirty="0" smtClean="0"/>
              <a:t>Status of upload visible while processing, records passed vs errors, click on ‘Errors’ in green to see explanation of why case failed processing. Cases which require synchronization ‘no designated PA’ are to be referred back to DAG Unit Jo for manual synchronization.   </a:t>
            </a:r>
          </a:p>
        </p:txBody>
      </p:sp>
      <p:sp>
        <p:nvSpPr>
          <p:cNvPr id="4" name="Slide Number Placeholder 3"/>
          <p:cNvSpPr>
            <a:spLocks noGrp="1"/>
          </p:cNvSpPr>
          <p:nvPr>
            <p:ph type="sldNum" sz="quarter" idx="10"/>
          </p:nvPr>
        </p:nvSpPr>
        <p:spPr/>
        <p:txBody>
          <a:bodyPr/>
          <a:lstStyle/>
          <a:p>
            <a:fld id="{C33DF6FD-D6A5-41D7-8453-1722EB1EAC5D}" type="slidenum">
              <a:rPr lang="en-GB" smtClean="0"/>
              <a:t>6</a:t>
            </a:fld>
            <a:endParaRPr lang="en-GB"/>
          </a:p>
        </p:txBody>
      </p:sp>
    </p:spTree>
    <p:extLst>
      <p:ext uri="{BB962C8B-B14F-4D97-AF65-F5344CB8AC3E}">
        <p14:creationId xmlns:p14="http://schemas.microsoft.com/office/powerpoint/2010/main" val="1875884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7</a:t>
            </a:fld>
            <a:endParaRPr lang="en-GB"/>
          </a:p>
        </p:txBody>
      </p:sp>
    </p:spTree>
    <p:extLst>
      <p:ext uri="{BB962C8B-B14F-4D97-AF65-F5344CB8AC3E}">
        <p14:creationId xmlns:p14="http://schemas.microsoft.com/office/powerpoint/2010/main" val="2124812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Completed Status means assistance has successfully</a:t>
            </a:r>
            <a:r>
              <a:rPr lang="en-US" baseline="0" dirty="0" smtClean="0"/>
              <a:t> reach the cases, you can search this through the Case search function to double check or via the reporting function. </a:t>
            </a:r>
          </a:p>
          <a:p>
            <a:endParaRPr lang="en-US" baseline="0" dirty="0" smtClean="0"/>
          </a:p>
          <a:p>
            <a:r>
              <a:rPr lang="en-US" baseline="0" dirty="0" smtClean="0"/>
              <a:t>IF Status advises </a:t>
            </a:r>
            <a:r>
              <a:rPr lang="en-US" b="1" baseline="0" dirty="0" smtClean="0"/>
              <a:t>‘Completed with errors’ </a:t>
            </a:r>
            <a:r>
              <a:rPr lang="en-US" baseline="0" dirty="0" smtClean="0"/>
              <a:t>it means that either that all or some cases were not successfully applied with assistance.</a:t>
            </a:r>
          </a:p>
          <a:p>
            <a:r>
              <a:rPr lang="en-US" baseline="0" dirty="0" smtClean="0"/>
              <a:t>In the example above the screen advises that there are </a:t>
            </a:r>
            <a:r>
              <a:rPr lang="en-US" b="1" baseline="0" dirty="0" smtClean="0"/>
              <a:t>‘7’ failed records</a:t>
            </a:r>
            <a:r>
              <a:rPr lang="en-US" baseline="0" dirty="0" smtClean="0"/>
              <a:t>, to understand why these cases couldn’t be applied with assistance please click on the </a:t>
            </a:r>
            <a:r>
              <a:rPr lang="en-US" b="1" baseline="0" dirty="0" smtClean="0"/>
              <a:t>‘Errors’ </a:t>
            </a:r>
            <a:r>
              <a:rPr lang="en-US" baseline="0" dirty="0" smtClean="0"/>
              <a:t>section on the right of the screen for further information.</a:t>
            </a:r>
          </a:p>
          <a:p>
            <a:endParaRPr lang="en-US" baseline="0" dirty="0" smtClean="0"/>
          </a:p>
          <a:p>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8</a:t>
            </a:fld>
            <a:endParaRPr lang="en-GB"/>
          </a:p>
        </p:txBody>
      </p:sp>
    </p:spTree>
    <p:extLst>
      <p:ext uri="{BB962C8B-B14F-4D97-AF65-F5344CB8AC3E}">
        <p14:creationId xmlns:p14="http://schemas.microsoft.com/office/powerpoint/2010/main" val="2246335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t>
            </a:r>
            <a:r>
              <a:rPr lang="en-US" baseline="0" dirty="0" smtClean="0"/>
              <a:t> is up to the discretion of the organization providing assistance as to whether they provide assistance to Cases which have an Inactive status, however RAIS currently as designed is unable to capture assistance provided to inactive cases. </a:t>
            </a:r>
          </a:p>
          <a:p>
            <a:endParaRPr lang="en-US" baseline="0" dirty="0" smtClean="0"/>
          </a:p>
          <a:p>
            <a:r>
              <a:rPr lang="en-US" baseline="0" dirty="0" smtClean="0"/>
              <a:t>*See </a:t>
            </a:r>
            <a:r>
              <a:rPr lang="en-US" b="1" baseline="0" dirty="0" smtClean="0"/>
              <a:t>Export</a:t>
            </a:r>
            <a:r>
              <a:rPr lang="en-US" baseline="0" dirty="0" smtClean="0"/>
              <a:t> icon, next to refresh button right of Error screen for </a:t>
            </a:r>
            <a:r>
              <a:rPr lang="en-US" b="1" baseline="0" dirty="0" smtClean="0"/>
              <a:t>excel version of case errors </a:t>
            </a:r>
            <a:r>
              <a:rPr lang="en-US" baseline="0" dirty="0" smtClean="0"/>
              <a:t>if a large list is produced.</a:t>
            </a:r>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9</a:t>
            </a:fld>
            <a:endParaRPr lang="en-GB"/>
          </a:p>
        </p:txBody>
      </p:sp>
    </p:spTree>
    <p:extLst>
      <p:ext uri="{BB962C8B-B14F-4D97-AF65-F5344CB8AC3E}">
        <p14:creationId xmlns:p14="http://schemas.microsoft.com/office/powerpoint/2010/main" val="3887519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Check Case status as highlighted in Red</a:t>
            </a:r>
          </a:p>
          <a:p>
            <a:endParaRPr lang="en-US" dirty="0" smtClean="0"/>
          </a:p>
          <a:p>
            <a:r>
              <a:rPr lang="en-US" dirty="0" smtClean="0"/>
              <a:t>I</a:t>
            </a:r>
            <a:r>
              <a:rPr lang="en-US" baseline="0" dirty="0" smtClean="0"/>
              <a:t> = Inactive</a:t>
            </a:r>
          </a:p>
          <a:p>
            <a:r>
              <a:rPr lang="en-US" baseline="0" dirty="0" smtClean="0"/>
              <a:t>A = Active</a:t>
            </a:r>
          </a:p>
          <a:p>
            <a:r>
              <a:rPr lang="en-US" baseline="0" dirty="0" smtClean="0"/>
              <a:t>C = Closed</a:t>
            </a:r>
          </a:p>
          <a:p>
            <a:r>
              <a:rPr lang="en-US" baseline="0" dirty="0" smtClean="0"/>
              <a:t>H = Hold</a:t>
            </a:r>
            <a:endParaRPr lang="en-US" dirty="0" smtClean="0"/>
          </a:p>
          <a:p>
            <a:endParaRPr lang="en-GB" dirty="0"/>
          </a:p>
        </p:txBody>
      </p:sp>
      <p:sp>
        <p:nvSpPr>
          <p:cNvPr id="4" name="Slide Number Placeholder 3"/>
          <p:cNvSpPr>
            <a:spLocks noGrp="1"/>
          </p:cNvSpPr>
          <p:nvPr>
            <p:ph type="sldNum" sz="quarter" idx="10"/>
          </p:nvPr>
        </p:nvSpPr>
        <p:spPr/>
        <p:txBody>
          <a:bodyPr/>
          <a:lstStyle/>
          <a:p>
            <a:fld id="{28404EEA-C97D-4288-956E-86EEE9072C44}" type="slidenum">
              <a:rPr lang="en-GB" smtClean="0"/>
              <a:t>10</a:t>
            </a:fld>
            <a:endParaRPr lang="en-GB"/>
          </a:p>
        </p:txBody>
      </p:sp>
    </p:spTree>
    <p:extLst>
      <p:ext uri="{BB962C8B-B14F-4D97-AF65-F5344CB8AC3E}">
        <p14:creationId xmlns:p14="http://schemas.microsoft.com/office/powerpoint/2010/main" val="45260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10192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777008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75927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66896F1-E70D-4E46-99EF-86F08F082D96}"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087001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6896F1-E70D-4E46-99EF-86F08F082D96}" type="datetimeFigureOut">
              <a:rPr lang="en-GB" smtClean="0"/>
              <a:t>08/02/2017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886185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66896F1-E70D-4E46-99EF-86F08F082D96}" type="datetimeFigureOut">
              <a:rPr lang="en-GB" smtClean="0"/>
              <a:t>08/02/2017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98738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66896F1-E70D-4E46-99EF-86F08F082D96}" type="datetimeFigureOut">
              <a:rPr lang="en-GB" smtClean="0"/>
              <a:t>08/02/2017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2167431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66896F1-E70D-4E46-99EF-86F08F082D96}" type="datetimeFigureOut">
              <a:rPr lang="en-GB" smtClean="0"/>
              <a:t>08/02/2017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086062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896F1-E70D-4E46-99EF-86F08F082D96}" type="datetimeFigureOut">
              <a:rPr lang="en-GB" smtClean="0"/>
              <a:t>08/02/2017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4281688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6896F1-E70D-4E46-99EF-86F08F082D96}" type="datetimeFigureOut">
              <a:rPr lang="en-GB" smtClean="0"/>
              <a:t>08/02/2017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128435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6896F1-E70D-4E46-99EF-86F08F082D96}" type="datetimeFigureOut">
              <a:rPr lang="en-GB" smtClean="0"/>
              <a:t>08/02/2017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26F5BD-6E7D-4A9B-81FB-8D11F81B0315}" type="slidenum">
              <a:rPr lang="en-GB" smtClean="0"/>
              <a:t>‹#›</a:t>
            </a:fld>
            <a:endParaRPr lang="en-GB"/>
          </a:p>
        </p:txBody>
      </p:sp>
    </p:spTree>
    <p:extLst>
      <p:ext uri="{BB962C8B-B14F-4D97-AF65-F5344CB8AC3E}">
        <p14:creationId xmlns:p14="http://schemas.microsoft.com/office/powerpoint/2010/main" val="3331562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896F1-E70D-4E46-99EF-86F08F082D96}" type="datetimeFigureOut">
              <a:rPr lang="en-GB" smtClean="0"/>
              <a:t>08/02/2017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6F5BD-6E7D-4A9B-81FB-8D11F81B0315}" type="slidenum">
              <a:rPr lang="en-GB" smtClean="0"/>
              <a:t>‹#›</a:t>
            </a:fld>
            <a:endParaRPr lang="en-GB"/>
          </a:p>
        </p:txBody>
      </p:sp>
    </p:spTree>
    <p:extLst>
      <p:ext uri="{BB962C8B-B14F-4D97-AF65-F5344CB8AC3E}">
        <p14:creationId xmlns:p14="http://schemas.microsoft.com/office/powerpoint/2010/main" val="2061415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mailto:Joramdag@unhcr.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157330" y="5630522"/>
            <a:ext cx="3437404" cy="824977"/>
          </a:xfrm>
          <a:prstGeom prst="rect">
            <a:avLst/>
          </a:prstGeom>
        </p:spPr>
      </p:pic>
      <p:sp>
        <p:nvSpPr>
          <p:cNvPr id="2" name="Title 1"/>
          <p:cNvSpPr>
            <a:spLocks noGrp="1"/>
          </p:cNvSpPr>
          <p:nvPr>
            <p:ph type="ctrTitle"/>
          </p:nvPr>
        </p:nvSpPr>
        <p:spPr/>
        <p:txBody>
          <a:bodyPr/>
          <a:lstStyle/>
          <a:p>
            <a:r>
              <a:rPr lang="en-US" dirty="0" smtClean="0">
                <a:solidFill>
                  <a:schemeClr val="bg1"/>
                </a:solidFill>
              </a:rPr>
              <a:t>Data sharing practices in the region</a:t>
            </a:r>
            <a:endParaRPr lang="en-US" dirty="0">
              <a:solidFill>
                <a:schemeClr val="bg1"/>
              </a:solidFill>
            </a:endParaRPr>
          </a:p>
        </p:txBody>
      </p:sp>
      <p:pic>
        <p:nvPicPr>
          <p:cNvPr id="5" name="Picture 4" descr="C:\Users\richard\AppData\Local\Microsoft\Windows\Temporary Internet Files\Content.Outlook\Z21FZVG1\raislogo (002).png"/>
          <p:cNvPicPr/>
          <p:nvPr/>
        </p:nvPicPr>
        <p:blipFill>
          <a:blip r:embed="rId4">
            <a:extLst>
              <a:ext uri="{28A0092B-C50C-407E-A947-70E740481C1C}">
                <a14:useLocalDpi xmlns:a14="http://schemas.microsoft.com/office/drawing/2010/main" val="0"/>
              </a:ext>
            </a:extLst>
          </a:blip>
          <a:srcRect/>
          <a:stretch>
            <a:fillRect/>
          </a:stretch>
        </p:blipFill>
        <p:spPr bwMode="auto">
          <a:xfrm>
            <a:off x="3027394" y="855178"/>
            <a:ext cx="5447665" cy="1509395"/>
          </a:xfrm>
          <a:prstGeom prst="rect">
            <a:avLst/>
          </a:prstGeom>
          <a:noFill/>
          <a:ln>
            <a:noFill/>
          </a:ln>
        </p:spPr>
      </p:pic>
      <p:sp>
        <p:nvSpPr>
          <p:cNvPr id="6" name="Subtitle 5"/>
          <p:cNvSpPr>
            <a:spLocks noGrp="1"/>
          </p:cNvSpPr>
          <p:nvPr>
            <p:ph type="subTitle" idx="1"/>
          </p:nvPr>
        </p:nvSpPr>
        <p:spPr>
          <a:xfrm>
            <a:off x="1392923" y="2753833"/>
            <a:ext cx="9144000" cy="2009553"/>
          </a:xfrm>
        </p:spPr>
        <p:txBody>
          <a:bodyPr>
            <a:normAutofit/>
          </a:bodyPr>
          <a:lstStyle/>
          <a:p>
            <a:r>
              <a:rPr lang="en-US" b="1" dirty="0" smtClean="0"/>
              <a:t>Interagency Tool for:</a:t>
            </a:r>
          </a:p>
          <a:p>
            <a:r>
              <a:rPr lang="en-US" b="1" dirty="0" smtClean="0"/>
              <a:t>Assistance Coordination: </a:t>
            </a:r>
          </a:p>
          <a:p>
            <a:r>
              <a:rPr lang="en-US" b="1" dirty="0" smtClean="0"/>
              <a:t>Bulk Upload Function </a:t>
            </a:r>
          </a:p>
          <a:p>
            <a:r>
              <a:rPr lang="en-US" b="1" dirty="0" smtClean="0"/>
              <a:t>JORDAN Mission</a:t>
            </a:r>
          </a:p>
        </p:txBody>
      </p:sp>
    </p:spTree>
    <p:extLst>
      <p:ext uri="{BB962C8B-B14F-4D97-AF65-F5344CB8AC3E}">
        <p14:creationId xmlns:p14="http://schemas.microsoft.com/office/powerpoint/2010/main" val="3201012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452828" y="522514"/>
            <a:ext cx="7399401" cy="461665"/>
          </a:xfrm>
          <a:prstGeom prst="rect">
            <a:avLst/>
          </a:prstGeom>
          <a:noFill/>
        </p:spPr>
        <p:txBody>
          <a:bodyPr wrap="square" rtlCol="0">
            <a:spAutoFit/>
          </a:bodyPr>
          <a:lstStyle/>
          <a:p>
            <a:r>
              <a:rPr lang="en-US" sz="2400" b="1" dirty="0">
                <a:latin typeface="+mj-lt"/>
                <a:ea typeface="+mj-ea"/>
                <a:cs typeface="+mj-cs"/>
              </a:rPr>
              <a:t>Case Status Example below: </a:t>
            </a:r>
            <a:endParaRPr lang="en-GB" sz="2400" b="1" dirty="0">
              <a:latin typeface="+mj-lt"/>
              <a:ea typeface="+mj-ea"/>
              <a:cs typeface="+mj-cs"/>
            </a:endParaRPr>
          </a:p>
        </p:txBody>
      </p:sp>
      <p:pic>
        <p:nvPicPr>
          <p:cNvPr id="19" name="Picture 18"/>
          <p:cNvPicPr>
            <a:picLocks noChangeAspect="1"/>
          </p:cNvPicPr>
          <p:nvPr/>
        </p:nvPicPr>
        <p:blipFill>
          <a:blip r:embed="rId3"/>
          <a:stretch>
            <a:fillRect/>
          </a:stretch>
        </p:blipFill>
        <p:spPr>
          <a:xfrm>
            <a:off x="1482032" y="1221588"/>
            <a:ext cx="9152629" cy="4302911"/>
          </a:xfrm>
          <a:prstGeom prst="rect">
            <a:avLst/>
          </a:prstGeom>
        </p:spPr>
      </p:pic>
    </p:spTree>
    <p:extLst>
      <p:ext uri="{BB962C8B-B14F-4D97-AF65-F5344CB8AC3E}">
        <p14:creationId xmlns:p14="http://schemas.microsoft.com/office/powerpoint/2010/main" val="2707122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38200" y="1449155"/>
            <a:ext cx="7978798" cy="3848597"/>
          </a:xfrm>
          <a:prstGeom prst="rect">
            <a:avLst/>
          </a:prstGeom>
        </p:spPr>
      </p:pic>
      <p:sp>
        <p:nvSpPr>
          <p:cNvPr id="3" name="Title 1"/>
          <p:cNvSpPr>
            <a:spLocks noGrp="1"/>
          </p:cNvSpPr>
          <p:nvPr>
            <p:ph type="title"/>
          </p:nvPr>
        </p:nvSpPr>
        <p:spPr>
          <a:xfrm>
            <a:off x="838200" y="365125"/>
            <a:ext cx="6450874" cy="797469"/>
          </a:xfrm>
        </p:spPr>
        <p:txBody>
          <a:bodyPr>
            <a:normAutofit/>
          </a:bodyPr>
          <a:lstStyle/>
          <a:p>
            <a:r>
              <a:rPr lang="en-US" sz="2400" b="1" dirty="0" smtClean="0"/>
              <a:t>After error amendments – upload again</a:t>
            </a:r>
            <a:endParaRPr lang="en-GB" sz="2400" b="1" dirty="0"/>
          </a:p>
        </p:txBody>
      </p:sp>
    </p:spTree>
    <p:extLst>
      <p:ext uri="{BB962C8B-B14F-4D97-AF65-F5344CB8AC3E}">
        <p14:creationId xmlns:p14="http://schemas.microsoft.com/office/powerpoint/2010/main" val="371618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4273062" cy="678228"/>
          </a:xfrm>
        </p:spPr>
        <p:txBody>
          <a:bodyPr>
            <a:normAutofit/>
          </a:bodyPr>
          <a:lstStyle/>
          <a:p>
            <a:r>
              <a:rPr lang="en-US" sz="2800" b="1" dirty="0" smtClean="0"/>
              <a:t>Check assistance application</a:t>
            </a:r>
            <a:endParaRPr lang="en-GB" sz="2800" b="1" dirty="0"/>
          </a:p>
        </p:txBody>
      </p:sp>
      <p:pic>
        <p:nvPicPr>
          <p:cNvPr id="3" name="Picture 2"/>
          <p:cNvPicPr>
            <a:picLocks noChangeAspect="1"/>
          </p:cNvPicPr>
          <p:nvPr/>
        </p:nvPicPr>
        <p:blipFill>
          <a:blip r:embed="rId3"/>
          <a:stretch>
            <a:fillRect/>
          </a:stretch>
        </p:blipFill>
        <p:spPr>
          <a:xfrm>
            <a:off x="1131277" y="2617600"/>
            <a:ext cx="8329979" cy="3726019"/>
          </a:xfrm>
          <a:prstGeom prst="rect">
            <a:avLst/>
          </a:prstGeom>
        </p:spPr>
      </p:pic>
      <p:sp>
        <p:nvSpPr>
          <p:cNvPr id="5" name="TextBox 4"/>
          <p:cNvSpPr txBox="1"/>
          <p:nvPr/>
        </p:nvSpPr>
        <p:spPr>
          <a:xfrm>
            <a:off x="838200" y="1043354"/>
            <a:ext cx="8223738" cy="1200329"/>
          </a:xfrm>
          <a:prstGeom prst="rect">
            <a:avLst/>
          </a:prstGeom>
          <a:noFill/>
        </p:spPr>
        <p:txBody>
          <a:bodyPr wrap="square" rtlCol="0">
            <a:spAutoFit/>
          </a:bodyPr>
          <a:lstStyle/>
          <a:p>
            <a:r>
              <a:rPr lang="en-US" dirty="0"/>
              <a:t>Select: </a:t>
            </a:r>
            <a:r>
              <a:rPr lang="en-US" b="1" dirty="0"/>
              <a:t>Case Information Module </a:t>
            </a:r>
          </a:p>
          <a:p>
            <a:r>
              <a:rPr lang="en-US" b="1" dirty="0"/>
              <a:t>Enter in Case ID </a:t>
            </a:r>
            <a:r>
              <a:rPr lang="en-US" dirty="0"/>
              <a:t>on </a:t>
            </a:r>
            <a:r>
              <a:rPr lang="en-US" b="1" dirty="0"/>
              <a:t>Search screen</a:t>
            </a:r>
          </a:p>
          <a:p>
            <a:r>
              <a:rPr lang="en-US" dirty="0"/>
              <a:t>View one individual in case composition and select – </a:t>
            </a:r>
            <a:r>
              <a:rPr lang="en-US" b="1" dirty="0"/>
              <a:t>Assistance Case </a:t>
            </a:r>
            <a:r>
              <a:rPr lang="en-US" dirty="0"/>
              <a:t>as highlighted in the screen above and details of your bulk upload should appear as below</a:t>
            </a:r>
            <a:endParaRPr lang="en-US" dirty="0" smtClean="0"/>
          </a:p>
        </p:txBody>
      </p:sp>
    </p:spTree>
    <p:extLst>
      <p:ext uri="{BB962C8B-B14F-4D97-AF65-F5344CB8AC3E}">
        <p14:creationId xmlns:p14="http://schemas.microsoft.com/office/powerpoint/2010/main" val="1428152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5614851" cy="836658"/>
          </a:xfrm>
        </p:spPr>
        <p:txBody>
          <a:bodyPr/>
          <a:lstStyle/>
          <a:p>
            <a:r>
              <a:rPr lang="en-US" dirty="0" smtClean="0"/>
              <a:t>Why use bulk upload?</a:t>
            </a:r>
            <a:endParaRPr lang="en-GB" dirty="0"/>
          </a:p>
        </p:txBody>
      </p:sp>
      <p:sp>
        <p:nvSpPr>
          <p:cNvPr id="3" name="Content Placeholder 2"/>
          <p:cNvSpPr>
            <a:spLocks noGrp="1"/>
          </p:cNvSpPr>
          <p:nvPr>
            <p:ph idx="1"/>
          </p:nvPr>
        </p:nvSpPr>
        <p:spPr>
          <a:xfrm>
            <a:off x="838200" y="1433739"/>
            <a:ext cx="10515600" cy="4351338"/>
          </a:xfrm>
        </p:spPr>
        <p:txBody>
          <a:bodyPr>
            <a:normAutofit lnSpcReduction="10000"/>
          </a:bodyPr>
          <a:lstStyle/>
          <a:p>
            <a:r>
              <a:rPr lang="en-US" dirty="0" smtClean="0"/>
              <a:t>Bulk upload streamlines the process of assistance application to multiple cases simultaneously.</a:t>
            </a:r>
          </a:p>
          <a:p>
            <a:r>
              <a:rPr lang="en-US" dirty="0" smtClean="0"/>
              <a:t>It benefits organizations by spending less time on data entry by using a quick and simplistic process which is non resource intensive. </a:t>
            </a:r>
          </a:p>
          <a:p>
            <a:r>
              <a:rPr lang="en-US" dirty="0" smtClean="0"/>
              <a:t>Reports can directly be extracted from RAIS again providing each organization with assistance summaries for donor reporting.</a:t>
            </a:r>
          </a:p>
          <a:p>
            <a:r>
              <a:rPr lang="en-US" dirty="0" smtClean="0"/>
              <a:t>Bulk upload and application of assistance to cases enables broader operational transparency to avoid providing duplication of assistance at the interagency level. It also enables organizations to look at means to provide complementary assistance to cases = reduction in wastage and more efficient and effective assistance provision.</a:t>
            </a:r>
            <a:endParaRPr lang="en-GB" dirty="0"/>
          </a:p>
        </p:txBody>
      </p:sp>
    </p:spTree>
    <p:extLst>
      <p:ext uri="{BB962C8B-B14F-4D97-AF65-F5344CB8AC3E}">
        <p14:creationId xmlns:p14="http://schemas.microsoft.com/office/powerpoint/2010/main" val="30789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75000"/>
                  </a:schemeClr>
                </a:solidFill>
              </a:rPr>
              <a:t>Provision of Assistance</a:t>
            </a:r>
            <a:endParaRPr lang="en-GB" b="1" dirty="0">
              <a:solidFill>
                <a:schemeClr val="accent1">
                  <a:lumMod val="75000"/>
                </a:schemeClr>
              </a:solidFill>
            </a:endParaRPr>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838200" y="1457959"/>
            <a:ext cx="9520003" cy="4628047"/>
          </a:xfrm>
          <a:prstGeom prst="rect">
            <a:avLst/>
          </a:prstGeom>
        </p:spPr>
      </p:pic>
    </p:spTree>
    <p:extLst>
      <p:ext uri="{BB962C8B-B14F-4D97-AF65-F5344CB8AC3E}">
        <p14:creationId xmlns:p14="http://schemas.microsoft.com/office/powerpoint/2010/main" val="941276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8642"/>
          </a:xfrm>
        </p:spPr>
        <p:txBody>
          <a:bodyPr>
            <a:normAutofit/>
          </a:bodyPr>
          <a:lstStyle/>
          <a:p>
            <a:r>
              <a:rPr lang="en-US" sz="2400" b="1" dirty="0" smtClean="0">
                <a:latin typeface="+mn-lt"/>
                <a:ea typeface="+mn-ea"/>
                <a:cs typeface="+mn-cs"/>
              </a:rPr>
              <a:t>Bulk Upload Module – ‘Provision of Assistance to multiple cases’</a:t>
            </a:r>
            <a:endParaRPr lang="en-GB" sz="2400" b="1" dirty="0">
              <a:latin typeface="+mn-lt"/>
              <a:ea typeface="+mn-ea"/>
              <a:cs typeface="+mn-cs"/>
            </a:endParaRPr>
          </a:p>
        </p:txBody>
      </p:sp>
      <p:pic>
        <p:nvPicPr>
          <p:cNvPr id="4" name="Picture 3"/>
          <p:cNvPicPr>
            <a:picLocks noChangeAspect="1"/>
          </p:cNvPicPr>
          <p:nvPr/>
        </p:nvPicPr>
        <p:blipFill>
          <a:blip r:embed="rId3"/>
          <a:stretch>
            <a:fillRect/>
          </a:stretch>
        </p:blipFill>
        <p:spPr>
          <a:xfrm>
            <a:off x="838200" y="1207238"/>
            <a:ext cx="9710405" cy="4364556"/>
          </a:xfrm>
          <a:prstGeom prst="rect">
            <a:avLst/>
          </a:prstGeom>
        </p:spPr>
      </p:pic>
    </p:spTree>
    <p:extLst>
      <p:ext uri="{BB962C8B-B14F-4D97-AF65-F5344CB8AC3E}">
        <p14:creationId xmlns:p14="http://schemas.microsoft.com/office/powerpoint/2010/main" val="365318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3462" y="461701"/>
            <a:ext cx="4613031" cy="430405"/>
          </a:xfrm>
        </p:spPr>
        <p:txBody>
          <a:bodyPr>
            <a:normAutofit/>
          </a:bodyPr>
          <a:lstStyle/>
          <a:p>
            <a:r>
              <a:rPr lang="en-US" sz="2400" b="1" dirty="0" smtClean="0"/>
              <a:t>Download Bulk Upload - Excel sheet</a:t>
            </a:r>
            <a:endParaRPr lang="en-GB" sz="2400" b="1" dirty="0"/>
          </a:p>
        </p:txBody>
      </p:sp>
      <p:pic>
        <p:nvPicPr>
          <p:cNvPr id="7" name="Content Placeholder 6"/>
          <p:cNvPicPr>
            <a:picLocks noGrp="1" noChangeAspect="1"/>
          </p:cNvPicPr>
          <p:nvPr>
            <p:ph idx="1"/>
          </p:nvPr>
        </p:nvPicPr>
        <p:blipFill>
          <a:blip r:embed="rId3"/>
          <a:stretch>
            <a:fillRect/>
          </a:stretch>
        </p:blipFill>
        <p:spPr>
          <a:xfrm>
            <a:off x="441781" y="180347"/>
            <a:ext cx="6627234" cy="3357824"/>
          </a:xfrm>
          <a:prstGeom prst="rect">
            <a:avLst/>
          </a:prstGeom>
        </p:spPr>
      </p:pic>
      <p:pic>
        <p:nvPicPr>
          <p:cNvPr id="11" name="Picture 10"/>
          <p:cNvPicPr>
            <a:picLocks noChangeAspect="1"/>
          </p:cNvPicPr>
          <p:nvPr/>
        </p:nvPicPr>
        <p:blipFill>
          <a:blip r:embed="rId4"/>
          <a:stretch>
            <a:fillRect/>
          </a:stretch>
        </p:blipFill>
        <p:spPr>
          <a:xfrm>
            <a:off x="441781" y="3655402"/>
            <a:ext cx="10744200" cy="3038475"/>
          </a:xfrm>
          <a:prstGeom prst="rect">
            <a:avLst/>
          </a:prstGeom>
        </p:spPr>
      </p:pic>
    </p:spTree>
    <p:extLst>
      <p:ext uri="{BB962C8B-B14F-4D97-AF65-F5344CB8AC3E}">
        <p14:creationId xmlns:p14="http://schemas.microsoft.com/office/powerpoint/2010/main" val="1658253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95895" y="652321"/>
            <a:ext cx="10417989" cy="5025148"/>
          </a:xfrm>
          <a:prstGeom prst="rect">
            <a:avLst/>
          </a:prstGeom>
        </p:spPr>
      </p:pic>
    </p:spTree>
    <p:extLst>
      <p:ext uri="{BB962C8B-B14F-4D97-AF65-F5344CB8AC3E}">
        <p14:creationId xmlns:p14="http://schemas.microsoft.com/office/powerpoint/2010/main" val="381753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2819400" cy="865798"/>
          </a:xfrm>
        </p:spPr>
        <p:txBody>
          <a:bodyPr>
            <a:normAutofit/>
          </a:bodyPr>
          <a:lstStyle/>
          <a:p>
            <a:r>
              <a:rPr lang="en-US" sz="2400" b="1" dirty="0"/>
              <a:t>Step by step upload</a:t>
            </a:r>
            <a:endParaRPr lang="en-GB" sz="2400" b="1" dirty="0"/>
          </a:p>
        </p:txBody>
      </p:sp>
      <p:sp>
        <p:nvSpPr>
          <p:cNvPr id="3" name="Content Placeholder 2"/>
          <p:cNvSpPr>
            <a:spLocks noGrp="1"/>
          </p:cNvSpPr>
          <p:nvPr>
            <p:ph idx="1"/>
          </p:nvPr>
        </p:nvSpPr>
        <p:spPr/>
        <p:txBody>
          <a:bodyPr>
            <a:normAutofit fontScale="62500" lnSpcReduction="20000"/>
          </a:bodyPr>
          <a:lstStyle/>
          <a:p>
            <a:pPr marL="0" indent="0">
              <a:spcBef>
                <a:spcPts val="0"/>
              </a:spcBef>
              <a:buNone/>
            </a:pPr>
            <a:r>
              <a:rPr lang="en-US" dirty="0" smtClean="0"/>
              <a:t>Download Bulk upload excel sheet:</a:t>
            </a:r>
          </a:p>
          <a:p>
            <a:pPr>
              <a:spcBef>
                <a:spcPts val="0"/>
              </a:spcBef>
            </a:pPr>
            <a:endParaRPr lang="en-US" dirty="0" smtClean="0"/>
          </a:p>
          <a:p>
            <a:pPr marL="0" indent="0">
              <a:spcBef>
                <a:spcPts val="0"/>
              </a:spcBef>
              <a:buNone/>
            </a:pPr>
            <a:r>
              <a:rPr lang="en-US" dirty="0" smtClean="0"/>
              <a:t>Enter in data of required fields</a:t>
            </a:r>
            <a:r>
              <a:rPr lang="en-US" baseline="0" dirty="0" smtClean="0"/>
              <a:t> (do not edit the excel sheet fields – otherwise the system will reject it)</a:t>
            </a:r>
            <a:endParaRPr lang="en-US" b="1" baseline="0" dirty="0" smtClean="0"/>
          </a:p>
          <a:p>
            <a:pPr marL="0" indent="0">
              <a:spcBef>
                <a:spcPts val="0"/>
              </a:spcBef>
              <a:buNone/>
            </a:pPr>
            <a:r>
              <a:rPr lang="en-US" b="1" baseline="0" dirty="0" smtClean="0"/>
              <a:t>Fields to be entered in to excel sheet</a:t>
            </a:r>
          </a:p>
          <a:p>
            <a:pPr>
              <a:spcBef>
                <a:spcPts val="0"/>
              </a:spcBef>
              <a:buAutoNum type="arabicPeriod"/>
            </a:pPr>
            <a:r>
              <a:rPr lang="en-US" baseline="0" dirty="0" smtClean="0"/>
              <a:t>Case no.</a:t>
            </a:r>
          </a:p>
          <a:p>
            <a:pPr>
              <a:spcBef>
                <a:spcPts val="0"/>
              </a:spcBef>
              <a:buAutoNum type="arabicPeriod"/>
            </a:pPr>
            <a:r>
              <a:rPr lang="en-US" baseline="0" dirty="0" smtClean="0"/>
              <a:t>Value (JD value given if cash – for other assistance types this field can be ignored)</a:t>
            </a:r>
          </a:p>
          <a:p>
            <a:pPr>
              <a:spcBef>
                <a:spcPts val="0"/>
              </a:spcBef>
              <a:buAutoNum type="arabicPeriod"/>
            </a:pPr>
            <a:endParaRPr lang="en-US" baseline="0" dirty="0" smtClean="0"/>
          </a:p>
          <a:p>
            <a:pPr marL="0" indent="0">
              <a:spcBef>
                <a:spcPts val="0"/>
              </a:spcBef>
              <a:buNone/>
            </a:pPr>
            <a:r>
              <a:rPr lang="en-US" b="1" baseline="0" dirty="0" smtClean="0"/>
              <a:t>Fields to be entered in to on bulk upload screen</a:t>
            </a:r>
          </a:p>
          <a:p>
            <a:pPr>
              <a:spcBef>
                <a:spcPts val="0"/>
              </a:spcBef>
              <a:buAutoNum type="arabicPeriod"/>
            </a:pPr>
            <a:r>
              <a:rPr lang="en-US" baseline="0" dirty="0" smtClean="0"/>
              <a:t>Organization</a:t>
            </a:r>
          </a:p>
          <a:p>
            <a:pPr>
              <a:spcBef>
                <a:spcPts val="0"/>
              </a:spcBef>
              <a:buAutoNum type="arabicPeriod"/>
            </a:pPr>
            <a:r>
              <a:rPr lang="en-US" baseline="0" dirty="0" smtClean="0"/>
              <a:t>Provided By </a:t>
            </a:r>
          </a:p>
          <a:p>
            <a:pPr>
              <a:spcBef>
                <a:spcPts val="0"/>
              </a:spcBef>
              <a:buAutoNum type="arabicPeriod"/>
            </a:pPr>
            <a:r>
              <a:rPr lang="en-US" baseline="0" dirty="0" smtClean="0"/>
              <a:t>Assistance Type</a:t>
            </a:r>
          </a:p>
          <a:p>
            <a:pPr>
              <a:spcBef>
                <a:spcPts val="0"/>
              </a:spcBef>
              <a:buAutoNum type="arabicPeriod"/>
            </a:pPr>
            <a:r>
              <a:rPr lang="en-US" baseline="0" dirty="0" smtClean="0"/>
              <a:t>Provided Through</a:t>
            </a:r>
          </a:p>
          <a:p>
            <a:pPr>
              <a:spcBef>
                <a:spcPts val="0"/>
              </a:spcBef>
              <a:buAutoNum type="arabicPeriod"/>
            </a:pPr>
            <a:r>
              <a:rPr lang="en-US" baseline="0" dirty="0" smtClean="0"/>
              <a:t>Frequency (should remain – one time)</a:t>
            </a:r>
          </a:p>
          <a:p>
            <a:pPr>
              <a:spcBef>
                <a:spcPts val="0"/>
              </a:spcBef>
              <a:buAutoNum type="arabicPeriod"/>
            </a:pPr>
            <a:r>
              <a:rPr lang="en-US" baseline="0" dirty="0" smtClean="0"/>
              <a:t>Date Provide (date assistance was distributed)</a:t>
            </a:r>
          </a:p>
          <a:p>
            <a:pPr>
              <a:spcBef>
                <a:spcPts val="0"/>
              </a:spcBef>
              <a:buAutoNum type="arabicPeriod"/>
            </a:pPr>
            <a:r>
              <a:rPr lang="en-US" baseline="0" dirty="0" smtClean="0"/>
              <a:t>Funded By </a:t>
            </a:r>
          </a:p>
          <a:p>
            <a:pPr>
              <a:spcBef>
                <a:spcPts val="0"/>
              </a:spcBef>
              <a:buAutoNum type="arabicPeriod"/>
            </a:pPr>
            <a:r>
              <a:rPr lang="en-US" baseline="0" dirty="0" smtClean="0"/>
              <a:t>Currency (default should remain JD if cash – if other assistance type please ignore)</a:t>
            </a:r>
          </a:p>
          <a:p>
            <a:pPr>
              <a:spcBef>
                <a:spcPts val="0"/>
              </a:spcBef>
              <a:buAutoNum type="arabicPeriod"/>
            </a:pPr>
            <a:endParaRPr lang="en-US" baseline="0" dirty="0" smtClean="0"/>
          </a:p>
          <a:p>
            <a:pPr marL="0" indent="0">
              <a:spcBef>
                <a:spcPts val="0"/>
              </a:spcBef>
              <a:buNone/>
            </a:pPr>
            <a:r>
              <a:rPr lang="en-US" baseline="0" dirty="0" smtClean="0"/>
              <a:t>The reason why most of the fields should be completed in the bulk upload screen and not the excel sheet is to remove the likelihood of errors and rejections.  </a:t>
            </a:r>
          </a:p>
          <a:p>
            <a:pPr marL="0" indent="0">
              <a:spcBef>
                <a:spcPts val="0"/>
              </a:spcBef>
              <a:buNone/>
            </a:pPr>
            <a:endParaRPr lang="en-US" baseline="0" dirty="0" smtClean="0"/>
          </a:p>
          <a:p>
            <a:pPr marL="0" indent="0">
              <a:spcBef>
                <a:spcPts val="0"/>
              </a:spcBef>
              <a:buNone/>
            </a:pPr>
            <a:r>
              <a:rPr lang="en-US" baseline="0" dirty="0" smtClean="0"/>
              <a:t>Save excel sheet and upload it to the </a:t>
            </a:r>
            <a:r>
              <a:rPr lang="en-US" b="1" baseline="0" dirty="0" smtClean="0"/>
              <a:t>UPLOAD FILE section and click upload assistance information. </a:t>
            </a:r>
          </a:p>
          <a:p>
            <a:endParaRPr lang="en-GB" dirty="0"/>
          </a:p>
        </p:txBody>
      </p:sp>
    </p:spTree>
    <p:extLst>
      <p:ext uri="{BB962C8B-B14F-4D97-AF65-F5344CB8AC3E}">
        <p14:creationId xmlns:p14="http://schemas.microsoft.com/office/powerpoint/2010/main" val="1841011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540" y="592518"/>
            <a:ext cx="6320245" cy="854665"/>
          </a:xfrm>
        </p:spPr>
        <p:txBody>
          <a:bodyPr>
            <a:normAutofit/>
          </a:bodyPr>
          <a:lstStyle/>
          <a:p>
            <a:r>
              <a:rPr lang="en-US" sz="2400" b="1" dirty="0" smtClean="0"/>
              <a:t>Understanding and addressing upload errors</a:t>
            </a:r>
            <a:endParaRPr lang="en-GB" sz="2400" b="1" dirty="0"/>
          </a:p>
        </p:txBody>
      </p:sp>
      <p:pic>
        <p:nvPicPr>
          <p:cNvPr id="6" name="Content Placeholder 5"/>
          <p:cNvPicPr>
            <a:picLocks noGrp="1" noChangeAspect="1"/>
          </p:cNvPicPr>
          <p:nvPr>
            <p:ph idx="1"/>
          </p:nvPr>
        </p:nvPicPr>
        <p:blipFill>
          <a:blip r:embed="rId3"/>
          <a:stretch>
            <a:fillRect/>
          </a:stretch>
        </p:blipFill>
        <p:spPr>
          <a:xfrm>
            <a:off x="608874" y="2215424"/>
            <a:ext cx="10515600" cy="2750233"/>
          </a:xfrm>
          <a:prstGeom prst="rect">
            <a:avLst/>
          </a:prstGeom>
        </p:spPr>
      </p:pic>
    </p:spTree>
    <p:extLst>
      <p:ext uri="{BB962C8B-B14F-4D97-AF65-F5344CB8AC3E}">
        <p14:creationId xmlns:p14="http://schemas.microsoft.com/office/powerpoint/2010/main" val="1067645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70" y="56218"/>
            <a:ext cx="5918201" cy="980349"/>
          </a:xfrm>
        </p:spPr>
        <p:txBody>
          <a:bodyPr>
            <a:normAutofit/>
          </a:bodyPr>
          <a:lstStyle/>
          <a:p>
            <a:r>
              <a:rPr lang="en-US" sz="2400" b="1" dirty="0"/>
              <a:t>Errors explained cont.: </a:t>
            </a:r>
            <a:endParaRPr lang="en-GB" sz="2400" b="1" dirty="0"/>
          </a:p>
        </p:txBody>
      </p:sp>
      <p:pic>
        <p:nvPicPr>
          <p:cNvPr id="4" name="Picture 3"/>
          <p:cNvPicPr>
            <a:picLocks noChangeAspect="1"/>
          </p:cNvPicPr>
          <p:nvPr/>
        </p:nvPicPr>
        <p:blipFill>
          <a:blip r:embed="rId3"/>
          <a:stretch>
            <a:fillRect/>
          </a:stretch>
        </p:blipFill>
        <p:spPr>
          <a:xfrm>
            <a:off x="250370" y="912755"/>
            <a:ext cx="6571777" cy="4777039"/>
          </a:xfrm>
          <a:prstGeom prst="rect">
            <a:avLst/>
          </a:prstGeom>
          <a:ln>
            <a:noFill/>
          </a:ln>
        </p:spPr>
      </p:pic>
      <p:sp>
        <p:nvSpPr>
          <p:cNvPr id="7" name="TextBox 6"/>
          <p:cNvSpPr txBox="1"/>
          <p:nvPr/>
        </p:nvSpPr>
        <p:spPr>
          <a:xfrm>
            <a:off x="6822147" y="546392"/>
            <a:ext cx="5138056" cy="6309420"/>
          </a:xfrm>
          <a:prstGeom prst="rect">
            <a:avLst/>
          </a:prstGeom>
          <a:noFill/>
        </p:spPr>
        <p:txBody>
          <a:bodyPr wrap="square" rtlCol="0">
            <a:spAutoFit/>
          </a:bodyPr>
          <a:lstStyle/>
          <a:p>
            <a:r>
              <a:rPr lang="en-US" sz="1600" dirty="0" smtClean="0"/>
              <a:t>The Error message ‘Either the case XX doesn’t exist or there is no designated PA – (Principle Applicant)’ can mean 1 of 3 things: </a:t>
            </a:r>
          </a:p>
          <a:p>
            <a:endParaRPr lang="en-US" sz="1600" dirty="0"/>
          </a:p>
          <a:p>
            <a:pPr marL="342900" indent="-342900">
              <a:buAutoNum type="arabicPeriod"/>
            </a:pPr>
            <a:r>
              <a:rPr lang="en-US" sz="1600" dirty="0" smtClean="0"/>
              <a:t>Incorrect case number, case number is not in </a:t>
            </a:r>
            <a:r>
              <a:rPr lang="en-US" sz="1600" dirty="0" err="1" smtClean="0"/>
              <a:t>ProGres</a:t>
            </a:r>
            <a:r>
              <a:rPr lang="en-US" sz="1600" dirty="0" smtClean="0"/>
              <a:t> or RAIS = update, correct and re-upload with correct </a:t>
            </a:r>
            <a:r>
              <a:rPr lang="en-US" sz="1600" dirty="0"/>
              <a:t>C</a:t>
            </a:r>
            <a:r>
              <a:rPr lang="en-US" sz="1600" dirty="0" smtClean="0"/>
              <a:t>ase ID.</a:t>
            </a:r>
          </a:p>
          <a:p>
            <a:pPr marL="342900" indent="-342900">
              <a:buAutoNum type="arabicPeriod"/>
            </a:pPr>
            <a:r>
              <a:rPr lang="en-US" sz="1600" dirty="0" smtClean="0"/>
              <a:t>Check Case status in </a:t>
            </a:r>
            <a:r>
              <a:rPr lang="en-US" sz="1600" b="1" dirty="0" smtClean="0"/>
              <a:t>RAIS Search Case module</a:t>
            </a:r>
            <a:r>
              <a:rPr lang="en-US" sz="1600" dirty="0" smtClean="0"/>
              <a:t>: </a:t>
            </a:r>
          </a:p>
          <a:p>
            <a:r>
              <a:rPr lang="en-US" sz="1600" dirty="0" smtClean="0"/>
              <a:t>If Case ID appears, yet presented an error in the bulk upload check case status (next to photograph – view next slide) where there will be a letter:</a:t>
            </a:r>
          </a:p>
          <a:p>
            <a:r>
              <a:rPr lang="en-US" sz="1600" b="1" dirty="0" smtClean="0">
                <a:solidFill>
                  <a:srgbClr val="00B050"/>
                </a:solidFill>
              </a:rPr>
              <a:t>A</a:t>
            </a:r>
            <a:r>
              <a:rPr lang="en-US" sz="1600" dirty="0" smtClean="0"/>
              <a:t> = </a:t>
            </a:r>
            <a:r>
              <a:rPr lang="en-US" sz="1600" b="1" dirty="0" smtClean="0">
                <a:solidFill>
                  <a:srgbClr val="00B050"/>
                </a:solidFill>
              </a:rPr>
              <a:t>Active </a:t>
            </a:r>
          </a:p>
          <a:p>
            <a:r>
              <a:rPr lang="en-US" sz="1600" b="1" dirty="0" smtClean="0">
                <a:solidFill>
                  <a:srgbClr val="FF0000"/>
                </a:solidFill>
              </a:rPr>
              <a:t>C</a:t>
            </a:r>
            <a:r>
              <a:rPr lang="en-US" sz="1600" dirty="0" smtClean="0"/>
              <a:t> = </a:t>
            </a:r>
            <a:r>
              <a:rPr lang="en-US" sz="1600" b="1" dirty="0" smtClean="0">
                <a:solidFill>
                  <a:srgbClr val="FF0000"/>
                </a:solidFill>
              </a:rPr>
              <a:t>Closed</a:t>
            </a:r>
            <a:r>
              <a:rPr lang="en-US" sz="1600" dirty="0" smtClean="0">
                <a:solidFill>
                  <a:srgbClr val="FF0000"/>
                </a:solidFill>
              </a:rPr>
              <a:t> </a:t>
            </a:r>
            <a:r>
              <a:rPr lang="en-US" sz="1600" dirty="0" smtClean="0"/>
              <a:t>(cannot provide assistance to – case no longer in country)</a:t>
            </a:r>
          </a:p>
          <a:p>
            <a:r>
              <a:rPr lang="en-US" sz="1600" b="1" dirty="0" smtClean="0">
                <a:solidFill>
                  <a:srgbClr val="FF0000"/>
                </a:solidFill>
              </a:rPr>
              <a:t>I </a:t>
            </a:r>
            <a:r>
              <a:rPr lang="en-US" sz="1600" dirty="0" smtClean="0"/>
              <a:t>=</a:t>
            </a:r>
            <a:r>
              <a:rPr lang="en-US" sz="1600" dirty="0" smtClean="0">
                <a:solidFill>
                  <a:srgbClr val="FF0000"/>
                </a:solidFill>
              </a:rPr>
              <a:t> </a:t>
            </a:r>
            <a:r>
              <a:rPr lang="en-US" sz="1600" b="1" dirty="0" smtClean="0">
                <a:solidFill>
                  <a:srgbClr val="FF0000"/>
                </a:solidFill>
              </a:rPr>
              <a:t>Inactive</a:t>
            </a:r>
            <a:r>
              <a:rPr lang="en-US" sz="1600" dirty="0" smtClean="0">
                <a:solidFill>
                  <a:srgbClr val="FF0000"/>
                </a:solidFill>
              </a:rPr>
              <a:t> </a:t>
            </a:r>
            <a:r>
              <a:rPr lang="en-US" sz="1600" dirty="0" smtClean="0"/>
              <a:t>(as referred by UNHCR protection).</a:t>
            </a:r>
          </a:p>
          <a:p>
            <a:r>
              <a:rPr lang="en-US" sz="1600" dirty="0" smtClean="0"/>
              <a:t>3.    Cases with Active status can receive assistance but bulk uploader may have rejected the upload as a result of a synchronization error due to the</a:t>
            </a:r>
          </a:p>
          <a:p>
            <a:r>
              <a:rPr lang="en-US" sz="1600" dirty="0" smtClean="0"/>
              <a:t>merging of cases / change in family composition or circumstance and a new Case ID being created as a result. Request manual synchronization from </a:t>
            </a:r>
            <a:r>
              <a:rPr lang="en-US" sz="1600" dirty="0" smtClean="0">
                <a:hlinkClick r:id="rId4"/>
              </a:rPr>
              <a:t>Joramdag@unhcr.org</a:t>
            </a:r>
            <a:r>
              <a:rPr lang="en-US" sz="1600" dirty="0" smtClean="0"/>
              <a:t> and re-upload assistance through bulk uploader after synchronization. </a:t>
            </a:r>
            <a:endParaRPr lang="en-US" dirty="0" smtClean="0"/>
          </a:p>
          <a:p>
            <a:pPr marL="342900" indent="-342900">
              <a:buAutoNum type="arabicPeriod"/>
            </a:pPr>
            <a:endParaRPr lang="en-US" dirty="0" smtClean="0"/>
          </a:p>
          <a:p>
            <a:pPr marL="342900" indent="-342900">
              <a:buAutoNum type="arabicPeriod"/>
            </a:pPr>
            <a:endParaRPr lang="en-US" dirty="0" smtClean="0"/>
          </a:p>
        </p:txBody>
      </p:sp>
      <p:sp>
        <p:nvSpPr>
          <p:cNvPr id="10" name="Rectangle 9"/>
          <p:cNvSpPr/>
          <p:nvPr/>
        </p:nvSpPr>
        <p:spPr>
          <a:xfrm>
            <a:off x="2677886" y="2501463"/>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2677886" y="2821577"/>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2677886" y="3749040"/>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2677886" y="4077543"/>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2677886" y="4360326"/>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831669" y="2508069"/>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p:cNvSpPr/>
          <p:nvPr/>
        </p:nvSpPr>
        <p:spPr>
          <a:xfrm>
            <a:off x="844732" y="2815046"/>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844732" y="3749040"/>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844732" y="4071012"/>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31669" y="4366858"/>
            <a:ext cx="522514"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55250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8547</TotalTime>
  <Words>1324</Words>
  <Application>Microsoft Office PowerPoint</Application>
  <PresentationFormat>Widescreen</PresentationFormat>
  <Paragraphs>123</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Data sharing practices in the region</vt:lpstr>
      <vt:lpstr>Why use bulk upload?</vt:lpstr>
      <vt:lpstr>Provision of Assistance</vt:lpstr>
      <vt:lpstr>Bulk Upload Module – ‘Provision of Assistance to multiple cases’</vt:lpstr>
      <vt:lpstr>Download Bulk Upload - Excel sheet</vt:lpstr>
      <vt:lpstr>PowerPoint Presentation</vt:lpstr>
      <vt:lpstr>Step by step upload</vt:lpstr>
      <vt:lpstr>Understanding and addressing upload errors</vt:lpstr>
      <vt:lpstr>Errors explained cont.: </vt:lpstr>
      <vt:lpstr>PowerPoint Presentation</vt:lpstr>
      <vt:lpstr>After error amendments – upload again</vt:lpstr>
      <vt:lpstr>Check assistance application</vt:lpstr>
    </vt:vector>
  </TitlesOfParts>
  <Company>UNHCR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sharing practices in the region</dc:title>
  <dc:creator>Olivia Cribb</dc:creator>
  <cp:lastModifiedBy>Olivia Cribb</cp:lastModifiedBy>
  <cp:revision>31</cp:revision>
  <dcterms:created xsi:type="dcterms:W3CDTF">2017-01-31T12:19:02Z</dcterms:created>
  <dcterms:modified xsi:type="dcterms:W3CDTF">2017-02-08T08:26:03Z</dcterms:modified>
</cp:coreProperties>
</file>