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1"/>
  </p:notesMasterIdLst>
  <p:sldIdLst>
    <p:sldId id="257" r:id="rId3"/>
    <p:sldId id="256" r:id="rId4"/>
    <p:sldId id="262" r:id="rId5"/>
    <p:sldId id="258" r:id="rId6"/>
    <p:sldId id="259" r:id="rId7"/>
    <p:sldId id="260" r:id="rId8"/>
    <p:sldId id="272" r:id="rId9"/>
    <p:sldId id="276" r:id="rId10"/>
    <p:sldId id="261" r:id="rId11"/>
    <p:sldId id="263" r:id="rId12"/>
    <p:sldId id="275" r:id="rId13"/>
    <p:sldId id="267" r:id="rId14"/>
    <p:sldId id="269" r:id="rId15"/>
    <p:sldId id="270" r:id="rId16"/>
    <p:sldId id="264" r:id="rId17"/>
    <p:sldId id="277" r:id="rId18"/>
    <p:sldId id="265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emie Lanternier" initials="NL" lastIdx="1" clrIdx="0">
    <p:extLst>
      <p:ext uri="{19B8F6BF-5375-455C-9EA6-DF929625EA0E}">
        <p15:presenceInfo xmlns:p15="http://schemas.microsoft.com/office/powerpoint/2012/main" userId="Noemie Lanterni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>
      <p:cViewPr varScale="1">
        <p:scale>
          <a:sx n="108" d="100"/>
          <a:sy n="108" d="100"/>
        </p:scale>
        <p:origin x="171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bastienrevel:Dropbox:SCLH:Other%20sectors%20and%20Mainstreaming:Mainstreaming%20survey:Social%20Stability%20Mainstreaming%20Survey%20Results%20for%20Analysis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fr-FR"/>
              <a:t>Training needs</a:t>
            </a:r>
          </a:p>
        </c:rich>
      </c:tx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Master!$CN$121</c:f>
              <c:strCache>
                <c:ptCount val="1"/>
                <c:pt idx="0">
                  <c:v>field</c:v>
                </c:pt>
              </c:strCache>
            </c:strRef>
          </c:tx>
          <c:invertIfNegative val="0"/>
          <c:cat>
            <c:strRef>
              <c:f>Master!$CO$120:$CT$120</c:f>
              <c:strCache>
                <c:ptCount val="6"/>
                <c:pt idx="0">
                  <c:v>Conflict analysis</c:v>
                </c:pt>
                <c:pt idx="1">
                  <c:v>Conflict sensitive programming</c:v>
                </c:pt>
                <c:pt idx="2">
                  <c:v>Conflict sensitivity in the program cycle</c:v>
                </c:pt>
                <c:pt idx="3">
                  <c:v>conflict mediation and resolution</c:v>
                </c:pt>
                <c:pt idx="4">
                  <c:v>do no harm</c:v>
                </c:pt>
                <c:pt idx="5">
                  <c:v>Humanitarian access and acceptance</c:v>
                </c:pt>
              </c:strCache>
            </c:strRef>
          </c:cat>
          <c:val>
            <c:numRef>
              <c:f>Master!$CO$121:$CT$121</c:f>
              <c:numCache>
                <c:formatCode>0.00</c:formatCode>
                <c:ptCount val="6"/>
                <c:pt idx="0">
                  <c:v>3.7740909090909089</c:v>
                </c:pt>
                <c:pt idx="1">
                  <c:v>4.2959090909090909</c:v>
                </c:pt>
                <c:pt idx="2">
                  <c:v>4.2222727272727267</c:v>
                </c:pt>
                <c:pt idx="3">
                  <c:v>3.92</c:v>
                </c:pt>
                <c:pt idx="4">
                  <c:v>3.9027272727272719</c:v>
                </c:pt>
                <c:pt idx="5">
                  <c:v>3.6759090909090899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8AA-419A-8360-9DF0FDB6E085}"/>
            </c:ext>
          </c:extLst>
        </c:ser>
        <c:ser>
          <c:idx val="1"/>
          <c:order val="1"/>
          <c:tx>
            <c:strRef>
              <c:f>Master!$CN$122</c:f>
              <c:strCache>
                <c:ptCount val="1"/>
                <c:pt idx="0">
                  <c:v>national</c:v>
                </c:pt>
              </c:strCache>
            </c:strRef>
          </c:tx>
          <c:invertIfNegative val="0"/>
          <c:cat>
            <c:strRef>
              <c:f>Master!$CO$120:$CT$120</c:f>
              <c:strCache>
                <c:ptCount val="6"/>
                <c:pt idx="0">
                  <c:v>Conflict analysis</c:v>
                </c:pt>
                <c:pt idx="1">
                  <c:v>Conflict sensitive programming</c:v>
                </c:pt>
                <c:pt idx="2">
                  <c:v>Conflict sensitivity in the program cycle</c:v>
                </c:pt>
                <c:pt idx="3">
                  <c:v>conflict mediation and resolution</c:v>
                </c:pt>
                <c:pt idx="4">
                  <c:v>do no harm</c:v>
                </c:pt>
                <c:pt idx="5">
                  <c:v>Humanitarian access and acceptance</c:v>
                </c:pt>
              </c:strCache>
            </c:strRef>
          </c:cat>
          <c:val>
            <c:numRef>
              <c:f>Master!$CO$122:$CT$122</c:f>
              <c:numCache>
                <c:formatCode>0.00</c:formatCode>
                <c:ptCount val="6"/>
                <c:pt idx="0">
                  <c:v>4.05</c:v>
                </c:pt>
                <c:pt idx="1">
                  <c:v>4.0999999999999996</c:v>
                </c:pt>
                <c:pt idx="2">
                  <c:v>4</c:v>
                </c:pt>
                <c:pt idx="3">
                  <c:v>3.9</c:v>
                </c:pt>
                <c:pt idx="4">
                  <c:v>3.71</c:v>
                </c:pt>
                <c:pt idx="5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8AA-419A-8360-9DF0FDB6E0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1723872960"/>
        <c:axId val="-1723868608"/>
      </c:barChart>
      <c:catAx>
        <c:axId val="-172387296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-1723868608"/>
        <c:crosses val="autoZero"/>
        <c:auto val="1"/>
        <c:lblAlgn val="ctr"/>
        <c:lblOffset val="100"/>
        <c:noMultiLvlLbl val="0"/>
      </c:catAx>
      <c:valAx>
        <c:axId val="-1723868608"/>
        <c:scaling>
          <c:orientation val="minMax"/>
          <c:min val="2.5"/>
        </c:scaling>
        <c:delete val="0"/>
        <c:axPos val="b"/>
        <c:majorGridlines/>
        <c:numFmt formatCode="0.00" sourceLinked="1"/>
        <c:majorTickMark val="none"/>
        <c:minorTickMark val="none"/>
        <c:tickLblPos val="nextTo"/>
        <c:crossAx val="-172387296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DB3EEA-2102-46AB-B46A-8CBFCF501BBA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59E501-5CF4-491C-8F68-2E5748A035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0882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5A13D1-23FE-4365-8D18-74CECADE0726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8896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44BA-7F37-4FF0-93BF-85B3347AE239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E0C1-AE97-41D8-89B7-90E9A03E5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909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44BA-7F37-4FF0-93BF-85B3347AE239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E0C1-AE97-41D8-89B7-90E9A03E5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7792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44BA-7F37-4FF0-93BF-85B3347AE239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E0C1-AE97-41D8-89B7-90E9A03E5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7674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7DC0-EDDE-40AA-8317-BAE033646E11}" type="datetimeFigureOut">
              <a:rPr lang="en-US" smtClean="0"/>
              <a:t>10/1/2016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699E-15E8-4712-A1A0-D6266BCC2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759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7DC0-EDDE-40AA-8317-BAE033646E11}" type="datetimeFigureOut">
              <a:rPr lang="en-US" smtClean="0"/>
              <a:t>10/1/2016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699E-15E8-4712-A1A0-D6266BCC2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35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7DC0-EDDE-40AA-8317-BAE033646E11}" type="datetimeFigureOut">
              <a:rPr lang="en-US" smtClean="0"/>
              <a:t>10/1/2016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699E-15E8-4712-A1A0-D6266BCC2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525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7DC0-EDDE-40AA-8317-BAE033646E11}" type="datetimeFigureOut">
              <a:rPr lang="en-US" smtClean="0"/>
              <a:t>10/1/2016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699E-15E8-4712-A1A0-D6266BCC2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449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7DC0-EDDE-40AA-8317-BAE033646E11}" type="datetimeFigureOut">
              <a:rPr lang="en-US" smtClean="0"/>
              <a:t>10/1/2016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699E-15E8-4712-A1A0-D6266BCC2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880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7DC0-EDDE-40AA-8317-BAE033646E11}" type="datetimeFigureOut">
              <a:rPr lang="en-US" smtClean="0"/>
              <a:t>10/1/2016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699E-15E8-4712-A1A0-D6266BCC2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569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7DC0-EDDE-40AA-8317-BAE033646E11}" type="datetimeFigureOut">
              <a:rPr lang="en-US" smtClean="0"/>
              <a:t>10/1/2016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699E-15E8-4712-A1A0-D6266BCC2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3646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7DC0-EDDE-40AA-8317-BAE033646E11}" type="datetimeFigureOut">
              <a:rPr lang="en-US" smtClean="0"/>
              <a:t>10/1/2016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699E-15E8-4712-A1A0-D6266BCC2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390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44BA-7F37-4FF0-93BF-85B3347AE239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E0C1-AE97-41D8-89B7-90E9A03E5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9898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7DC0-EDDE-40AA-8317-BAE033646E11}" type="datetimeFigureOut">
              <a:rPr lang="en-US" smtClean="0"/>
              <a:t>10/1/2016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699E-15E8-4712-A1A0-D6266BCC2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27675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7DC0-EDDE-40AA-8317-BAE033646E11}" type="datetimeFigureOut">
              <a:rPr lang="en-US" smtClean="0"/>
              <a:t>10/1/2016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699E-15E8-4712-A1A0-D6266BCC2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6197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A7DC0-EDDE-40AA-8317-BAE033646E11}" type="datetimeFigureOut">
              <a:rPr lang="en-US" smtClean="0"/>
              <a:t>10/1/2016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1699E-15E8-4712-A1A0-D6266BCC2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021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44BA-7F37-4FF0-93BF-85B3347AE239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E0C1-AE97-41D8-89B7-90E9A03E5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231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44BA-7F37-4FF0-93BF-85B3347AE239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E0C1-AE97-41D8-89B7-90E9A03E5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6555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44BA-7F37-4FF0-93BF-85B3347AE239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E0C1-AE97-41D8-89B7-90E9A03E5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216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44BA-7F37-4FF0-93BF-85B3347AE239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E0C1-AE97-41D8-89B7-90E9A03E5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86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44BA-7F37-4FF0-93BF-85B3347AE239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E0C1-AE97-41D8-89B7-90E9A03E5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2652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44BA-7F37-4FF0-93BF-85B3347AE239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E0C1-AE97-41D8-89B7-90E9A03E5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35603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44BA-7F37-4FF0-93BF-85B3347AE239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E0C1-AE97-41D8-89B7-90E9A03E5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60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344BA-7F37-4FF0-93BF-85B3347AE239}" type="datetimeFigureOut">
              <a:rPr lang="en-GB" smtClean="0"/>
              <a:t>01/10/2016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EE0C1-AE97-41D8-89B7-90E9A03E589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43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A7DC0-EDDE-40AA-8317-BAE033646E11}" type="datetimeFigureOut">
              <a:rPr lang="en-US" smtClean="0"/>
              <a:t>10/1/2016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1699E-15E8-4712-A1A0-D6266BCC2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857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8891" y="2590800"/>
            <a:ext cx="7772400" cy="3124200"/>
          </a:xfrm>
        </p:spPr>
        <p:txBody>
          <a:bodyPr>
            <a:normAutofit/>
          </a:bodyPr>
          <a:lstStyle/>
          <a:p>
            <a:r>
              <a:rPr lang="en-US" dirty="0"/>
              <a:t>Social Stability Working Group</a:t>
            </a:r>
            <a:br>
              <a:rPr lang="en-US" dirty="0"/>
            </a:br>
            <a:br>
              <a:rPr lang="en-US" dirty="0"/>
            </a:br>
            <a:r>
              <a:rPr lang="en-US" sz="3100" dirty="0"/>
              <a:t>27 September 2016</a:t>
            </a:r>
            <a:endParaRPr lang="en-GB" sz="3100" dirty="0"/>
          </a:p>
        </p:txBody>
      </p:sp>
      <p:pic>
        <p:nvPicPr>
          <p:cNvPr id="8" name="Picture 7" descr="Cedar_UN_4_600dpi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46680" y="685800"/>
            <a:ext cx="4135120" cy="1676400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97960" y="5546469"/>
            <a:ext cx="794262" cy="794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404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15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d. Social Stability Change Stories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sz="2500" dirty="0"/>
              <a:t>The sector is collecting </a:t>
            </a:r>
            <a:r>
              <a:rPr lang="en-US" sz="2500" u="sng" dirty="0"/>
              <a:t>evidence and lessons learnt </a:t>
            </a:r>
            <a:r>
              <a:rPr lang="en-US" sz="2500" dirty="0"/>
              <a:t>of partners’ impact on social stability. </a:t>
            </a:r>
          </a:p>
          <a:p>
            <a:pPr algn="just"/>
            <a:r>
              <a:rPr lang="en-US" sz="2500" dirty="0"/>
              <a:t>Overall, </a:t>
            </a:r>
            <a:r>
              <a:rPr lang="en-US" sz="2500" u="sng" dirty="0"/>
              <a:t>7 MSCs from 5 partners</a:t>
            </a:r>
            <a:r>
              <a:rPr lang="en-US" sz="2500" dirty="0"/>
              <a:t> have been collected so far: ACTED (*2), </a:t>
            </a:r>
            <a:r>
              <a:rPr lang="en-US" sz="2500" dirty="0" err="1"/>
              <a:t>Solidarites</a:t>
            </a:r>
            <a:r>
              <a:rPr lang="en-US" sz="2500" dirty="0"/>
              <a:t> (*1), SHEILD (*1), DORCAS (*1) and UNDP (*2).</a:t>
            </a:r>
          </a:p>
          <a:p>
            <a:pPr algn="just"/>
            <a:r>
              <a:rPr lang="en-US" sz="2500" dirty="0"/>
              <a:t>Support available to draft impact stories with interested partners. </a:t>
            </a:r>
          </a:p>
        </p:txBody>
      </p:sp>
    </p:spTree>
    <p:extLst>
      <p:ext uri="{BB962C8B-B14F-4D97-AF65-F5344CB8AC3E}">
        <p14:creationId xmlns:p14="http://schemas.microsoft.com/office/powerpoint/2010/main" val="2853389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819400"/>
            <a:ext cx="8229600" cy="1143000"/>
          </a:xfrm>
        </p:spPr>
        <p:txBody>
          <a:bodyPr/>
          <a:lstStyle/>
          <a:p>
            <a:r>
              <a:rPr lang="en-US" dirty="0"/>
              <a:t>LCRP Update</a:t>
            </a:r>
          </a:p>
        </p:txBody>
      </p:sp>
    </p:spTree>
    <p:extLst>
      <p:ext uri="{BB962C8B-B14F-4D97-AF65-F5344CB8AC3E}">
        <p14:creationId xmlns:p14="http://schemas.microsoft.com/office/powerpoint/2010/main" val="16180215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13"/>
            <a:ext cx="85344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Defining Stabilization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u="sng" dirty="0"/>
              <a:t>Under </a:t>
            </a:r>
            <a:r>
              <a:rPr lang="en-US" u="sng" dirty="0" err="1"/>
              <a:t>SoST</a:t>
            </a:r>
            <a:r>
              <a:rPr lang="en-US" u="sng" dirty="0"/>
              <a:t>, </a:t>
            </a:r>
            <a:r>
              <a:rPr lang="en-US" u="sng" dirty="0" err="1"/>
              <a:t>GoL</a:t>
            </a:r>
            <a:r>
              <a:rPr lang="en-US" u="sng" dirty="0"/>
              <a:t> Ministries propose to define stabilization as:</a:t>
            </a:r>
          </a:p>
          <a:p>
            <a:pPr marL="0" indent="0">
              <a:buNone/>
            </a:pPr>
            <a:endParaRPr lang="en-US" sz="2800" u="sng" dirty="0"/>
          </a:p>
          <a:p>
            <a:pPr marL="0" indent="0" algn="just">
              <a:buNone/>
            </a:pPr>
            <a:r>
              <a:rPr lang="en-US" sz="4000" dirty="0"/>
              <a:t>=&gt; “Establishing and empowering local and national mechanisms that will prevent or alleviate conflict incidences within host communities and improve social stability”.</a:t>
            </a:r>
          </a:p>
        </p:txBody>
      </p:sp>
    </p:spTree>
    <p:extLst>
      <p:ext uri="{BB962C8B-B14F-4D97-AF65-F5344CB8AC3E}">
        <p14:creationId xmlns:p14="http://schemas.microsoft.com/office/powerpoint/2010/main" val="1979049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4"/>
          <p:cNvSpPr/>
          <p:nvPr/>
        </p:nvSpPr>
        <p:spPr>
          <a:xfrm rot="5591149">
            <a:off x="3486047" y="1044147"/>
            <a:ext cx="3090792" cy="7931262"/>
          </a:xfrm>
          <a:prstGeom prst="triangle">
            <a:avLst>
              <a:gd name="adj" fmla="val 611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/>
            <a:endParaRPr lang="en-US" sz="1350" kern="0" dirty="0">
              <a:solidFill>
                <a:sysClr val="windowText" lastClr="000000"/>
              </a:solidFill>
            </a:endParaRPr>
          </a:p>
        </p:txBody>
      </p:sp>
      <p:sp>
        <p:nvSpPr>
          <p:cNvPr id="26" name="Parallelogram 25"/>
          <p:cNvSpPr/>
          <p:nvPr/>
        </p:nvSpPr>
        <p:spPr>
          <a:xfrm rot="291791">
            <a:off x="852529" y="3523193"/>
            <a:ext cx="7913800" cy="1540156"/>
          </a:xfrm>
          <a:prstGeom prst="parallelogram">
            <a:avLst/>
          </a:prstGeom>
          <a:solidFill>
            <a:srgbClr val="99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arallelogram 24"/>
          <p:cNvSpPr/>
          <p:nvPr/>
        </p:nvSpPr>
        <p:spPr>
          <a:xfrm rot="274948">
            <a:off x="838672" y="1399107"/>
            <a:ext cx="7631198" cy="2876183"/>
          </a:xfrm>
          <a:prstGeom prst="parallelogram">
            <a:avLst>
              <a:gd name="adj" fmla="val 648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55900" y="5549268"/>
            <a:ext cx="13719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600" b="1" kern="0" dirty="0">
                <a:solidFill>
                  <a:sysClr val="windowText" lastClr="000000"/>
                </a:solidFill>
              </a:rPr>
              <a:t>Humanitarian</a:t>
            </a:r>
            <a:endParaRPr lang="en-US" sz="135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24366" y="1722693"/>
            <a:ext cx="1251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600" b="1" kern="0" dirty="0">
                <a:solidFill>
                  <a:sysClr val="windowText" lastClr="000000"/>
                </a:solidFill>
              </a:rPr>
              <a:t>Stabilization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313430" y="1103740"/>
            <a:ext cx="863822" cy="52208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/>
            <a:r>
              <a:rPr lang="en-US" sz="1350" b="1" kern="0" dirty="0">
                <a:solidFill>
                  <a:sysClr val="windowText" lastClr="000000"/>
                </a:solidFill>
              </a:rPr>
              <a:t>Relief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043744" y="1314988"/>
            <a:ext cx="1009043" cy="5095518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/>
            <a:r>
              <a:rPr lang="en-US" sz="1200" b="1" kern="0" dirty="0">
                <a:solidFill>
                  <a:sysClr val="windowText" lastClr="000000"/>
                </a:solidFill>
              </a:rPr>
              <a:t>Support through development frameworks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240187" y="2511838"/>
            <a:ext cx="1692821" cy="1212011"/>
            <a:chOff x="1173616" y="2304723"/>
            <a:chExt cx="1692821" cy="1212011"/>
          </a:xfrm>
        </p:grpSpPr>
        <p:sp>
          <p:nvSpPr>
            <p:cNvPr id="2" name="TextBox 1"/>
            <p:cNvSpPr txBox="1"/>
            <p:nvPr/>
          </p:nvSpPr>
          <p:spPr>
            <a:xfrm>
              <a:off x="1173958" y="2304723"/>
              <a:ext cx="16924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sz="1400" b="1" kern="0" dirty="0">
                  <a:solidFill>
                    <a:sysClr val="windowText" lastClr="000000"/>
                  </a:solidFill>
                </a:rPr>
                <a:t>1-1  Municipal Capacity supported</a:t>
              </a:r>
              <a:endParaRPr lang="en-US" sz="1100" b="1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1173616" y="2685737"/>
              <a:ext cx="1685885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sz="1200" kern="0" dirty="0">
                  <a:solidFill>
                    <a:sysClr val="windowText" lastClr="000000"/>
                  </a:solidFill>
                </a:rPr>
                <a:t>Participatory processes</a:t>
              </a:r>
            </a:p>
            <a:p>
              <a:pPr defTabSz="685800"/>
              <a:r>
                <a:rPr lang="en-US" sz="1200" kern="0" dirty="0">
                  <a:solidFill>
                    <a:sysClr val="windowText" lastClr="000000"/>
                  </a:solidFill>
                </a:rPr>
                <a:t>Capacity Building</a:t>
              </a:r>
            </a:p>
            <a:p>
              <a:pPr defTabSz="685800"/>
              <a:r>
                <a:rPr lang="en-US" sz="1200" kern="0" dirty="0">
                  <a:solidFill>
                    <a:sysClr val="windowText" lastClr="000000"/>
                  </a:solidFill>
                </a:rPr>
                <a:t>Municipal Projects &amp; CSPs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491770" y="2380954"/>
            <a:ext cx="1693847" cy="1431981"/>
            <a:chOff x="6377496" y="1795245"/>
            <a:chExt cx="1693847" cy="1431981"/>
          </a:xfrm>
        </p:grpSpPr>
        <p:sp>
          <p:nvSpPr>
            <p:cNvPr id="14" name="TextBox 13"/>
            <p:cNvSpPr txBox="1"/>
            <p:nvPr/>
          </p:nvSpPr>
          <p:spPr>
            <a:xfrm>
              <a:off x="6378864" y="1795245"/>
              <a:ext cx="169247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sz="1200" b="1" kern="0" dirty="0">
                  <a:solidFill>
                    <a:sysClr val="windowText" lastClr="000000"/>
                  </a:solidFill>
                </a:rPr>
                <a:t>1-2  Government Crisis Response Strengthened</a:t>
              </a:r>
              <a:endParaRPr lang="en-US" sz="1000" b="1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377496" y="2165397"/>
              <a:ext cx="1666248" cy="10618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sz="1050" kern="0" dirty="0">
                  <a:solidFill>
                    <a:sysClr val="windowText" lastClr="000000"/>
                  </a:solidFill>
                </a:rPr>
                <a:t>Support DRM</a:t>
              </a:r>
            </a:p>
            <a:p>
              <a:pPr defTabSz="685800"/>
              <a:r>
                <a:rPr lang="en-US" sz="1050" kern="0" dirty="0">
                  <a:solidFill>
                    <a:sysClr val="windowText" lastClr="000000"/>
                  </a:solidFill>
                </a:rPr>
                <a:t>Support to Municipal Police &amp; Security forces </a:t>
              </a:r>
            </a:p>
            <a:p>
              <a:pPr defTabSz="685800"/>
              <a:r>
                <a:rPr lang="en-US" sz="1050" kern="0" dirty="0">
                  <a:solidFill>
                    <a:sysClr val="windowText" lastClr="000000"/>
                  </a:solidFill>
                </a:rPr>
                <a:t>MOIM Security Cells</a:t>
              </a:r>
            </a:p>
            <a:p>
              <a:pPr defTabSz="685800"/>
              <a:r>
                <a:rPr lang="en-US" sz="1050" kern="0" dirty="0">
                  <a:solidFill>
                    <a:sysClr val="windowText" lastClr="000000"/>
                  </a:solidFill>
                </a:rPr>
                <a:t>Support to Governors offices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865716" y="3570401"/>
            <a:ext cx="1900045" cy="1688724"/>
            <a:chOff x="2866437" y="2770722"/>
            <a:chExt cx="1900045" cy="1354391"/>
          </a:xfrm>
        </p:grpSpPr>
        <p:sp>
          <p:nvSpPr>
            <p:cNvPr id="16" name="TextBox 15"/>
            <p:cNvSpPr txBox="1"/>
            <p:nvPr/>
          </p:nvSpPr>
          <p:spPr>
            <a:xfrm>
              <a:off x="2888092" y="2770722"/>
              <a:ext cx="1878390" cy="41963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sz="1400" b="1" kern="0" dirty="0">
                  <a:solidFill>
                    <a:sysClr val="windowText" lastClr="000000"/>
                  </a:solidFill>
                </a:rPr>
                <a:t>1-3 Local capacity for conflict prevention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866437" y="3162425"/>
              <a:ext cx="1886239" cy="9626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sz="1200" kern="0" dirty="0">
                  <a:solidFill>
                    <a:sysClr val="windowText" lastClr="000000"/>
                  </a:solidFill>
                </a:rPr>
                <a:t>Dispute resolution and conflict prevention initiatives</a:t>
              </a:r>
            </a:p>
            <a:p>
              <a:pPr defTabSz="685800"/>
              <a:r>
                <a:rPr lang="en-US" sz="1200" kern="0" dirty="0">
                  <a:solidFill>
                    <a:sysClr val="windowText" lastClr="000000"/>
                  </a:solidFill>
                </a:rPr>
                <a:t>Youth peacebuilding/community engagement initiatives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643127" y="2535634"/>
            <a:ext cx="1823006" cy="1119957"/>
            <a:chOff x="4782512" y="2027809"/>
            <a:chExt cx="1823006" cy="1119957"/>
          </a:xfrm>
        </p:grpSpPr>
        <p:sp>
          <p:nvSpPr>
            <p:cNvPr id="18" name="TextBox 17"/>
            <p:cNvSpPr txBox="1"/>
            <p:nvPr/>
          </p:nvSpPr>
          <p:spPr>
            <a:xfrm>
              <a:off x="4805982" y="2027809"/>
              <a:ext cx="17995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sz="1200" b="1" kern="0" dirty="0">
                  <a:solidFill>
                    <a:sysClr val="windowText" lastClr="000000"/>
                  </a:solidFill>
                </a:rPr>
                <a:t>1-4 Civil society institutions strengthened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4782512" y="2547602"/>
              <a:ext cx="1681239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sz="1100" kern="0" dirty="0">
                  <a:solidFill>
                    <a:sysClr val="windowText" lastClr="000000"/>
                  </a:solidFill>
                </a:rPr>
                <a:t>Support Media for social stability </a:t>
              </a:r>
            </a:p>
            <a:p>
              <a:pPr defTabSz="685800"/>
              <a:r>
                <a:rPr lang="en-US" sz="1100" kern="0" dirty="0">
                  <a:solidFill>
                    <a:sysClr val="windowText" lastClr="000000"/>
                  </a:solidFill>
                </a:rPr>
                <a:t>Local civil society support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4751955" y="4006320"/>
            <a:ext cx="2806330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400" b="1" kern="0" dirty="0">
                <a:solidFill>
                  <a:sysClr val="windowText" lastClr="000000"/>
                </a:solidFill>
              </a:rPr>
              <a:t>1-5 Conflict sensitivity mainstreamed</a:t>
            </a:r>
          </a:p>
          <a:p>
            <a:pPr defTabSz="685800"/>
            <a:r>
              <a:rPr lang="en-US" sz="1100" kern="0" dirty="0">
                <a:solidFill>
                  <a:sysClr val="windowText" lastClr="000000"/>
                </a:solidFill>
              </a:rPr>
              <a:t>Conflict Analysis, </a:t>
            </a:r>
          </a:p>
          <a:p>
            <a:pPr defTabSz="685800"/>
            <a:r>
              <a:rPr lang="en-US" sz="1100" kern="0" dirty="0">
                <a:solidFill>
                  <a:sysClr val="windowText" lastClr="000000"/>
                </a:solidFill>
              </a:rPr>
              <a:t>Monitor stability in Lebanon and set up Early Warning System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045272" y="407670"/>
            <a:ext cx="336600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2200" b="1" kern="0" dirty="0">
                <a:solidFill>
                  <a:sysClr val="windowText" lastClr="000000"/>
                </a:solidFill>
              </a:rPr>
              <a:t>Social Stability 2015-2016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568924" y="791768"/>
            <a:ext cx="4611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1400" b="1" kern="0" dirty="0">
                <a:solidFill>
                  <a:sysClr val="windowText" lastClr="000000"/>
                </a:solidFill>
              </a:rPr>
              <a:t>Open dialogue fora and build on existing capacities for conflict prevention to mitigate sources of tensions</a:t>
            </a:r>
          </a:p>
        </p:txBody>
      </p:sp>
    </p:spTree>
    <p:extLst>
      <p:ext uri="{BB962C8B-B14F-4D97-AF65-F5344CB8AC3E}">
        <p14:creationId xmlns:p14="http://schemas.microsoft.com/office/powerpoint/2010/main" val="38503199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sosceles Triangle 4"/>
          <p:cNvSpPr/>
          <p:nvPr/>
        </p:nvSpPr>
        <p:spPr>
          <a:xfrm rot="5621355">
            <a:off x="3993030" y="1529039"/>
            <a:ext cx="2243062" cy="7959033"/>
          </a:xfrm>
          <a:prstGeom prst="triangle">
            <a:avLst>
              <a:gd name="adj" fmla="val 6827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/>
            <a:endParaRPr lang="en-US" sz="1350" kern="0" dirty="0">
              <a:solidFill>
                <a:sysClr val="windowText" lastClr="000000"/>
              </a:solidFill>
            </a:endParaRPr>
          </a:p>
        </p:txBody>
      </p:sp>
      <p:sp>
        <p:nvSpPr>
          <p:cNvPr id="19" name="Parallelogram 18"/>
          <p:cNvSpPr/>
          <p:nvPr/>
        </p:nvSpPr>
        <p:spPr>
          <a:xfrm rot="420067">
            <a:off x="963596" y="3742032"/>
            <a:ext cx="7937139" cy="1774491"/>
          </a:xfrm>
          <a:prstGeom prst="parallelogram">
            <a:avLst/>
          </a:prstGeom>
          <a:solidFill>
            <a:srgbClr val="CC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arallelogram 12"/>
          <p:cNvSpPr/>
          <p:nvPr/>
        </p:nvSpPr>
        <p:spPr>
          <a:xfrm rot="276043">
            <a:off x="925944" y="1353320"/>
            <a:ext cx="7568009" cy="3263671"/>
          </a:xfrm>
          <a:prstGeom prst="parallelogram">
            <a:avLst>
              <a:gd name="adj" fmla="val 648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46331" y="5820997"/>
            <a:ext cx="132538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350" b="1" kern="0" dirty="0">
                <a:solidFill>
                  <a:sysClr val="windowText" lastClr="000000"/>
                </a:solidFill>
              </a:rPr>
              <a:t>Humanitarian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059849" y="1005667"/>
            <a:ext cx="123919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350" b="1" kern="0" dirty="0">
                <a:solidFill>
                  <a:sysClr val="windowText" lastClr="000000"/>
                </a:solidFill>
              </a:rPr>
              <a:t>Stabilization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300826" y="1062838"/>
            <a:ext cx="1045085" cy="533796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/>
            <a:r>
              <a:rPr lang="en-US" sz="1350" b="1" kern="0" dirty="0">
                <a:solidFill>
                  <a:sysClr val="windowText" lastClr="000000"/>
                </a:solidFill>
              </a:rPr>
              <a:t>Relief</a:t>
            </a:r>
          </a:p>
        </p:txBody>
      </p:sp>
      <p:sp>
        <p:nvSpPr>
          <p:cNvPr id="11" name="Rectangle 10"/>
          <p:cNvSpPr/>
          <p:nvPr/>
        </p:nvSpPr>
        <p:spPr>
          <a:xfrm>
            <a:off x="8073986" y="1099726"/>
            <a:ext cx="1013241" cy="5377274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685800"/>
            <a:r>
              <a:rPr lang="en-US" sz="1200" b="1" kern="0" dirty="0">
                <a:solidFill>
                  <a:sysClr val="windowText" lastClr="000000"/>
                </a:solidFill>
              </a:rPr>
              <a:t>Support through development frameworks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25419" y="154809"/>
            <a:ext cx="3223889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2200" b="1" kern="0" dirty="0">
                <a:solidFill>
                  <a:sysClr val="windowText" lastClr="000000"/>
                </a:solidFill>
              </a:rPr>
              <a:t>Social Stability 2017-2020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689593" y="611747"/>
            <a:ext cx="40407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1100" b="1" kern="0" dirty="0">
                <a:solidFill>
                  <a:sysClr val="windowText" lastClr="000000"/>
                </a:solidFill>
              </a:rPr>
              <a:t>Open dialogue fora and build on existing capacities for conflict prevention to mitigate sources of tensions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1574143" y="2143252"/>
            <a:ext cx="1692821" cy="981178"/>
            <a:chOff x="1173616" y="2304723"/>
            <a:chExt cx="1692821" cy="981178"/>
          </a:xfrm>
        </p:grpSpPr>
        <p:sp>
          <p:nvSpPr>
            <p:cNvPr id="25" name="TextBox 24"/>
            <p:cNvSpPr txBox="1"/>
            <p:nvPr/>
          </p:nvSpPr>
          <p:spPr>
            <a:xfrm>
              <a:off x="1173958" y="2304723"/>
              <a:ext cx="169247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sz="1400" b="1" kern="0" dirty="0">
                  <a:solidFill>
                    <a:sysClr val="windowText" lastClr="000000"/>
                  </a:solidFill>
                </a:rPr>
                <a:t>1-1  Municipal Capacity supported</a:t>
              </a:r>
              <a:endParaRPr lang="en-US" sz="1100" b="1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173616" y="2685737"/>
              <a:ext cx="1685885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sz="1100" kern="0" dirty="0">
                  <a:solidFill>
                    <a:sysClr val="windowText" lastClr="000000"/>
                  </a:solidFill>
                </a:rPr>
                <a:t>Participatory processes</a:t>
              </a:r>
            </a:p>
            <a:p>
              <a:pPr defTabSz="685800"/>
              <a:r>
                <a:rPr lang="en-US" sz="1100" kern="0" dirty="0">
                  <a:solidFill>
                    <a:sysClr val="windowText" lastClr="000000"/>
                  </a:solidFill>
                </a:rPr>
                <a:t>Capacity Building</a:t>
              </a:r>
            </a:p>
            <a:p>
              <a:pPr defTabSz="685800"/>
              <a:r>
                <a:rPr lang="en-US" sz="1100" kern="0" dirty="0">
                  <a:solidFill>
                    <a:sysClr val="windowText" lastClr="000000"/>
                  </a:solidFill>
                </a:rPr>
                <a:t>Municipal Projects &amp; CSPs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3217185" y="2901251"/>
            <a:ext cx="1900045" cy="1330422"/>
            <a:chOff x="2866437" y="2770722"/>
            <a:chExt cx="1900045" cy="1330422"/>
          </a:xfrm>
        </p:grpSpPr>
        <p:sp>
          <p:nvSpPr>
            <p:cNvPr id="28" name="TextBox 27"/>
            <p:cNvSpPr txBox="1"/>
            <p:nvPr/>
          </p:nvSpPr>
          <p:spPr>
            <a:xfrm>
              <a:off x="2888092" y="2770722"/>
              <a:ext cx="18783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sz="1400" b="1" kern="0" dirty="0">
                  <a:solidFill>
                    <a:sysClr val="windowText" lastClr="000000"/>
                  </a:solidFill>
                </a:rPr>
                <a:t>1-3 Local capacity for conflict prevention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866437" y="3162425"/>
              <a:ext cx="1886239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sz="1100" kern="0" dirty="0">
                  <a:solidFill>
                    <a:sysClr val="windowText" lastClr="000000"/>
                  </a:solidFill>
                </a:rPr>
                <a:t>Dispute resolution and conflict prevention initiatives</a:t>
              </a:r>
            </a:p>
            <a:p>
              <a:pPr defTabSz="685800"/>
              <a:r>
                <a:rPr lang="en-US" sz="1100" kern="0" dirty="0">
                  <a:solidFill>
                    <a:sysClr val="windowText" lastClr="000000"/>
                  </a:solidFill>
                </a:rPr>
                <a:t>Youth peacebuilding/community engagement initiatives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737364" y="1673101"/>
            <a:ext cx="1688759" cy="1217488"/>
            <a:chOff x="4774992" y="1930278"/>
            <a:chExt cx="1688759" cy="1217488"/>
          </a:xfrm>
        </p:grpSpPr>
        <p:sp>
          <p:nvSpPr>
            <p:cNvPr id="31" name="TextBox 30"/>
            <p:cNvSpPr txBox="1"/>
            <p:nvPr/>
          </p:nvSpPr>
          <p:spPr>
            <a:xfrm>
              <a:off x="4774992" y="1930278"/>
              <a:ext cx="167924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sz="1400" b="1" kern="0" dirty="0">
                  <a:solidFill>
                    <a:sysClr val="windowText" lastClr="000000"/>
                  </a:solidFill>
                </a:rPr>
                <a:t>1-4 Civil society institutions strengthened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782512" y="2547602"/>
              <a:ext cx="1681239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sz="1100" kern="0" dirty="0">
                  <a:solidFill>
                    <a:sysClr val="windowText" lastClr="000000"/>
                  </a:solidFill>
                </a:rPr>
                <a:t>Support Media for social stability </a:t>
              </a:r>
            </a:p>
            <a:p>
              <a:pPr defTabSz="685800"/>
              <a:r>
                <a:rPr lang="en-US" sz="1100" kern="0" dirty="0">
                  <a:solidFill>
                    <a:sysClr val="windowText" lastClr="000000"/>
                  </a:solidFill>
                </a:rPr>
                <a:t>Local civil society support</a:t>
              </a: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6448157" y="1330170"/>
            <a:ext cx="1692479" cy="1986272"/>
            <a:chOff x="6378864" y="1795245"/>
            <a:chExt cx="1692479" cy="1636332"/>
          </a:xfrm>
        </p:grpSpPr>
        <p:sp>
          <p:nvSpPr>
            <p:cNvPr id="34" name="TextBox 33"/>
            <p:cNvSpPr txBox="1"/>
            <p:nvPr/>
          </p:nvSpPr>
          <p:spPr>
            <a:xfrm>
              <a:off x="6378864" y="1795245"/>
              <a:ext cx="1692479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sz="1400" b="1" kern="0" dirty="0">
                  <a:solidFill>
                    <a:sysClr val="windowText" lastClr="000000"/>
                  </a:solidFill>
                </a:rPr>
                <a:t>1-2  Government Crisis Response Strengthened</a:t>
              </a:r>
              <a:endParaRPr lang="en-US" sz="1050" b="1" kern="0" dirty="0">
                <a:solidFill>
                  <a:sysClr val="windowText" lastClr="00000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387464" y="2323581"/>
              <a:ext cx="1666248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sz="1100" kern="0" dirty="0">
                  <a:solidFill>
                    <a:sysClr val="windowText" lastClr="000000"/>
                  </a:solidFill>
                </a:rPr>
                <a:t>Support DRM</a:t>
              </a:r>
            </a:p>
            <a:p>
              <a:pPr defTabSz="685800"/>
              <a:r>
                <a:rPr lang="en-US" sz="1100" kern="0" dirty="0">
                  <a:solidFill>
                    <a:sysClr val="windowText" lastClr="000000"/>
                  </a:solidFill>
                </a:rPr>
                <a:t>Support to Municipal Police &amp; Security forces </a:t>
              </a:r>
            </a:p>
            <a:p>
              <a:pPr defTabSz="685800"/>
              <a:r>
                <a:rPr lang="en-US" sz="1100" kern="0" dirty="0">
                  <a:solidFill>
                    <a:sysClr val="windowText" lastClr="000000"/>
                  </a:solidFill>
                </a:rPr>
                <a:t>MOIM Security Cells</a:t>
              </a:r>
            </a:p>
            <a:p>
              <a:pPr defTabSz="685800"/>
              <a:r>
                <a:rPr lang="en-US" sz="1100" kern="0" dirty="0">
                  <a:solidFill>
                    <a:sysClr val="windowText" lastClr="000000"/>
                  </a:solidFill>
                </a:rPr>
                <a:t>Support to Governors offices</a:t>
              </a:r>
            </a:p>
          </p:txBody>
        </p:sp>
      </p:grpSp>
      <p:sp>
        <p:nvSpPr>
          <p:cNvPr id="36" name="TextBox 35"/>
          <p:cNvSpPr txBox="1"/>
          <p:nvPr/>
        </p:nvSpPr>
        <p:spPr>
          <a:xfrm>
            <a:off x="5894624" y="3515616"/>
            <a:ext cx="215841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en-US" sz="1400" b="1" kern="0" dirty="0">
                <a:solidFill>
                  <a:sysClr val="windowText" lastClr="000000"/>
                </a:solidFill>
              </a:rPr>
              <a:t>1-5 Conflict sensitivity mainstreamed</a:t>
            </a:r>
          </a:p>
          <a:p>
            <a:pPr defTabSz="685800"/>
            <a:r>
              <a:rPr lang="en-US" sz="1200" kern="0" dirty="0">
                <a:solidFill>
                  <a:sysClr val="windowText" lastClr="000000"/>
                </a:solidFill>
              </a:rPr>
              <a:t>Conflict Analysis, </a:t>
            </a:r>
          </a:p>
          <a:p>
            <a:pPr defTabSz="685800"/>
            <a:r>
              <a:rPr lang="en-US" sz="1200" kern="0" dirty="0">
                <a:solidFill>
                  <a:sysClr val="windowText" lastClr="000000"/>
                </a:solidFill>
              </a:rPr>
              <a:t>Monitor stability in Lebanon and set up Early Warning System</a:t>
            </a:r>
          </a:p>
        </p:txBody>
      </p:sp>
      <p:sp>
        <p:nvSpPr>
          <p:cNvPr id="37" name="Left-Up Arrow 36"/>
          <p:cNvSpPr/>
          <p:nvPr/>
        </p:nvSpPr>
        <p:spPr>
          <a:xfrm rot="5400000">
            <a:off x="2186189" y="3088713"/>
            <a:ext cx="1031903" cy="1115774"/>
          </a:xfrm>
          <a:prstGeom prst="leftUpArrow">
            <a:avLst>
              <a:gd name="adj1" fmla="val 9099"/>
              <a:gd name="adj2" fmla="val 16553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Left-Up Arrow 37"/>
          <p:cNvSpPr/>
          <p:nvPr/>
        </p:nvSpPr>
        <p:spPr>
          <a:xfrm rot="10800000">
            <a:off x="3731764" y="1807409"/>
            <a:ext cx="1031903" cy="1115774"/>
          </a:xfrm>
          <a:prstGeom prst="leftUpArrow">
            <a:avLst>
              <a:gd name="adj1" fmla="val 9099"/>
              <a:gd name="adj2" fmla="val 16553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Left-Right Arrow 39"/>
          <p:cNvSpPr/>
          <p:nvPr/>
        </p:nvSpPr>
        <p:spPr>
          <a:xfrm rot="16200000">
            <a:off x="6974773" y="3063259"/>
            <a:ext cx="689253" cy="339759"/>
          </a:xfrm>
          <a:prstGeom prst="leftRightArrow">
            <a:avLst>
              <a:gd name="adj1" fmla="val 48585"/>
              <a:gd name="adj2" fmla="val 36227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9967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9220200" cy="1143000"/>
          </a:xfrm>
        </p:spPr>
        <p:txBody>
          <a:bodyPr>
            <a:normAutofit/>
          </a:bodyPr>
          <a:lstStyle/>
          <a:p>
            <a:pPr algn="l"/>
            <a:r>
              <a:rPr lang="en-US" sz="3500" dirty="0"/>
              <a:t>3. Update on LCRP Planning Process &amp;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86800" cy="5257800"/>
          </a:xfrm>
        </p:spPr>
        <p:txBody>
          <a:bodyPr>
            <a:noAutofit/>
          </a:bodyPr>
          <a:lstStyle/>
          <a:p>
            <a:pPr algn="just"/>
            <a:r>
              <a:rPr lang="en-US" sz="1700" dirty="0"/>
              <a:t>Final deadline is mid-November</a:t>
            </a:r>
          </a:p>
          <a:p>
            <a:pPr algn="just"/>
            <a:r>
              <a:rPr lang="en-US" sz="1700" dirty="0"/>
              <a:t>Sector chapters to be submitted by end of October </a:t>
            </a:r>
          </a:p>
          <a:p>
            <a:pPr algn="just"/>
            <a:r>
              <a:rPr lang="en-US" sz="1700" dirty="0"/>
              <a:t>2017-2020 – detailed 2017 plan, indicative for 2018</a:t>
            </a:r>
          </a:p>
          <a:p>
            <a:pPr algn="just"/>
            <a:r>
              <a:rPr lang="en-US" sz="1700" dirty="0"/>
              <a:t>Most work done at core group level</a:t>
            </a:r>
          </a:p>
          <a:p>
            <a:pPr algn="just"/>
            <a:r>
              <a:rPr lang="en-US" sz="1700" dirty="0"/>
              <a:t>Sector steering committee first meeting</a:t>
            </a:r>
          </a:p>
          <a:p>
            <a:r>
              <a:rPr lang="en-US" sz="1800" dirty="0"/>
              <a:t>Partners to review documents by emails </a:t>
            </a:r>
          </a:p>
          <a:p>
            <a:r>
              <a:rPr lang="en-US" sz="1800" dirty="0"/>
              <a:t>Partners to prepare targets, appeal</a:t>
            </a:r>
          </a:p>
          <a:p>
            <a:pPr algn="just"/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5698860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Planning process and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370922"/>
          </a:xfrm>
        </p:spPr>
        <p:txBody>
          <a:bodyPr>
            <a:noAutofit/>
          </a:bodyPr>
          <a:lstStyle/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u="sng" dirty="0"/>
              <a:t>2</a:t>
            </a:r>
            <a:r>
              <a:rPr lang="en-US" sz="1800" u="sng" baseline="30000" dirty="0"/>
              <a:t>nd</a:t>
            </a:r>
            <a:r>
              <a:rPr lang="en-US" sz="1800" u="sng" dirty="0"/>
              <a:t> September</a:t>
            </a:r>
            <a:r>
              <a:rPr lang="en-US" sz="1800" dirty="0"/>
              <a:t>: </a:t>
            </a:r>
            <a:r>
              <a:rPr lang="en-US" sz="1800" i="1" dirty="0"/>
              <a:t>1</a:t>
            </a:r>
            <a:r>
              <a:rPr lang="en-US" sz="1800" i="1" baseline="30000" dirty="0"/>
              <a:t>st</a:t>
            </a:r>
            <a:r>
              <a:rPr lang="en-US" sz="1800" i="1" dirty="0"/>
              <a:t> Multi Stakeholder Workshop </a:t>
            </a:r>
            <a:r>
              <a:rPr lang="en-US" sz="1800" dirty="0"/>
              <a:t> - Lessons learnt.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u="sng" dirty="0"/>
              <a:t>16</a:t>
            </a:r>
            <a:r>
              <a:rPr lang="en-US" sz="1800" u="sng" baseline="30000" dirty="0"/>
              <a:t>th</a:t>
            </a:r>
            <a:r>
              <a:rPr lang="en-US" sz="1800" u="sng" dirty="0"/>
              <a:t> September</a:t>
            </a:r>
            <a:r>
              <a:rPr lang="en-US" sz="1800" dirty="0"/>
              <a:t>: </a:t>
            </a:r>
            <a:r>
              <a:rPr lang="en-US" sz="1800" i="1" dirty="0"/>
              <a:t>2</a:t>
            </a:r>
            <a:r>
              <a:rPr lang="en-US" sz="1800" i="1" baseline="30000" dirty="0"/>
              <a:t>nd</a:t>
            </a:r>
            <a:r>
              <a:rPr lang="en-US" sz="1800" i="1" dirty="0"/>
              <a:t> Multi Stakeholder Workshop </a:t>
            </a:r>
            <a:r>
              <a:rPr lang="en-US" sz="1800" dirty="0"/>
              <a:t>(Four-year strategy &amp; planning assumptions).</a:t>
            </a:r>
          </a:p>
          <a:p>
            <a:pPr lvl="1" algn="just">
              <a:buFont typeface="Wingdings" panose="05000000000000000000" pitchFamily="2" charset="2"/>
              <a:buChar char="§"/>
            </a:pPr>
            <a:endParaRPr lang="en-US" sz="1800" dirty="0"/>
          </a:p>
          <a:p>
            <a:pPr lvl="2" algn="just">
              <a:buFont typeface="Wingdings" panose="05000000000000000000" pitchFamily="2" charset="2"/>
              <a:buChar char="à"/>
            </a:pPr>
            <a:r>
              <a:rPr lang="en-US" sz="1800" dirty="0">
                <a:sym typeface="Wingdings" panose="05000000000000000000" pitchFamily="2" charset="2"/>
              </a:rPr>
              <a:t>Draft situation analysis (CG) </a:t>
            </a:r>
          </a:p>
          <a:p>
            <a:pPr lvl="2" algn="just">
              <a:buFont typeface="Wingdings" panose="05000000000000000000" pitchFamily="2" charset="2"/>
              <a:buChar char="à"/>
            </a:pPr>
            <a:r>
              <a:rPr lang="en-US" sz="1800" dirty="0"/>
              <a:t>Review Results framework (CG) 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u="sng" dirty="0"/>
              <a:t>7</a:t>
            </a:r>
            <a:r>
              <a:rPr lang="en-US" sz="1800" u="sng" baseline="30000" dirty="0"/>
              <a:t>th</a:t>
            </a:r>
            <a:r>
              <a:rPr lang="en-US" sz="1800" u="sng" dirty="0"/>
              <a:t> October</a:t>
            </a:r>
            <a:r>
              <a:rPr lang="en-US" sz="1800" dirty="0"/>
              <a:t>: </a:t>
            </a:r>
            <a:r>
              <a:rPr lang="en-US" sz="1800" i="1" dirty="0"/>
              <a:t>3</a:t>
            </a:r>
            <a:r>
              <a:rPr lang="en-US" sz="1800" i="1" baseline="30000" dirty="0"/>
              <a:t>rd</a:t>
            </a:r>
            <a:r>
              <a:rPr lang="en-US" sz="1800" i="1" dirty="0"/>
              <a:t> Multi Stakeholder Workshop </a:t>
            </a:r>
            <a:r>
              <a:rPr lang="en-US" sz="1800" dirty="0"/>
              <a:t>(Sector Needs Analysis &amp; Preliminary Results Framework).</a:t>
            </a:r>
          </a:p>
          <a:p>
            <a:pPr marL="857250" lvl="2" indent="0" algn="just">
              <a:buNone/>
            </a:pPr>
            <a:r>
              <a:rPr lang="en-US" sz="1800" dirty="0">
                <a:sym typeface="Wingdings" panose="05000000000000000000" pitchFamily="2" charset="2"/>
              </a:rPr>
              <a:t> Draft Response Strategy (CG) </a:t>
            </a:r>
          </a:p>
          <a:p>
            <a:pPr lvl="2" indent="-285750" algn="just">
              <a:buFont typeface="Wingdings" panose="05000000000000000000" pitchFamily="2" charset="2"/>
              <a:buChar char="à"/>
            </a:pPr>
            <a:r>
              <a:rPr lang="en-US" sz="1800" dirty="0">
                <a:sym typeface="Wingdings" panose="05000000000000000000" pitchFamily="2" charset="2"/>
              </a:rPr>
              <a:t>Determine targets and budget (CG)  </a:t>
            </a:r>
          </a:p>
          <a:p>
            <a:pPr lvl="2" indent="-285750" algn="just">
              <a:buFont typeface="Wingdings" panose="05000000000000000000" pitchFamily="2" charset="2"/>
              <a:buChar char="à"/>
            </a:pPr>
            <a:r>
              <a:rPr lang="en-US" sz="1800" dirty="0">
                <a:sym typeface="Wingdings" panose="05000000000000000000" pitchFamily="2" charset="2"/>
              </a:rPr>
              <a:t>First Sector Steering Committee (SSC)</a:t>
            </a:r>
            <a:endParaRPr lang="en-US" sz="180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u="sng" dirty="0"/>
              <a:t>Week of 17</a:t>
            </a:r>
            <a:r>
              <a:rPr lang="en-US" sz="1800" u="sng" baseline="30000" dirty="0"/>
              <a:t>th</a:t>
            </a:r>
            <a:r>
              <a:rPr lang="en-US" sz="1800" u="sng" dirty="0"/>
              <a:t> October</a:t>
            </a:r>
            <a:r>
              <a:rPr lang="en-US" sz="1800" dirty="0"/>
              <a:t>: </a:t>
            </a:r>
            <a:r>
              <a:rPr lang="en-US" sz="1800" i="1" dirty="0"/>
              <a:t>4</a:t>
            </a:r>
            <a:r>
              <a:rPr lang="en-US" sz="1800" i="1" baseline="30000" dirty="0"/>
              <a:t>th</a:t>
            </a:r>
            <a:r>
              <a:rPr lang="en-US" sz="1800" i="1" dirty="0"/>
              <a:t> Multi Stakeholder Workshop </a:t>
            </a:r>
            <a:r>
              <a:rPr lang="en-US" sz="1800" dirty="0"/>
              <a:t>(Sector Response Plan).</a:t>
            </a:r>
          </a:p>
          <a:p>
            <a:pPr lvl="2" algn="just">
              <a:buFont typeface="Wingdings" panose="05000000000000000000" pitchFamily="2" charset="2"/>
              <a:buChar char="à"/>
            </a:pPr>
            <a:r>
              <a:rPr lang="en-US" sz="1800" b="1" dirty="0">
                <a:sym typeface="Wingdings" panose="05000000000000000000" pitchFamily="2" charset="2"/>
              </a:rPr>
              <a:t>Partners</a:t>
            </a:r>
            <a:r>
              <a:rPr lang="en-US" sz="1800" dirty="0">
                <a:sym typeface="Wingdings" panose="05000000000000000000" pitchFamily="2" charset="2"/>
              </a:rPr>
              <a:t> appeal: detailed target + appeal (at sector level)</a:t>
            </a:r>
          </a:p>
          <a:p>
            <a:pPr marL="457200" lvl="1" indent="0" algn="just">
              <a:buNone/>
            </a:pPr>
            <a:endParaRPr lang="en-US" sz="1800" dirty="0"/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u="sng" dirty="0"/>
              <a:t>14</a:t>
            </a:r>
            <a:r>
              <a:rPr lang="en-US" sz="1800" u="sng" baseline="30000" dirty="0"/>
              <a:t>th</a:t>
            </a:r>
            <a:r>
              <a:rPr lang="en-US" sz="1800" u="sng" dirty="0"/>
              <a:t> November</a:t>
            </a:r>
            <a:r>
              <a:rPr lang="en-US" sz="1800" dirty="0"/>
              <a:t>: </a:t>
            </a:r>
            <a:r>
              <a:rPr lang="en-US" sz="1800" i="1" dirty="0"/>
              <a:t>Lebanon Chapter submitted to the 3RP </a:t>
            </a:r>
            <a:r>
              <a:rPr lang="en-US" sz="1800" dirty="0"/>
              <a:t>(with final targets/ budgets).</a:t>
            </a:r>
          </a:p>
          <a:p>
            <a:pPr lvl="1" algn="just">
              <a:buFont typeface="Wingdings" panose="05000000000000000000" pitchFamily="2" charset="2"/>
              <a:buChar char="§"/>
            </a:pPr>
            <a:r>
              <a:rPr lang="en-US" sz="1800" u="sng" dirty="0"/>
              <a:t>Week of 21</a:t>
            </a:r>
            <a:r>
              <a:rPr lang="en-US" sz="1800" u="sng" baseline="30000" dirty="0"/>
              <a:t>st</a:t>
            </a:r>
            <a:r>
              <a:rPr lang="en-US" sz="1800" u="sng" dirty="0"/>
              <a:t> November</a:t>
            </a:r>
            <a:r>
              <a:rPr lang="en-US" sz="1800" dirty="0"/>
              <a:t>: </a:t>
            </a:r>
            <a:r>
              <a:rPr lang="en-US" sz="1800" i="1" dirty="0"/>
              <a:t>Launch of the LCRP 2017‐2020 and appeal for 2017</a:t>
            </a:r>
            <a:r>
              <a:rPr lang="en-US" sz="1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074867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0950" y="228600"/>
            <a:ext cx="849445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4.	Lebanon Support - </a:t>
            </a:r>
            <a:r>
              <a:rPr lang="en-US" sz="3900" dirty="0"/>
              <a:t>Analysis of conflict incidents in the third quarter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PPT to be added.</a:t>
            </a:r>
          </a:p>
        </p:txBody>
      </p:sp>
    </p:spTree>
    <p:extLst>
      <p:ext uri="{BB962C8B-B14F-4D97-AF65-F5344CB8AC3E}">
        <p14:creationId xmlns:p14="http://schemas.microsoft.com/office/powerpoint/2010/main" val="613542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/>
              <a:t>THANK YOU 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5725" y="3413532"/>
            <a:ext cx="792549" cy="79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681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95400"/>
            <a:ext cx="8001000" cy="4953000"/>
          </a:xfrm>
        </p:spPr>
        <p:txBody>
          <a:bodyPr>
            <a:noAutofit/>
          </a:bodyPr>
          <a:lstStyle/>
          <a:p>
            <a:pPr marL="457200" lvl="0" indent="-457200" algn="l">
              <a:buFont typeface="+mj-lt"/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Welcome and introduction</a:t>
            </a:r>
          </a:p>
          <a:p>
            <a:pPr marL="457200" lvl="0" indent="-457200" algn="l">
              <a:buFont typeface="+mj-lt"/>
              <a:buAutoNum type="arabicPeriod"/>
            </a:pPr>
            <a:r>
              <a:rPr lang="en-GB" sz="2400" dirty="0">
                <a:solidFill>
                  <a:schemeClr val="tx1"/>
                </a:solidFill>
              </a:rPr>
              <a:t>Sector Updates: </a:t>
            </a:r>
          </a:p>
          <a:p>
            <a:pPr lvl="0" algn="l"/>
            <a:r>
              <a:rPr lang="en-GB" sz="2400" dirty="0">
                <a:solidFill>
                  <a:schemeClr val="tx1"/>
                </a:solidFill>
              </a:rPr>
              <a:t>	</a:t>
            </a:r>
            <a:r>
              <a:rPr lang="en-GB" sz="2300" dirty="0">
                <a:solidFill>
                  <a:schemeClr val="tx1"/>
                </a:solidFill>
              </a:rPr>
              <a:t>a.	Field Update</a:t>
            </a:r>
          </a:p>
          <a:p>
            <a:pPr lvl="0" algn="l"/>
            <a:r>
              <a:rPr lang="en-GB" sz="2300" dirty="0">
                <a:solidFill>
                  <a:schemeClr val="tx1"/>
                </a:solidFill>
              </a:rPr>
              <a:t>	b.	Quarter 3 progress &amp; Dashboard</a:t>
            </a:r>
          </a:p>
          <a:p>
            <a:pPr lvl="0" algn="l"/>
            <a:r>
              <a:rPr lang="en-GB" sz="2300" dirty="0">
                <a:solidFill>
                  <a:schemeClr val="tx1"/>
                </a:solidFill>
              </a:rPr>
              <a:t>	d.	Conflict Sensitivity Trainings </a:t>
            </a:r>
          </a:p>
          <a:p>
            <a:pPr lvl="0" algn="l"/>
            <a:r>
              <a:rPr lang="en-GB" sz="2300" dirty="0">
                <a:solidFill>
                  <a:schemeClr val="tx1"/>
                </a:solidFill>
              </a:rPr>
              <a:t>	e.	Social Stability Change Stories</a:t>
            </a:r>
          </a:p>
          <a:p>
            <a:pPr lvl="0" algn="l"/>
            <a:r>
              <a:rPr lang="en-GB" sz="2400" dirty="0">
                <a:solidFill>
                  <a:schemeClr val="tx1"/>
                </a:solidFill>
              </a:rPr>
              <a:t>3.	Update on LCRP Planning Process &amp; Timeline</a:t>
            </a:r>
          </a:p>
          <a:p>
            <a:pPr lvl="0" algn="l"/>
            <a:r>
              <a:rPr lang="en-GB" sz="2400" dirty="0">
                <a:solidFill>
                  <a:schemeClr val="tx1"/>
                </a:solidFill>
              </a:rPr>
              <a:t>4.	Lebanon Support Presentation – Analysis of conflict 	incidents in the third quarter</a:t>
            </a:r>
          </a:p>
          <a:p>
            <a:pPr lvl="0" algn="l"/>
            <a:r>
              <a:rPr lang="en-GB" sz="2400" dirty="0">
                <a:solidFill>
                  <a:schemeClr val="tx1"/>
                </a:solidFill>
              </a:rPr>
              <a:t>5.	</a:t>
            </a:r>
            <a:r>
              <a:rPr lang="en-GB" sz="2400" dirty="0" err="1">
                <a:solidFill>
                  <a:schemeClr val="tx1"/>
                </a:solidFill>
              </a:rPr>
              <a:t>AoB</a:t>
            </a:r>
            <a:endParaRPr lang="en-GB" sz="2400" dirty="0">
              <a:solidFill>
                <a:schemeClr val="tx1"/>
              </a:solidFill>
            </a:endParaRPr>
          </a:p>
          <a:p>
            <a:pPr lvl="0" algn="l"/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05200" y="304800"/>
            <a:ext cx="2209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/>
              <a:t>Agenda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4112857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a. Field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u="sng" dirty="0"/>
              <a:t>By Sector Field Coordinators: </a:t>
            </a:r>
          </a:p>
          <a:p>
            <a:pPr marL="0" indent="0">
              <a:buNone/>
            </a:pPr>
            <a:endParaRPr lang="en-US" sz="2800" u="sng" dirty="0"/>
          </a:p>
          <a:p>
            <a:r>
              <a:rPr lang="en-US" sz="2800" dirty="0"/>
              <a:t>North (Lama Srour);</a:t>
            </a:r>
          </a:p>
          <a:p>
            <a:r>
              <a:rPr lang="en-US" sz="2800" dirty="0" err="1"/>
              <a:t>Bekaa</a:t>
            </a:r>
            <a:r>
              <a:rPr lang="en-US" sz="2800" dirty="0"/>
              <a:t> (Rania Hammoud);</a:t>
            </a:r>
          </a:p>
          <a:p>
            <a:r>
              <a:rPr lang="en-US" sz="2800" dirty="0"/>
              <a:t>Mount Lebanon (William Barakat);</a:t>
            </a:r>
          </a:p>
          <a:p>
            <a:r>
              <a:rPr lang="en-US" sz="2800" dirty="0"/>
              <a:t>South (Checrallah Abou-Jaoude).</a:t>
            </a:r>
          </a:p>
        </p:txBody>
      </p:sp>
    </p:spTree>
    <p:extLst>
      <p:ext uri="{BB962C8B-B14F-4D97-AF65-F5344CB8AC3E}">
        <p14:creationId xmlns:p14="http://schemas.microsoft.com/office/powerpoint/2010/main" val="37206658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37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b. Q3 Progress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664" y="1371600"/>
            <a:ext cx="8229600" cy="4525963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US" sz="2500" b="1" u="sng" dirty="0"/>
              <a:t>24 active partners</a:t>
            </a:r>
            <a:r>
              <a:rPr lang="en-US" sz="2500" dirty="0"/>
              <a:t>: ACTED, ALEF, AND, ARCS, ActionAid, </a:t>
            </a:r>
            <a:r>
              <a:rPr lang="en-US" sz="2500" dirty="0" err="1"/>
              <a:t>Basmeh</a:t>
            </a:r>
            <a:r>
              <a:rPr lang="en-US" sz="2500" dirty="0"/>
              <a:t> &amp; </a:t>
            </a:r>
            <a:r>
              <a:rPr lang="en-US" sz="2500" dirty="0" err="1"/>
              <a:t>Zeitooneh</a:t>
            </a:r>
            <a:r>
              <a:rPr lang="en-US" sz="2500" dirty="0"/>
              <a:t>, DAWB/NABAA, DPNA, DRC, Dorcas, IOM, IRC, </a:t>
            </a:r>
            <a:r>
              <a:rPr lang="en-US" sz="2500" dirty="0" err="1"/>
              <a:t>Intersos</a:t>
            </a:r>
            <a:r>
              <a:rPr lang="en-US" sz="2500" dirty="0"/>
              <a:t>, MOSA-UNDP, Mercy Corps, NRC, PU-AMI, SCI, SFCG, SIF, UN-Habitat, UNDP, UNHCR and UNRWA.</a:t>
            </a:r>
          </a:p>
          <a:p>
            <a:pPr algn="just">
              <a:lnSpc>
                <a:spcPct val="120000"/>
              </a:lnSpc>
            </a:pPr>
            <a:r>
              <a:rPr lang="en-US" sz="2500" dirty="0"/>
              <a:t>Active in </a:t>
            </a:r>
            <a:r>
              <a:rPr lang="en-US" sz="2500" b="1" u="sng" dirty="0"/>
              <a:t>217 </a:t>
            </a:r>
            <a:r>
              <a:rPr lang="en-US" sz="2500" b="1" u="sng" dirty="0" err="1"/>
              <a:t>cadastres</a:t>
            </a:r>
            <a:r>
              <a:rPr lang="en-US" sz="2500" dirty="0"/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500" u="sng" dirty="0"/>
              <a:t>But:</a:t>
            </a:r>
          </a:p>
          <a:p>
            <a:pPr algn="just">
              <a:lnSpc>
                <a:spcPct val="120000"/>
              </a:lnSpc>
            </a:pPr>
            <a:r>
              <a:rPr lang="en-US" sz="2500" i="1" u="sng" dirty="0"/>
              <a:t>Most underfunded sector</a:t>
            </a:r>
            <a:r>
              <a:rPr lang="en-US" sz="2500" dirty="0"/>
              <a:t>: 17m USD </a:t>
            </a:r>
          </a:p>
          <a:p>
            <a:pPr marL="0" indent="0" algn="just">
              <a:lnSpc>
                <a:spcPct val="120000"/>
              </a:lnSpc>
              <a:buNone/>
            </a:pPr>
            <a:r>
              <a:rPr lang="en-US" sz="2500" dirty="0"/>
              <a:t>    received so far (14% of appeal).</a:t>
            </a:r>
          </a:p>
          <a:p>
            <a:pPr algn="just">
              <a:lnSpc>
                <a:spcPct val="120000"/>
              </a:lnSpc>
            </a:pPr>
            <a:r>
              <a:rPr lang="en-US" sz="2500" i="1" u="sng" dirty="0"/>
              <a:t>In 85 </a:t>
            </a:r>
            <a:r>
              <a:rPr lang="en-US" sz="2500" i="1" u="sng" dirty="0" err="1"/>
              <a:t>cadastres</a:t>
            </a:r>
            <a:r>
              <a:rPr lang="en-US" sz="2500" dirty="0"/>
              <a:t>, only activity is MRR.</a:t>
            </a:r>
          </a:p>
        </p:txBody>
      </p:sp>
      <p:pic>
        <p:nvPicPr>
          <p:cNvPr id="1027" name="Picture 3" descr="image006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11200"/>
                    </a14:imgEffect>
                    <a14:imgEffect>
                      <a14:saturation sat="30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810000"/>
            <a:ext cx="2895600" cy="291899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7308354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4241" y="10357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b. Q3 Progress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241" y="1371600"/>
            <a:ext cx="7543800" cy="4525963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10000"/>
              </a:lnSpc>
              <a:buNone/>
            </a:pPr>
            <a:r>
              <a:rPr lang="en-US" sz="2800" b="1" u="sng" dirty="0"/>
              <a:t>Output 1 – Support to municipalities</a:t>
            </a:r>
          </a:p>
          <a:p>
            <a:pPr algn="just"/>
            <a:r>
              <a:rPr lang="en-US" sz="2800" dirty="0"/>
              <a:t>141 participatory processes – over 3,780 participants.</a:t>
            </a:r>
          </a:p>
          <a:p>
            <a:pPr algn="just"/>
            <a:r>
              <a:rPr lang="en-US" sz="2800" dirty="0"/>
              <a:t>17 municipalities supported on community engagement and mediation (MSAs) + 5 </a:t>
            </a:r>
            <a:r>
              <a:rPr lang="en-US" sz="2800" dirty="0" err="1"/>
              <a:t>UoM</a:t>
            </a:r>
            <a:r>
              <a:rPr lang="en-US" sz="2800" dirty="0"/>
              <a:t>.</a:t>
            </a:r>
          </a:p>
          <a:p>
            <a:pPr algn="just"/>
            <a:r>
              <a:rPr lang="en-US" sz="2800" dirty="0"/>
              <a:t>13 </a:t>
            </a:r>
            <a:r>
              <a:rPr lang="en-US" sz="2800" dirty="0" err="1"/>
              <a:t>UoM</a:t>
            </a:r>
            <a:r>
              <a:rPr lang="en-US" sz="2800" dirty="0"/>
              <a:t> supported on strategic planning and service delivery (RTOs).</a:t>
            </a:r>
          </a:p>
          <a:p>
            <a:pPr algn="just"/>
            <a:r>
              <a:rPr lang="en-US" sz="2800" dirty="0"/>
              <a:t>128 projects implemented to address local priorities, worth over 11.1m USD </a:t>
            </a:r>
            <a:r>
              <a:rPr lang="en-US" sz="2200" dirty="0"/>
              <a:t>(representing respectively a 10% and 34% increase compared to last year).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6908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746" y="1409330"/>
            <a:ext cx="8382000" cy="544867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u="sng" dirty="0"/>
              <a:t>Output 3 – Local capacities for conflict prevention</a:t>
            </a:r>
          </a:p>
          <a:p>
            <a:pPr>
              <a:lnSpc>
                <a:spcPct val="120000"/>
              </a:lnSpc>
            </a:pPr>
            <a:r>
              <a:rPr lang="en-US" dirty="0"/>
              <a:t>24 new local dialogue/conflict mitigation mechanisms established  – 419 change agents engaged. </a:t>
            </a:r>
          </a:p>
          <a:p>
            <a:pPr>
              <a:lnSpc>
                <a:spcPct val="120000"/>
              </a:lnSpc>
            </a:pPr>
            <a:r>
              <a:rPr lang="en-US" dirty="0"/>
              <a:t>133 peacebuilding initiatives for youth implemented – 3,317 youth and children participating.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b="1" u="sng" dirty="0"/>
              <a:t>Output 2 – Support to governors institutions</a:t>
            </a:r>
          </a:p>
          <a:p>
            <a:pPr>
              <a:lnSpc>
                <a:spcPct val="120000"/>
              </a:lnSpc>
            </a:pPr>
            <a:r>
              <a:rPr lang="en-US" dirty="0"/>
              <a:t>Support to 6 governors offices.</a:t>
            </a:r>
          </a:p>
          <a:p>
            <a:pPr>
              <a:lnSpc>
                <a:spcPct val="120000"/>
              </a:lnSpc>
            </a:pPr>
            <a:r>
              <a:rPr lang="en-US" dirty="0"/>
              <a:t>Training for 27 security cells on social stability analysis (1 at central level – 26 at district level). </a:t>
            </a:r>
          </a:p>
          <a:p>
            <a:pPr>
              <a:lnSpc>
                <a:spcPct val="120000"/>
              </a:lnSpc>
            </a:pPr>
            <a:r>
              <a:rPr lang="en-US" dirty="0"/>
              <a:t>Work with ISF academy, </a:t>
            </a:r>
            <a:r>
              <a:rPr lang="en-US" dirty="0" err="1"/>
              <a:t>MoIM</a:t>
            </a:r>
            <a:r>
              <a:rPr lang="en-US" dirty="0"/>
              <a:t> on </a:t>
            </a:r>
            <a:r>
              <a:rPr lang="en-US" dirty="0" err="1"/>
              <a:t>SoPs</a:t>
            </a:r>
            <a:r>
              <a:rPr lang="en-US" dirty="0"/>
              <a:t> for Municipal Police.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b="1" u="sng" dirty="0"/>
              <a:t>Output 4 – Support to media &amp; civil society </a:t>
            </a:r>
          </a:p>
          <a:p>
            <a:pPr>
              <a:lnSpc>
                <a:spcPct val="120000"/>
              </a:lnSpc>
            </a:pPr>
            <a:r>
              <a:rPr lang="en-US" dirty="0"/>
              <a:t>4 media – 20 journalists engaged.</a:t>
            </a:r>
          </a:p>
          <a:p>
            <a:r>
              <a:rPr lang="en-US" dirty="0"/>
              <a:t>42 local CSOs supported.</a:t>
            </a: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35746" y="148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b. Q3 Progress</a:t>
            </a:r>
          </a:p>
        </p:txBody>
      </p:sp>
    </p:spTree>
    <p:extLst>
      <p:ext uri="{BB962C8B-B14F-4D97-AF65-F5344CB8AC3E}">
        <p14:creationId xmlns:p14="http://schemas.microsoft.com/office/powerpoint/2010/main" val="1501465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746" y="1409330"/>
            <a:ext cx="8382000" cy="54486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u="sng" dirty="0"/>
              <a:t>Conclusion: </a:t>
            </a:r>
          </a:p>
          <a:p>
            <a:r>
              <a:rPr lang="en-US" sz="2800" dirty="0"/>
              <a:t>Support to municipalities remains strong (output 1.1).</a:t>
            </a:r>
          </a:p>
          <a:p>
            <a:r>
              <a:rPr lang="en-US" sz="2800" dirty="0"/>
              <a:t>Support to </a:t>
            </a:r>
            <a:r>
              <a:rPr lang="en-US" sz="2800" dirty="0" err="1"/>
              <a:t>MoIM</a:t>
            </a:r>
            <a:r>
              <a:rPr lang="en-US" sz="2800" dirty="0"/>
              <a:t> has been scaled up (output 1.2).</a:t>
            </a:r>
          </a:p>
          <a:p>
            <a:r>
              <a:rPr lang="en-US" sz="2800" dirty="0"/>
              <a:t>Soft activities have increased by over 30% compared to Q2 (output 1.3).</a:t>
            </a:r>
          </a:p>
          <a:p>
            <a:r>
              <a:rPr lang="en-US" sz="2800" dirty="0"/>
              <a:t>Support to media and civil society remains stable in Q3 (Output 1.4).</a:t>
            </a:r>
          </a:p>
          <a:p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35746" y="148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4000" dirty="0"/>
              <a:t>b. Q3 Progress</a:t>
            </a:r>
          </a:p>
        </p:txBody>
      </p:sp>
    </p:spTree>
    <p:extLst>
      <p:ext uri="{BB962C8B-B14F-4D97-AF65-F5344CB8AC3E}">
        <p14:creationId xmlns:p14="http://schemas.microsoft.com/office/powerpoint/2010/main" val="633257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Social Stability Mainstreaming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Top needs: best practices documentation, and conflict sensitivity programming</a:t>
            </a:r>
          </a:p>
        </p:txBody>
      </p:sp>
      <p:graphicFrame>
        <p:nvGraphicFramePr>
          <p:cNvPr id="4" name="Graphique 55"/>
          <p:cNvGraphicFramePr/>
          <p:nvPr>
            <p:extLst>
              <p:ext uri="{D42A27DB-BD31-4B8C-83A1-F6EECF244321}">
                <p14:modId xmlns:p14="http://schemas.microsoft.com/office/powerpoint/2010/main" val="333323811"/>
              </p:ext>
            </p:extLst>
          </p:nvPr>
        </p:nvGraphicFramePr>
        <p:xfrm>
          <a:off x="228600" y="2889007"/>
          <a:ext cx="3276888" cy="3505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97093" y="2971800"/>
            <a:ext cx="6118307" cy="3505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4710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c. </a:t>
            </a:r>
            <a:r>
              <a:rPr lang="en-US" sz="4000" dirty="0"/>
              <a:t>Conflict</a:t>
            </a:r>
            <a:r>
              <a:rPr lang="en-US" dirty="0"/>
              <a:t> Sensitivity Trainings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610600" cy="4525963"/>
          </a:xfrm>
        </p:spPr>
        <p:txBody>
          <a:bodyPr>
            <a:noAutofit/>
          </a:bodyPr>
          <a:lstStyle/>
          <a:p>
            <a:r>
              <a:rPr lang="en-US" sz="2800" dirty="0"/>
              <a:t>Building on a series of training sessions was delivered at the end of 2015. </a:t>
            </a:r>
          </a:p>
          <a:p>
            <a:r>
              <a:rPr lang="en-US" sz="2800" dirty="0"/>
              <a:t>5 training sessions at national and field levels organized in the coming weeks by the social stability sector  &amp; Forum ZFD – priority for non-social stability staff. </a:t>
            </a:r>
          </a:p>
          <a:p>
            <a:r>
              <a:rPr lang="en-US" sz="2800" dirty="0"/>
              <a:t>In-depth coaching sessions for interested organizations.</a:t>
            </a:r>
          </a:p>
        </p:txBody>
      </p:sp>
    </p:spTree>
    <p:extLst>
      <p:ext uri="{BB962C8B-B14F-4D97-AF65-F5344CB8AC3E}">
        <p14:creationId xmlns:p14="http://schemas.microsoft.com/office/powerpoint/2010/main" val="390180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1911</TotalTime>
  <Words>952</Words>
  <Application>Microsoft Office PowerPoint</Application>
  <PresentationFormat>On-screen Show (4:3)</PresentationFormat>
  <Paragraphs>139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Wingdings</vt:lpstr>
      <vt:lpstr>Office Theme</vt:lpstr>
      <vt:lpstr>1_Office Theme</vt:lpstr>
      <vt:lpstr>Social Stability Working Group  27 September 2016</vt:lpstr>
      <vt:lpstr>PowerPoint Presentation</vt:lpstr>
      <vt:lpstr>a. Field Update</vt:lpstr>
      <vt:lpstr>b. Q3 Progress</vt:lpstr>
      <vt:lpstr>b. Q3 Progress</vt:lpstr>
      <vt:lpstr>b. Q3 Progress</vt:lpstr>
      <vt:lpstr>b. Q3 Progress</vt:lpstr>
      <vt:lpstr>Social Stability Mainstreaming</vt:lpstr>
      <vt:lpstr>c. Conflict Sensitivity Trainings </vt:lpstr>
      <vt:lpstr>d. Social Stability Change Stories</vt:lpstr>
      <vt:lpstr>LCRP Update</vt:lpstr>
      <vt:lpstr>Defining Stabilization</vt:lpstr>
      <vt:lpstr>PowerPoint Presentation</vt:lpstr>
      <vt:lpstr>PowerPoint Presentation</vt:lpstr>
      <vt:lpstr>3. Update on LCRP Planning Process &amp; Timeline</vt:lpstr>
      <vt:lpstr>Planning process and timeline</vt:lpstr>
      <vt:lpstr>4. Lebanon Support - Analysis of conflict incidents in the third quarter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 Cohesion Working Group  Meeting – 28th March 2014</dc:title>
  <dc:creator>Bastien Revel</dc:creator>
  <cp:lastModifiedBy>Djules Hany</cp:lastModifiedBy>
  <cp:revision>151</cp:revision>
  <cp:lastPrinted>2016-05-31T14:24:35Z</cp:lastPrinted>
  <dcterms:created xsi:type="dcterms:W3CDTF">2014-03-27T10:49:17Z</dcterms:created>
  <dcterms:modified xsi:type="dcterms:W3CDTF">2016-10-01T10:50:15Z</dcterms:modified>
</cp:coreProperties>
</file>