
<file path=[Content_Types].xml><?xml version="1.0" encoding="utf-8"?>
<Types xmlns="http://schemas.openxmlformats.org/package/2006/content-types">
  <Default Extension="png" ContentType="image/png"/>
  <Default Extension="jpeg" ContentType="image/jpe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103" r:id="rId1"/>
  </p:sldMasterIdLst>
  <p:sldIdLst>
    <p:sldId id="256" r:id="rId2"/>
    <p:sldId id="259" r:id="rId3"/>
    <p:sldId id="260" r:id="rId4"/>
    <p:sldId id="262" r:id="rId5"/>
    <p:sldId id="257" r:id="rId6"/>
    <p:sldId id="258" r:id="rId7"/>
    <p:sldId id="282" r:id="rId8"/>
    <p:sldId id="286" r:id="rId9"/>
    <p:sldId id="285" r:id="rId10"/>
    <p:sldId id="284" r:id="rId11"/>
    <p:sldId id="287" r:id="rId12"/>
    <p:sldId id="283" r:id="rId13"/>
    <p:sldId id="277" r:id="rId14"/>
    <p:sldId id="278" r:id="rId15"/>
    <p:sldId id="279" r:id="rId16"/>
    <p:sldId id="280"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p:cViewPr varScale="1">
        <p:scale>
          <a:sx n="89" d="100"/>
          <a:sy n="89" d="100"/>
        </p:scale>
        <p:origin x="1310" y="77"/>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5132" y="2059012"/>
            <a:ext cx="9146751" cy="1828800"/>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274319" y="2166365"/>
            <a:ext cx="8603674" cy="1739347"/>
          </a:xfrm>
        </p:spPr>
        <p:txBody>
          <a:bodyPr tIns="45720" bIns="45720" anchor="ctr">
            <a:normAutofit/>
          </a:bodyPr>
          <a:lstStyle>
            <a:lvl1pPr algn="ctr">
              <a:lnSpc>
                <a:spcPct val="80000"/>
              </a:lnSpc>
              <a:defRPr sz="6000" spc="0" baseline="0"/>
            </a:lvl1pPr>
          </a:lstStyle>
          <a:p>
            <a:r>
              <a:rPr lang="en-US" smtClean="0"/>
              <a:t>Click to edit Master title style</a:t>
            </a:r>
            <a:endParaRPr lang="en-US" dirty="0"/>
          </a:p>
        </p:txBody>
      </p:sp>
      <p:sp>
        <p:nvSpPr>
          <p:cNvPr id="3" name="Subtitle 2"/>
          <p:cNvSpPr>
            <a:spLocks noGrp="1"/>
          </p:cNvSpPr>
          <p:nvPr>
            <p:ph type="subTitle" idx="1"/>
          </p:nvPr>
        </p:nvSpPr>
        <p:spPr>
          <a:xfrm>
            <a:off x="1143000" y="3970315"/>
            <a:ext cx="6858000" cy="1309255"/>
          </a:xfrm>
        </p:spPr>
        <p:txBody>
          <a:bodyPr>
            <a:normAutofit/>
          </a:bodyPr>
          <a:lstStyle>
            <a:lvl1pPr marL="0" indent="0" algn="ctr">
              <a:buNone/>
              <a:defRPr sz="2000"/>
            </a:lvl1pPr>
            <a:lvl2pPr marL="457200" indent="0" algn="ctr">
              <a:buNone/>
              <a:defRPr sz="2000"/>
            </a:lvl2pPr>
            <a:lvl3pPr marL="914400" indent="0" algn="ctr">
              <a:buNone/>
              <a:defRPr sz="20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60E7B928-FF05-4680-B9E6-9CBF46CCBEEC}" type="datetimeFigureOut">
              <a:rPr lang="en-US" smtClean="0"/>
              <a:t>7/5/2017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10469211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60E7B928-FF05-4680-B9E6-9CBF46CCBEEC}" type="datetimeFigureOut">
              <a:rPr lang="en-US" smtClean="0"/>
              <a:t>7/5/2017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8820500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6764484" y="0"/>
            <a:ext cx="2057400" cy="6858000"/>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6870468" y="609600"/>
            <a:ext cx="1801785" cy="5638800"/>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28650" y="609600"/>
            <a:ext cx="5979968" cy="5638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a:xfrm>
            <a:off x="628650" y="6422855"/>
            <a:ext cx="2057397" cy="365125"/>
          </a:xfrm>
        </p:spPr>
        <p:txBody>
          <a:bodyPr/>
          <a:lstStyle/>
          <a:p>
            <a:fld id="{60E7B928-FF05-4680-B9E6-9CBF46CCBEEC}" type="datetimeFigureOut">
              <a:rPr lang="en-US" smtClean="0"/>
              <a:t>7/5/2017</a:t>
            </a:fld>
            <a:endParaRPr lang="en-US"/>
          </a:p>
        </p:txBody>
      </p:sp>
      <p:sp>
        <p:nvSpPr>
          <p:cNvPr id="5" name="Footer Placeholder 4"/>
          <p:cNvSpPr>
            <a:spLocks noGrp="1"/>
          </p:cNvSpPr>
          <p:nvPr>
            <p:ph type="ftr" sz="quarter" idx="11"/>
          </p:nvPr>
        </p:nvSpPr>
        <p:spPr>
          <a:xfrm>
            <a:off x="2832102" y="6422855"/>
            <a:ext cx="3209752" cy="365125"/>
          </a:xfrm>
        </p:spPr>
        <p:txBody>
          <a:bodyPr/>
          <a:lstStyle/>
          <a:p>
            <a:endParaRPr lang="en-US"/>
          </a:p>
        </p:txBody>
      </p:sp>
      <p:sp>
        <p:nvSpPr>
          <p:cNvPr id="6" name="Slide Number Placeholder 5"/>
          <p:cNvSpPr>
            <a:spLocks noGrp="1"/>
          </p:cNvSpPr>
          <p:nvPr>
            <p:ph type="sldNum" sz="quarter" idx="12"/>
          </p:nvPr>
        </p:nvSpPr>
        <p:spPr>
          <a:xfrm>
            <a:off x="6054787" y="6422855"/>
            <a:ext cx="659819" cy="365125"/>
          </a:xfrm>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9339050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60E7B928-FF05-4680-B9E6-9CBF46CCBEEC}" type="datetimeFigureOut">
              <a:rPr lang="en-US" smtClean="0"/>
              <a:t>7/5/2017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7166708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1">
        <a:schemeClr val="bg1"/>
      </p:bgRef>
    </p:bg>
    <p:spTree>
      <p:nvGrpSpPr>
        <p:cNvPr id="1" name=""/>
        <p:cNvGrpSpPr/>
        <p:nvPr/>
      </p:nvGrpSpPr>
      <p:grpSpPr>
        <a:xfrm>
          <a:off x="0" y="0"/>
          <a:ext cx="0" cy="0"/>
          <a:chOff x="0" y="0"/>
          <a:chExt cx="0" cy="0"/>
        </a:xfrm>
      </p:grpSpPr>
      <p:sp>
        <p:nvSpPr>
          <p:cNvPr id="7" name="Rectangle 6"/>
          <p:cNvSpPr/>
          <p:nvPr/>
        </p:nvSpPr>
        <p:spPr>
          <a:xfrm>
            <a:off x="-5132" y="2059012"/>
            <a:ext cx="9146751" cy="18288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624893" y="2208879"/>
            <a:ext cx="7886700" cy="1676400"/>
          </a:xfrm>
        </p:spPr>
        <p:txBody>
          <a:bodyPr anchor="ctr">
            <a:noAutofit/>
          </a:bodyPr>
          <a:lstStyle>
            <a:lvl1pPr algn="ctr">
              <a:lnSpc>
                <a:spcPct val="80000"/>
              </a:lnSpc>
              <a:defRPr sz="6000" b="0" spc="0" baseline="0">
                <a:solidFill>
                  <a:schemeClr val="bg1"/>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624893" y="3984400"/>
            <a:ext cx="7886700" cy="1174639"/>
          </a:xfrm>
        </p:spPr>
        <p:txBody>
          <a:bodyPr anchor="t">
            <a:normAutofit/>
          </a:bodyPr>
          <a:lstStyle>
            <a:lvl1pPr marL="0" indent="0" algn="ct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solidFill>
                  <a:schemeClr val="tx2"/>
                </a:solidFill>
              </a:defRPr>
            </a:lvl1pPr>
          </a:lstStyle>
          <a:p>
            <a:fld id="{60E7B928-FF05-4680-B9E6-9CBF46CCBEEC}" type="datetimeFigureOut">
              <a:rPr lang="en-US" smtClean="0"/>
              <a:t>7/5/2017</a:t>
            </a:fld>
            <a:endParaRPr lang="en-US"/>
          </a:p>
        </p:txBody>
      </p:sp>
      <p:sp>
        <p:nvSpPr>
          <p:cNvPr id="5" name="Footer Placeholder 4"/>
          <p:cNvSpPr>
            <a:spLocks noGrp="1"/>
          </p:cNvSpPr>
          <p:nvPr>
            <p:ph type="ftr" sz="quarter" idx="11"/>
          </p:nvPr>
        </p:nvSpPr>
        <p:spPr/>
        <p:txBody>
          <a:bodyPr/>
          <a:lstStyle>
            <a:lvl1pPr>
              <a:defRPr>
                <a:solidFill>
                  <a:schemeClr val="tx2"/>
                </a:solidFill>
              </a:defRPr>
            </a:lvl1pPr>
          </a:lstStyle>
          <a:p>
            <a:endParaRPr lang="en-US"/>
          </a:p>
        </p:txBody>
      </p:sp>
      <p:sp>
        <p:nvSpPr>
          <p:cNvPr id="6" name="Slide Number Placeholder 5"/>
          <p:cNvSpPr>
            <a:spLocks noGrp="1"/>
          </p:cNvSpPr>
          <p:nvPr>
            <p:ph type="sldNum" sz="quarter" idx="12"/>
          </p:nvPr>
        </p:nvSpPr>
        <p:spPr/>
        <p:txBody>
          <a:bodyPr/>
          <a:lstStyle>
            <a:lvl1pPr>
              <a:defRPr>
                <a:solidFill>
                  <a:schemeClr val="tx2"/>
                </a:solidFill>
              </a:defRPr>
            </a:lvl1pPr>
          </a:lstStyle>
          <a:p>
            <a:fld id="{011EA07C-EE9C-40C2-ADB5-5ED734F62BC1}" type="slidenum">
              <a:rPr lang="en-US" smtClean="0"/>
              <a:t>‹#›</a:t>
            </a:fld>
            <a:endParaRPr lang="en-US"/>
          </a:p>
        </p:txBody>
      </p:sp>
    </p:spTree>
    <p:extLst>
      <p:ext uri="{BB962C8B-B14F-4D97-AF65-F5344CB8AC3E}">
        <p14:creationId xmlns:p14="http://schemas.microsoft.com/office/powerpoint/2010/main" val="2217131615"/>
      </p:ext>
    </p:extLst>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85797" y="2011680"/>
            <a:ext cx="3657600" cy="4206240"/>
          </a:xfrm>
        </p:spPr>
        <p:txBody>
          <a:bodyPr/>
          <a:lstStyle>
            <a:lvl1pPr>
              <a:defRPr sz="22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800600" y="2011680"/>
            <a:ext cx="3657600" cy="4206240"/>
          </a:xfrm>
        </p:spPr>
        <p:txBody>
          <a:bodyPr/>
          <a:lstStyle>
            <a:lvl1pPr>
              <a:defRPr sz="22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60E7B928-FF05-4680-B9E6-9CBF46CCBEEC}" type="datetimeFigureOut">
              <a:rPr lang="en-US" smtClean="0"/>
              <a:t>7/5/2017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2393129374"/>
      </p:ext>
    </p:extLst>
  </p:cSld>
  <p:clrMapOvr>
    <a:masterClrMapping/>
  </p:clrMapOvr>
  <p:extLst>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685800" y="1913470"/>
            <a:ext cx="3657600" cy="743094"/>
          </a:xfrm>
        </p:spPr>
        <p:txBody>
          <a:bodyPr anchor="ctr">
            <a:normAutofit/>
          </a:bodyPr>
          <a:lstStyle>
            <a:lvl1pPr marL="0" indent="0">
              <a:buNone/>
              <a:defRPr sz="20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85800" y="2656566"/>
            <a:ext cx="3657600" cy="3566160"/>
          </a:xfrm>
        </p:spPr>
        <p:txBody>
          <a:bodyPr/>
          <a:lstStyle>
            <a:lvl1pPr>
              <a:defRPr sz="22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800428" y="1913470"/>
            <a:ext cx="3657600" cy="743094"/>
          </a:xfrm>
        </p:spPr>
        <p:txBody>
          <a:bodyPr anchor="ctr">
            <a:normAutofit/>
          </a:bodyPr>
          <a:lstStyle>
            <a:lvl1pPr marL="0" indent="0">
              <a:buNone/>
              <a:defRPr sz="20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800428" y="2656564"/>
            <a:ext cx="3657600" cy="3566160"/>
          </a:xfrm>
        </p:spPr>
        <p:txBody>
          <a:bodyPr/>
          <a:lstStyle>
            <a:lvl1pPr>
              <a:defRPr sz="22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60E7B928-FF05-4680-B9E6-9CBF46CCBEEC}" type="datetimeFigureOut">
              <a:rPr lang="en-US" smtClean="0"/>
              <a:t>7/5/2017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2848409337"/>
      </p:ext>
    </p:extLst>
  </p:cSld>
  <p:clrMapOvr>
    <a:masterClrMapping/>
  </p:clrMapOvr>
  <p:extLst>
    <p:ext uri="{DCECCB84-F9BA-43D5-87BE-67443E8EF086}">
      <p15:sldGuideLst xmlns:p15="http://schemas.microsoft.com/office/powerpoint/2012/main"/>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60E7B928-FF05-4680-B9E6-9CBF46CCBEEC}" type="datetimeFigureOut">
              <a:rPr lang="en-US" smtClean="0"/>
              <a:t>7/5/2017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320444624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E7B928-FF05-4680-B9E6-9CBF46CCBEEC}" type="datetimeFigureOut">
              <a:rPr lang="en-US" smtClean="0"/>
              <a:t>7/5/2017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39355179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a:xfrm>
            <a:off x="685800" y="2148840"/>
            <a:ext cx="4572000" cy="3840480"/>
          </a:xfrm>
        </p:spPr>
        <p:txBody>
          <a:bodyPr/>
          <a:lstStyle>
            <a:lvl1pPr>
              <a:defRPr sz="22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5892568" y="2147487"/>
            <a:ext cx="2560320" cy="3432319"/>
          </a:xfrm>
        </p:spPr>
        <p:txBody>
          <a:bodyPr>
            <a:normAutofit/>
          </a:bodyPr>
          <a:lstStyle>
            <a:lvl1pPr marL="0" indent="0">
              <a:lnSpc>
                <a:spcPct val="95000"/>
              </a:lnSpc>
              <a:buNone/>
              <a:defRPr sz="17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0E7B928-FF05-4680-B9E6-9CBF46CCBEEC}" type="datetimeFigureOut">
              <a:rPr lang="en-US" smtClean="0"/>
              <a:t>7/5/2017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3377936380"/>
      </p:ext>
    </p:extLst>
  </p:cSld>
  <p:clrMapOvr>
    <a:masterClrMapping/>
  </p:clrMapOvr>
  <p:extLst>
    <p:ext uri="{DCECCB84-F9BA-43D5-87BE-67443E8EF086}">
      <p15:sldGuideLst xmlns:p15="http://schemas.microsoft.com/office/powerpoint/2012/main"/>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85800" y="2211494"/>
            <a:ext cx="4754880" cy="3840480"/>
          </a:xfrm>
          <a:solidFill>
            <a:schemeClr val="tx2">
              <a:lumMod val="60000"/>
              <a:lumOff val="40000"/>
            </a:schemeClr>
          </a:solidFill>
        </p:spPr>
        <p:txBody>
          <a:bodyPr tIns="365760" anchor="t"/>
          <a:lstStyle>
            <a:lvl1pPr marL="0" indent="0" algn="ctr">
              <a:buNone/>
              <a:defRPr sz="3200">
                <a:solidFill>
                  <a:schemeClr val="tx1">
                    <a:lumMod val="50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5885351" y="2150621"/>
            <a:ext cx="2560320" cy="3429000"/>
          </a:xfrm>
        </p:spPr>
        <p:txBody>
          <a:bodyPr>
            <a:normAutofit/>
          </a:bodyPr>
          <a:lstStyle>
            <a:lvl1pPr marL="0" indent="0">
              <a:lnSpc>
                <a:spcPct val="95000"/>
              </a:lnSpc>
              <a:buNone/>
              <a:defRPr sz="17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0E7B928-FF05-4680-B9E6-9CBF46CCBEEC}" type="datetimeFigureOut">
              <a:rPr lang="en-US" smtClean="0"/>
              <a:t>7/5/2017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11EA07C-EE9C-40C2-ADB5-5ED734F62BC1}" type="slidenum">
              <a:rPr lang="en-US" smtClean="0"/>
              <a:t>‹#›</a:t>
            </a:fld>
            <a:endParaRPr lang="en-US"/>
          </a:p>
        </p:txBody>
      </p:sp>
    </p:spTree>
    <p:extLst>
      <p:ext uri="{BB962C8B-B14F-4D97-AF65-F5344CB8AC3E}">
        <p14:creationId xmlns:p14="http://schemas.microsoft.com/office/powerpoint/2010/main" val="28952085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7" name="Rectangle 6"/>
          <p:cNvSpPr/>
          <p:nvPr/>
        </p:nvSpPr>
        <p:spPr>
          <a:xfrm>
            <a:off x="362" y="176109"/>
            <a:ext cx="9141714" cy="1645919"/>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685019" y="284176"/>
            <a:ext cx="7772400" cy="1508760"/>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85019" y="2011680"/>
            <a:ext cx="7772400" cy="420624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81557" y="6422855"/>
            <a:ext cx="2595043" cy="365125"/>
          </a:xfrm>
          <a:prstGeom prst="rect">
            <a:avLst/>
          </a:prstGeom>
        </p:spPr>
        <p:txBody>
          <a:bodyPr vert="horz" lIns="91440" tIns="45720" rIns="45720" bIns="45720" rtlCol="0" anchor="ctr"/>
          <a:lstStyle>
            <a:lvl1pPr algn="l">
              <a:defRPr sz="1050">
                <a:solidFill>
                  <a:schemeClr val="tx1"/>
                </a:solidFill>
              </a:defRPr>
            </a:lvl1pPr>
          </a:lstStyle>
          <a:p>
            <a:fld id="{60E7B928-FF05-4680-B9E6-9CBF46CCBEEC}" type="datetimeFigureOut">
              <a:rPr lang="en-US" smtClean="0"/>
              <a:t>7/5/2017</a:t>
            </a:fld>
            <a:endParaRPr lang="en-US"/>
          </a:p>
        </p:txBody>
      </p:sp>
      <p:sp>
        <p:nvSpPr>
          <p:cNvPr id="5" name="Footer Placeholder 4"/>
          <p:cNvSpPr>
            <a:spLocks noGrp="1"/>
          </p:cNvSpPr>
          <p:nvPr>
            <p:ph type="ftr" sz="quarter" idx="3"/>
          </p:nvPr>
        </p:nvSpPr>
        <p:spPr>
          <a:xfrm>
            <a:off x="4191000" y="6422855"/>
            <a:ext cx="4060627" cy="365125"/>
          </a:xfrm>
          <a:prstGeom prst="rect">
            <a:avLst/>
          </a:prstGeom>
        </p:spPr>
        <p:txBody>
          <a:bodyPr vert="horz" lIns="91440" tIns="45720" rIns="91440" bIns="45720" rtlCol="0" anchor="ctr"/>
          <a:lstStyle>
            <a:lvl1pPr algn="r">
              <a:defRPr sz="1050">
                <a:solidFill>
                  <a:schemeClr val="tx1"/>
                </a:solidFill>
              </a:defRPr>
            </a:lvl1pPr>
          </a:lstStyle>
          <a:p>
            <a:endParaRPr lang="en-US"/>
          </a:p>
        </p:txBody>
      </p:sp>
      <p:sp>
        <p:nvSpPr>
          <p:cNvPr id="6" name="Slide Number Placeholder 5"/>
          <p:cNvSpPr>
            <a:spLocks noGrp="1"/>
          </p:cNvSpPr>
          <p:nvPr>
            <p:ph type="sldNum" sz="quarter" idx="4"/>
          </p:nvPr>
        </p:nvSpPr>
        <p:spPr>
          <a:xfrm>
            <a:off x="8265139" y="6422855"/>
            <a:ext cx="709698" cy="365125"/>
          </a:xfrm>
          <a:prstGeom prst="rect">
            <a:avLst/>
          </a:prstGeom>
        </p:spPr>
        <p:txBody>
          <a:bodyPr vert="horz" lIns="45720" tIns="45720" rIns="91440" bIns="45720" rtlCol="0" anchor="ctr"/>
          <a:lstStyle>
            <a:lvl1pPr algn="l">
              <a:defRPr sz="1200" b="0">
                <a:solidFill>
                  <a:schemeClr val="tx1"/>
                </a:solidFill>
              </a:defRPr>
            </a:lvl1pPr>
          </a:lstStyle>
          <a:p>
            <a:fld id="{011EA07C-EE9C-40C2-ADB5-5ED734F62BC1}" type="slidenum">
              <a:rPr lang="en-US" smtClean="0"/>
              <a:t>‹#›</a:t>
            </a:fld>
            <a:endParaRPr lang="en-US"/>
          </a:p>
        </p:txBody>
      </p:sp>
    </p:spTree>
    <p:extLst>
      <p:ext uri="{BB962C8B-B14F-4D97-AF65-F5344CB8AC3E}">
        <p14:creationId xmlns:p14="http://schemas.microsoft.com/office/powerpoint/2010/main" val="2914275967"/>
      </p:ext>
    </p:extLst>
  </p:cSld>
  <p:clrMap bg1="dk1" tx1="lt1" bg2="dk2" tx2="lt2" accent1="accent1" accent2="accent2" accent3="accent3" accent4="accent4" accent5="accent5" accent6="accent6" hlink="hlink" folHlink="folHlink"/>
  <p:sldLayoutIdLst>
    <p:sldLayoutId id="2147484104" r:id="rId1"/>
    <p:sldLayoutId id="2147484105" r:id="rId2"/>
    <p:sldLayoutId id="2147484106" r:id="rId3"/>
    <p:sldLayoutId id="2147484107" r:id="rId4"/>
    <p:sldLayoutId id="2147484108" r:id="rId5"/>
    <p:sldLayoutId id="2147484109" r:id="rId6"/>
    <p:sldLayoutId id="2147484110" r:id="rId7"/>
    <p:sldLayoutId id="2147484111" r:id="rId8"/>
    <p:sldLayoutId id="2147484112" r:id="rId9"/>
    <p:sldLayoutId id="2147484113" r:id="rId10"/>
    <p:sldLayoutId id="2147484114" r:id="rId11"/>
  </p:sldLayoutIdLst>
  <p:txStyles>
    <p:titleStyle>
      <a:lvl1pPr algn="l" defTabSz="914400" rtl="0" eaLnBrk="1" latinLnBrk="0" hangingPunct="1">
        <a:lnSpc>
          <a:spcPct val="85000"/>
        </a:lnSpc>
        <a:spcBef>
          <a:spcPct val="0"/>
        </a:spcBef>
        <a:buNone/>
        <a:defRPr sz="4000" kern="1200" cap="all" baseline="0">
          <a:solidFill>
            <a:schemeClr val="bg2"/>
          </a:solidFill>
          <a:latin typeface="+mj-lt"/>
          <a:ea typeface="+mj-ea"/>
          <a:cs typeface="+mj-cs"/>
        </a:defRPr>
      </a:lvl1pPr>
    </p:titleStyle>
    <p:bodyStyle>
      <a:lvl1pPr marL="182880" indent="-182880" algn="l" defTabSz="914400" rtl="0" eaLnBrk="1" latinLnBrk="0" hangingPunct="1">
        <a:lnSpc>
          <a:spcPct val="90000"/>
        </a:lnSpc>
        <a:spcBef>
          <a:spcPts val="1200"/>
        </a:spcBef>
        <a:spcAft>
          <a:spcPts val="200"/>
        </a:spcAft>
        <a:buClr>
          <a:schemeClr val="tx1"/>
        </a:buClr>
        <a:buFont typeface="Wingdings" pitchFamily="2" charset="2"/>
        <a:buChar char=""/>
        <a:defRPr sz="2200" kern="1200">
          <a:solidFill>
            <a:schemeClr val="tx1"/>
          </a:solidFill>
          <a:latin typeface="+mn-lt"/>
          <a:ea typeface="+mn-ea"/>
          <a:cs typeface="+mn-cs"/>
        </a:defRPr>
      </a:lvl1pPr>
      <a:lvl2pPr marL="411480" indent="-182880" algn="l" defTabSz="914400" rtl="0" eaLnBrk="1" latinLnBrk="0" hangingPunct="1">
        <a:lnSpc>
          <a:spcPct val="90000"/>
        </a:lnSpc>
        <a:spcBef>
          <a:spcPts val="200"/>
        </a:spcBef>
        <a:spcAft>
          <a:spcPts val="400"/>
        </a:spcAft>
        <a:buClr>
          <a:schemeClr val="tx1"/>
        </a:buClr>
        <a:buFont typeface="Wingdings" pitchFamily="2" charset="2"/>
        <a:buChar char=""/>
        <a:defRPr sz="2000" kern="1200">
          <a:solidFill>
            <a:schemeClr val="tx1"/>
          </a:solidFill>
          <a:latin typeface="+mn-lt"/>
          <a:ea typeface="+mn-ea"/>
          <a:cs typeface="+mn-cs"/>
        </a:defRPr>
      </a:lvl2pPr>
      <a:lvl3pPr marL="640080" indent="-182880" algn="l" defTabSz="914400" rtl="0" eaLnBrk="1" latinLnBrk="0" hangingPunct="1">
        <a:lnSpc>
          <a:spcPct val="90000"/>
        </a:lnSpc>
        <a:spcBef>
          <a:spcPts val="200"/>
        </a:spcBef>
        <a:spcAft>
          <a:spcPts val="400"/>
        </a:spcAft>
        <a:buClr>
          <a:schemeClr val="tx1"/>
        </a:buClr>
        <a:buFont typeface="Wingdings" pitchFamily="2" charset="2"/>
        <a:buChar char=""/>
        <a:defRPr sz="1800" kern="1200">
          <a:solidFill>
            <a:schemeClr val="tx1"/>
          </a:solidFill>
          <a:latin typeface="+mn-lt"/>
          <a:ea typeface="+mn-ea"/>
          <a:cs typeface="+mn-cs"/>
        </a:defRPr>
      </a:lvl3pPr>
      <a:lvl4pPr marL="868680" indent="-182880" algn="l" defTabSz="914400" rtl="0" eaLnBrk="1" latinLnBrk="0" hangingPunct="1">
        <a:lnSpc>
          <a:spcPct val="90000"/>
        </a:lnSpc>
        <a:spcBef>
          <a:spcPts val="200"/>
        </a:spcBef>
        <a:spcAft>
          <a:spcPts val="400"/>
        </a:spcAft>
        <a:buClr>
          <a:schemeClr val="tx1"/>
        </a:buClr>
        <a:buFont typeface="Wingdings" pitchFamily="2" charset="2"/>
        <a:buChar char=""/>
        <a:defRPr sz="1600" kern="1200">
          <a:solidFill>
            <a:schemeClr val="tx1"/>
          </a:solidFill>
          <a:latin typeface="+mn-lt"/>
          <a:ea typeface="+mn-ea"/>
          <a:cs typeface="+mn-cs"/>
        </a:defRPr>
      </a:lvl4pPr>
      <a:lvl5pPr marL="1097280" indent="-182880" algn="l" defTabSz="914400" rtl="0" eaLnBrk="1" latinLnBrk="0" hangingPunct="1">
        <a:lnSpc>
          <a:spcPct val="90000"/>
        </a:lnSpc>
        <a:spcBef>
          <a:spcPts val="200"/>
        </a:spcBef>
        <a:spcAft>
          <a:spcPts val="400"/>
        </a:spcAft>
        <a:buClr>
          <a:schemeClr val="tx1"/>
        </a:buClr>
        <a:buFont typeface="Wingdings" pitchFamily="2" charset="2"/>
        <a:buChar char=""/>
        <a:defRPr sz="1600" kern="1200">
          <a:solidFill>
            <a:schemeClr val="tx1"/>
          </a:solidFill>
          <a:latin typeface="+mn-lt"/>
          <a:ea typeface="+mn-ea"/>
          <a:cs typeface="+mn-cs"/>
        </a:defRPr>
      </a:lvl5pPr>
      <a:lvl6pPr marL="1284600" indent="-228600" algn="l" defTabSz="914400" rtl="0" eaLnBrk="1" latinLnBrk="0" hangingPunct="1">
        <a:lnSpc>
          <a:spcPct val="90000"/>
        </a:lnSpc>
        <a:spcBef>
          <a:spcPts val="200"/>
        </a:spcBef>
        <a:spcAft>
          <a:spcPts val="400"/>
        </a:spcAft>
        <a:buClr>
          <a:schemeClr val="tx1"/>
        </a:buClr>
        <a:buFont typeface="Wingdings" pitchFamily="2" charset="2"/>
        <a:buChar char=""/>
        <a:defRPr sz="1600" kern="1200">
          <a:solidFill>
            <a:schemeClr val="tx1"/>
          </a:solidFill>
          <a:latin typeface="+mn-lt"/>
          <a:ea typeface="+mn-ea"/>
          <a:cs typeface="+mn-cs"/>
        </a:defRPr>
      </a:lvl6pPr>
      <a:lvl7pPr marL="1471800" indent="-228600" algn="l" defTabSz="914400" rtl="0" eaLnBrk="1" latinLnBrk="0" hangingPunct="1">
        <a:lnSpc>
          <a:spcPct val="90000"/>
        </a:lnSpc>
        <a:spcBef>
          <a:spcPts val="200"/>
        </a:spcBef>
        <a:spcAft>
          <a:spcPts val="400"/>
        </a:spcAft>
        <a:buClr>
          <a:schemeClr val="tx1"/>
        </a:buClr>
        <a:buFont typeface="Wingdings" pitchFamily="2" charset="2"/>
        <a:buChar char=""/>
        <a:defRPr sz="1600" kern="1200">
          <a:solidFill>
            <a:schemeClr val="tx1"/>
          </a:solidFill>
          <a:latin typeface="+mn-lt"/>
          <a:ea typeface="+mn-ea"/>
          <a:cs typeface="+mn-cs"/>
        </a:defRPr>
      </a:lvl7pPr>
      <a:lvl8pPr marL="1629000" indent="-228600" algn="l" defTabSz="914400" rtl="0" eaLnBrk="1" latinLnBrk="0" hangingPunct="1">
        <a:lnSpc>
          <a:spcPct val="90000"/>
        </a:lnSpc>
        <a:spcBef>
          <a:spcPts val="200"/>
        </a:spcBef>
        <a:spcAft>
          <a:spcPts val="400"/>
        </a:spcAft>
        <a:buClr>
          <a:schemeClr val="tx1"/>
        </a:buClr>
        <a:buFont typeface="Wingdings" pitchFamily="2" charset="2"/>
        <a:buChar char=""/>
        <a:defRPr sz="1600" kern="1200">
          <a:solidFill>
            <a:schemeClr val="tx1"/>
          </a:solidFill>
          <a:latin typeface="+mn-lt"/>
          <a:ea typeface="+mn-ea"/>
          <a:cs typeface="+mn-cs"/>
        </a:defRPr>
      </a:lvl8pPr>
      <a:lvl9pPr marL="1806200" indent="-228600" algn="l" defTabSz="914400" rtl="0" eaLnBrk="1" latinLnBrk="0" hangingPunct="1">
        <a:lnSpc>
          <a:spcPct val="90000"/>
        </a:lnSpc>
        <a:spcBef>
          <a:spcPts val="200"/>
        </a:spcBef>
        <a:spcAft>
          <a:spcPts val="400"/>
        </a:spcAft>
        <a:buClr>
          <a:schemeClr val="tx1"/>
        </a:buClr>
        <a:buFont typeface="Wingdings" pitchFamily="2" charset="2"/>
        <a:buChar char=""/>
        <a:defRPr sz="16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7.emf"/><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image" Target="../media/image8.emf"/><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image" Target="../media/image10.emf"/><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image" Target="../media/image11.emf"/><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2.emf"/><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3" Type="http://schemas.openxmlformats.org/officeDocument/2006/relationships/image" Target="../media/image5.emf"/><Relationship Id="rId2" Type="http://schemas.openxmlformats.org/officeDocument/2006/relationships/image" Target="../media/image4.emf"/><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sz="4000" dirty="0" smtClean="0">
                <a:latin typeface="Times New Roman" pitchFamily="18" charset="0"/>
                <a:cs typeface="Times New Roman" pitchFamily="18" charset="0"/>
              </a:rPr>
              <a:t>Education Outreach referral pathways </a:t>
            </a:r>
            <a:endParaRPr lang="en-US" sz="4000" dirty="0">
              <a:latin typeface="Times New Roman" pitchFamily="18" charset="0"/>
              <a:cs typeface="Times New Roman" pitchFamily="18" charset="0"/>
            </a:endParaRPr>
          </a:p>
        </p:txBody>
      </p:sp>
      <p:sp>
        <p:nvSpPr>
          <p:cNvPr id="3" name="Subtitle 2"/>
          <p:cNvSpPr>
            <a:spLocks noGrp="1"/>
          </p:cNvSpPr>
          <p:nvPr>
            <p:ph type="subTitle" idx="1"/>
          </p:nvPr>
        </p:nvSpPr>
        <p:spPr/>
        <p:txBody>
          <a:bodyPr/>
          <a:lstStyle/>
          <a:p>
            <a:r>
              <a:rPr lang="en-US" dirty="0" smtClean="0"/>
              <a:t>Back to School – July 2017</a:t>
            </a:r>
            <a:endParaRPr lang="en-US" dirty="0"/>
          </a:p>
        </p:txBody>
      </p:sp>
    </p:spTree>
    <p:extLst>
      <p:ext uri="{BB962C8B-B14F-4D97-AF65-F5344CB8AC3E}">
        <p14:creationId xmlns:p14="http://schemas.microsoft.com/office/powerpoint/2010/main" val="204631331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p:cNvPicPr>
            <a:picLocks noChangeAspect="1"/>
          </p:cNvPicPr>
          <p:nvPr/>
        </p:nvPicPr>
        <p:blipFill>
          <a:blip r:embed="rId2"/>
          <a:stretch>
            <a:fillRect/>
          </a:stretch>
        </p:blipFill>
        <p:spPr>
          <a:xfrm>
            <a:off x="2362200" y="1066800"/>
            <a:ext cx="4587220" cy="4876800"/>
          </a:xfrm>
          <a:prstGeom prst="rect">
            <a:avLst/>
          </a:prstGeom>
        </p:spPr>
      </p:pic>
    </p:spTree>
    <p:extLst>
      <p:ext uri="{BB962C8B-B14F-4D97-AF65-F5344CB8AC3E}">
        <p14:creationId xmlns:p14="http://schemas.microsoft.com/office/powerpoint/2010/main" val="264764511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2"/>
          <p:cNvPicPr>
            <a:picLocks noChangeAspect="1"/>
          </p:cNvPicPr>
          <p:nvPr/>
        </p:nvPicPr>
        <p:blipFill>
          <a:blip r:embed="rId2"/>
          <a:stretch>
            <a:fillRect/>
          </a:stretch>
        </p:blipFill>
        <p:spPr>
          <a:xfrm>
            <a:off x="2895600" y="304800"/>
            <a:ext cx="3962400" cy="6421049"/>
          </a:xfrm>
          <a:prstGeom prst="rect">
            <a:avLst/>
          </a:prstGeom>
        </p:spPr>
      </p:pic>
    </p:spTree>
    <p:extLst>
      <p:ext uri="{BB962C8B-B14F-4D97-AF65-F5344CB8AC3E}">
        <p14:creationId xmlns:p14="http://schemas.microsoft.com/office/powerpoint/2010/main" val="356769783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2"/>
          <p:cNvPicPr>
            <a:picLocks noChangeAspect="1"/>
          </p:cNvPicPr>
          <p:nvPr/>
        </p:nvPicPr>
        <p:blipFill>
          <a:blip r:embed="rId2"/>
          <a:stretch>
            <a:fillRect/>
          </a:stretch>
        </p:blipFill>
        <p:spPr>
          <a:xfrm>
            <a:off x="533400" y="533400"/>
            <a:ext cx="4328366" cy="6096000"/>
          </a:xfrm>
          <a:prstGeom prst="rect">
            <a:avLst/>
          </a:prstGeom>
        </p:spPr>
      </p:pic>
      <p:sp>
        <p:nvSpPr>
          <p:cNvPr id="5" name="Rectangle 4"/>
          <p:cNvSpPr/>
          <p:nvPr/>
        </p:nvSpPr>
        <p:spPr>
          <a:xfrm>
            <a:off x="5943600" y="2819400"/>
            <a:ext cx="2765156" cy="2031325"/>
          </a:xfrm>
          <a:prstGeom prst="rect">
            <a:avLst/>
          </a:prstGeom>
        </p:spPr>
        <p:txBody>
          <a:bodyPr wrap="square">
            <a:spAutoFit/>
          </a:bodyPr>
          <a:lstStyle/>
          <a:p>
            <a:r>
              <a:rPr lang="en-GB" dirty="0">
                <a:latin typeface="Calibri" panose="020F0502020204030204" pitchFamily="34" charset="0"/>
                <a:ea typeface="Calibri" panose="020F0502020204030204" pitchFamily="34" charset="0"/>
                <a:cs typeface="Arial" panose="020B0604020202020204" pitchFamily="34" charset="0"/>
              </a:rPr>
              <a:t>For children at least 13 years of age and would like to enter the vocational route and not the academic one, please see the section below on YAD vocational referral pathway </a:t>
            </a:r>
            <a:endParaRPr lang="en-GB" dirty="0"/>
          </a:p>
        </p:txBody>
      </p:sp>
    </p:spTree>
    <p:extLst>
      <p:ext uri="{BB962C8B-B14F-4D97-AF65-F5344CB8AC3E}">
        <p14:creationId xmlns:p14="http://schemas.microsoft.com/office/powerpoint/2010/main" val="414631977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sz="4000" dirty="0" smtClean="0">
                <a:latin typeface="Times New Roman" pitchFamily="18" charset="0"/>
                <a:cs typeface="Times New Roman" pitchFamily="18" charset="0"/>
              </a:rPr>
              <a:t>Adolescents and Youth</a:t>
            </a:r>
            <a:br>
              <a:rPr lang="en-US" sz="4000" dirty="0" smtClean="0">
                <a:latin typeface="Times New Roman" pitchFamily="18" charset="0"/>
                <a:cs typeface="Times New Roman" pitchFamily="18" charset="0"/>
              </a:rPr>
            </a:br>
            <a:r>
              <a:rPr lang="en-US" sz="4000" dirty="0" smtClean="0">
                <a:latin typeface="Times New Roman" pitchFamily="18" charset="0"/>
                <a:cs typeface="Times New Roman" pitchFamily="18" charset="0"/>
              </a:rPr>
              <a:t>referral pathways </a:t>
            </a:r>
            <a:endParaRPr lang="en-US" sz="4000" dirty="0">
              <a:latin typeface="Times New Roman" pitchFamily="18" charset="0"/>
              <a:cs typeface="Times New Roman" pitchFamily="18" charset="0"/>
            </a:endParaRPr>
          </a:p>
        </p:txBody>
      </p:sp>
      <p:sp>
        <p:nvSpPr>
          <p:cNvPr id="3" name="Subtitle 2"/>
          <p:cNvSpPr>
            <a:spLocks noGrp="1"/>
          </p:cNvSpPr>
          <p:nvPr>
            <p:ph type="subTitle" idx="1"/>
          </p:nvPr>
        </p:nvSpPr>
        <p:spPr/>
        <p:txBody>
          <a:bodyPr/>
          <a:lstStyle/>
          <a:p>
            <a:r>
              <a:rPr lang="en-US" dirty="0" smtClean="0"/>
              <a:t>Back to School – July 2017</a:t>
            </a:r>
            <a:endParaRPr lang="en-US" dirty="0"/>
          </a:p>
        </p:txBody>
      </p:sp>
    </p:spTree>
    <p:extLst>
      <p:ext uri="{BB962C8B-B14F-4D97-AF65-F5344CB8AC3E}">
        <p14:creationId xmlns:p14="http://schemas.microsoft.com/office/powerpoint/2010/main" val="74749800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Where does this referral pathway start?</a:t>
            </a:r>
            <a:endParaRPr lang="en-US" dirty="0"/>
          </a:p>
        </p:txBody>
      </p:sp>
      <p:pic>
        <p:nvPicPr>
          <p:cNvPr id="5" name="Picture 4"/>
          <p:cNvPicPr>
            <a:picLocks noChangeAspect="1"/>
          </p:cNvPicPr>
          <p:nvPr/>
        </p:nvPicPr>
        <p:blipFill>
          <a:blip r:embed="rId2"/>
          <a:stretch>
            <a:fillRect/>
          </a:stretch>
        </p:blipFill>
        <p:spPr>
          <a:xfrm>
            <a:off x="289879" y="2438400"/>
            <a:ext cx="8562679" cy="2869319"/>
          </a:xfrm>
          <a:prstGeom prst="rect">
            <a:avLst/>
          </a:prstGeom>
        </p:spPr>
      </p:pic>
    </p:spTree>
    <p:extLst>
      <p:ext uri="{BB962C8B-B14F-4D97-AF65-F5344CB8AC3E}">
        <p14:creationId xmlns:p14="http://schemas.microsoft.com/office/powerpoint/2010/main" val="89719802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p:cNvPicPr>
            <a:picLocks noChangeAspect="1"/>
          </p:cNvPicPr>
          <p:nvPr/>
        </p:nvPicPr>
        <p:blipFill>
          <a:blip r:embed="rId2"/>
          <a:stretch>
            <a:fillRect/>
          </a:stretch>
        </p:blipFill>
        <p:spPr>
          <a:xfrm>
            <a:off x="381000" y="304800"/>
            <a:ext cx="8229600" cy="6371585"/>
          </a:xfrm>
          <a:prstGeom prst="rect">
            <a:avLst/>
          </a:prstGeom>
        </p:spPr>
      </p:pic>
    </p:spTree>
    <p:extLst>
      <p:ext uri="{BB962C8B-B14F-4D97-AF65-F5344CB8AC3E}">
        <p14:creationId xmlns:p14="http://schemas.microsoft.com/office/powerpoint/2010/main" val="3851108696"/>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p:cNvPicPr>
            <a:picLocks noChangeAspect="1"/>
          </p:cNvPicPr>
          <p:nvPr/>
        </p:nvPicPr>
        <p:blipFill>
          <a:blip r:embed="rId2"/>
          <a:stretch>
            <a:fillRect/>
          </a:stretch>
        </p:blipFill>
        <p:spPr>
          <a:xfrm>
            <a:off x="217670" y="381000"/>
            <a:ext cx="8813518" cy="6324600"/>
          </a:xfrm>
          <a:prstGeom prst="rect">
            <a:avLst/>
          </a:prstGeom>
        </p:spPr>
      </p:pic>
    </p:spTree>
    <p:extLst>
      <p:ext uri="{BB962C8B-B14F-4D97-AF65-F5344CB8AC3E}">
        <p14:creationId xmlns:p14="http://schemas.microsoft.com/office/powerpoint/2010/main" val="34257633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dirty="0" smtClean="0"/>
              <a:t>Formal v/s non Formal education</a:t>
            </a:r>
            <a:endParaRPr lang="en-GB" dirty="0"/>
          </a:p>
        </p:txBody>
      </p:sp>
      <p:sp>
        <p:nvSpPr>
          <p:cNvPr id="3" name="Content Placeholder 2"/>
          <p:cNvSpPr>
            <a:spLocks noGrp="1"/>
          </p:cNvSpPr>
          <p:nvPr>
            <p:ph idx="1"/>
          </p:nvPr>
        </p:nvSpPr>
        <p:spPr>
          <a:xfrm>
            <a:off x="685019" y="2011680"/>
            <a:ext cx="7751615" cy="4206240"/>
          </a:xfrm>
        </p:spPr>
        <p:txBody>
          <a:bodyPr>
            <a:normAutofit/>
          </a:bodyPr>
          <a:lstStyle/>
          <a:p>
            <a:pPr marL="0" indent="0">
              <a:buNone/>
            </a:pPr>
            <a:r>
              <a:rPr lang="en-US" sz="2400" dirty="0" smtClean="0"/>
              <a:t>There are 2 main types of education programs within our Lebanese structure:</a:t>
            </a:r>
          </a:p>
          <a:p>
            <a:pPr marL="514350" indent="-514350">
              <a:buFont typeface="+mj-lt"/>
              <a:buAutoNum type="arabicPeriod"/>
            </a:pPr>
            <a:r>
              <a:rPr lang="en-US" sz="2400" b="1" dirty="0" smtClean="0"/>
              <a:t>Formal education program</a:t>
            </a:r>
            <a:r>
              <a:rPr lang="en-US" sz="2400" dirty="0" smtClean="0"/>
              <a:t>s or what is more commonly referred to as schooling and leads to accredited certifications</a:t>
            </a:r>
          </a:p>
          <a:p>
            <a:pPr marL="514350" indent="-514350">
              <a:buFont typeface="+mj-lt"/>
              <a:buAutoNum type="arabicPeriod"/>
            </a:pPr>
            <a:r>
              <a:rPr lang="en-US" sz="2400" b="1" dirty="0" smtClean="0"/>
              <a:t>Non formal education programs </a:t>
            </a:r>
            <a:r>
              <a:rPr lang="en-US" sz="2400" dirty="0" smtClean="0"/>
              <a:t>which are structured learning activities or trainings that are short term  and usually help build specific knowledge, skills and competencies</a:t>
            </a:r>
          </a:p>
          <a:p>
            <a:pPr marL="0" indent="0">
              <a:buNone/>
            </a:pPr>
            <a:endParaRPr lang="en-GB" dirty="0"/>
          </a:p>
        </p:txBody>
      </p:sp>
    </p:spTree>
    <p:extLst>
      <p:ext uri="{BB962C8B-B14F-4D97-AF65-F5344CB8AC3E}">
        <p14:creationId xmlns:p14="http://schemas.microsoft.com/office/powerpoint/2010/main" val="6510980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2057400"/>
            <a:ext cx="7772400" cy="4572000"/>
          </a:xfrm>
        </p:spPr>
        <p:txBody>
          <a:bodyPr>
            <a:normAutofit/>
          </a:bodyPr>
          <a:lstStyle/>
          <a:p>
            <a:r>
              <a:rPr lang="en-US" sz="2400" dirty="0" smtClean="0"/>
              <a:t>Since, basic education (Grades 1 – 9) is free  and compulsory in Lebanese and therefore most Lebanese children enter into formal education </a:t>
            </a:r>
          </a:p>
          <a:p>
            <a:r>
              <a:rPr lang="en-US" sz="2400" dirty="0" smtClean="0"/>
              <a:t>When it comes to the non-Lebanese, particularly the Syrian refugee community, many have dropped out of school due to the war and cannot cope (yet) in the regular Lebanese schooling system. </a:t>
            </a:r>
          </a:p>
          <a:p>
            <a:r>
              <a:rPr lang="en-US" sz="2400" dirty="0"/>
              <a:t>N</a:t>
            </a:r>
            <a:r>
              <a:rPr lang="en-US" sz="2400" dirty="0" smtClean="0"/>
              <a:t>on formal education programs have therefore been set in place to aid these children in their transition back to school. </a:t>
            </a:r>
            <a:endParaRPr lang="en-GB" sz="2400" dirty="0"/>
          </a:p>
        </p:txBody>
      </p:sp>
    </p:spTree>
    <p:extLst>
      <p:ext uri="{BB962C8B-B14F-4D97-AF65-F5344CB8AC3E}">
        <p14:creationId xmlns:p14="http://schemas.microsoft.com/office/powerpoint/2010/main" val="155670285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25941" y="170602"/>
            <a:ext cx="8079581" cy="1658198"/>
          </a:xfrm>
        </p:spPr>
        <p:txBody>
          <a:bodyPr>
            <a:normAutofit/>
          </a:bodyPr>
          <a:lstStyle/>
          <a:p>
            <a:pPr algn="ctr"/>
            <a:r>
              <a:rPr lang="en-US" dirty="0" smtClean="0"/>
              <a:t>Current Formal and NFE programs</a:t>
            </a:r>
            <a:endParaRPr lang="en-GB" dirty="0"/>
          </a:p>
        </p:txBody>
      </p:sp>
      <p:sp>
        <p:nvSpPr>
          <p:cNvPr id="3" name="Content Placeholder 2"/>
          <p:cNvSpPr>
            <a:spLocks noGrp="1"/>
          </p:cNvSpPr>
          <p:nvPr>
            <p:ph idx="1"/>
          </p:nvPr>
        </p:nvSpPr>
        <p:spPr>
          <a:xfrm>
            <a:off x="540228" y="1981200"/>
            <a:ext cx="8065294" cy="3766185"/>
          </a:xfrm>
        </p:spPr>
        <p:txBody>
          <a:bodyPr>
            <a:noAutofit/>
          </a:bodyPr>
          <a:lstStyle/>
          <a:p>
            <a:r>
              <a:rPr lang="en-US" sz="2000" dirty="0" smtClean="0"/>
              <a:t>Formal Education Programs: </a:t>
            </a:r>
          </a:p>
          <a:p>
            <a:pPr lvl="1"/>
            <a:r>
              <a:rPr lang="en-US" dirty="0" smtClean="0"/>
              <a:t>Kindergarten </a:t>
            </a:r>
          </a:p>
          <a:p>
            <a:pPr lvl="1"/>
            <a:r>
              <a:rPr lang="en-US" dirty="0" smtClean="0"/>
              <a:t>MEHE prep ECE</a:t>
            </a:r>
          </a:p>
          <a:p>
            <a:pPr lvl="1"/>
            <a:r>
              <a:rPr lang="en-US" dirty="0" smtClean="0"/>
              <a:t>1</a:t>
            </a:r>
            <a:r>
              <a:rPr lang="en-US" baseline="30000" dirty="0" smtClean="0"/>
              <a:t>st</a:t>
            </a:r>
            <a:r>
              <a:rPr lang="en-US" dirty="0" smtClean="0"/>
              <a:t> and 2</a:t>
            </a:r>
            <a:r>
              <a:rPr lang="en-US" baseline="30000" dirty="0" smtClean="0"/>
              <a:t>nd</a:t>
            </a:r>
            <a:r>
              <a:rPr lang="en-US" dirty="0" smtClean="0"/>
              <a:t> shift public schools </a:t>
            </a:r>
          </a:p>
          <a:p>
            <a:pPr lvl="1"/>
            <a:r>
              <a:rPr lang="en-US" dirty="0" smtClean="0"/>
              <a:t>Private schools registered with MEHE </a:t>
            </a:r>
          </a:p>
          <a:p>
            <a:pPr lvl="1"/>
            <a:r>
              <a:rPr lang="en-US" dirty="0" smtClean="0"/>
              <a:t>Formal Vocational schools </a:t>
            </a:r>
          </a:p>
          <a:p>
            <a:pPr lvl="1"/>
            <a:r>
              <a:rPr lang="en-US" dirty="0" smtClean="0"/>
              <a:t>Universities </a:t>
            </a:r>
          </a:p>
          <a:p>
            <a:pPr lvl="1"/>
            <a:endParaRPr lang="en-US" dirty="0"/>
          </a:p>
          <a:p>
            <a:r>
              <a:rPr lang="en-US" sz="2000" dirty="0" smtClean="0"/>
              <a:t>Non-Formal Education Programs</a:t>
            </a:r>
            <a:r>
              <a:rPr lang="en-US" sz="2000" dirty="0"/>
              <a:t> </a:t>
            </a:r>
            <a:r>
              <a:rPr lang="en-US" sz="2000" dirty="0" smtClean="0"/>
              <a:t>(pathways endorsed by MEHE)</a:t>
            </a:r>
          </a:p>
          <a:p>
            <a:pPr lvl="1"/>
            <a:r>
              <a:rPr lang="en-US" dirty="0" smtClean="0"/>
              <a:t>Community Based Early Childhood Education (CBECE) </a:t>
            </a:r>
          </a:p>
          <a:p>
            <a:pPr lvl="1"/>
            <a:r>
              <a:rPr lang="en-US" dirty="0" smtClean="0"/>
              <a:t>Accelerated Learning Program (ALP)</a:t>
            </a:r>
          </a:p>
          <a:p>
            <a:pPr lvl="1"/>
            <a:r>
              <a:rPr lang="en-US" dirty="0" smtClean="0"/>
              <a:t>Basic Literacy and Numeracy (BLN)</a:t>
            </a:r>
            <a:endParaRPr lang="en-GB" dirty="0"/>
          </a:p>
        </p:txBody>
      </p:sp>
    </p:spTree>
    <p:extLst>
      <p:ext uri="{BB962C8B-B14F-4D97-AF65-F5344CB8AC3E}">
        <p14:creationId xmlns:p14="http://schemas.microsoft.com/office/powerpoint/2010/main" val="13105397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Referring Children to an Education Program</a:t>
            </a:r>
            <a:endParaRPr lang="en-GB" dirty="0"/>
          </a:p>
        </p:txBody>
      </p:sp>
      <p:sp>
        <p:nvSpPr>
          <p:cNvPr id="3" name="Content Placeholder 2"/>
          <p:cNvSpPr>
            <a:spLocks noGrp="1"/>
          </p:cNvSpPr>
          <p:nvPr>
            <p:ph idx="1"/>
          </p:nvPr>
        </p:nvSpPr>
        <p:spPr/>
        <p:txBody>
          <a:bodyPr>
            <a:normAutofit/>
          </a:bodyPr>
          <a:lstStyle/>
          <a:p>
            <a:r>
              <a:rPr lang="en-US" sz="2400" dirty="0" smtClean="0"/>
              <a:t>When it comes to referring children to an education program it is extremely important to keep 3 questions in mind: </a:t>
            </a:r>
          </a:p>
          <a:p>
            <a:pPr marL="0" indent="0">
              <a:buNone/>
            </a:pPr>
            <a:endParaRPr lang="en-US" sz="2400" dirty="0" smtClean="0"/>
          </a:p>
          <a:p>
            <a:pPr marL="228600" lvl="1" indent="0">
              <a:buNone/>
            </a:pPr>
            <a:r>
              <a:rPr lang="en-GB" sz="2400" b="1" dirty="0" smtClean="0"/>
              <a:t>1. How </a:t>
            </a:r>
            <a:r>
              <a:rPr lang="en-GB" sz="2400" b="1" dirty="0"/>
              <a:t>old is the child? </a:t>
            </a:r>
            <a:endParaRPr lang="en-GB" sz="2400" dirty="0"/>
          </a:p>
          <a:p>
            <a:pPr marL="228600" lvl="1" indent="0">
              <a:buNone/>
            </a:pPr>
            <a:r>
              <a:rPr lang="en-GB" sz="2400" b="1" dirty="0" smtClean="0"/>
              <a:t>2. </a:t>
            </a:r>
            <a:r>
              <a:rPr lang="en-GB" sz="2400" b="1" dirty="0"/>
              <a:t>When was the last time the child went to </a:t>
            </a:r>
            <a:r>
              <a:rPr lang="en-GB" sz="2400" b="1" dirty="0" smtClean="0"/>
              <a:t>school</a:t>
            </a:r>
            <a:r>
              <a:rPr lang="en-GB" sz="2400" dirty="0"/>
              <a:t>?</a:t>
            </a:r>
            <a:endParaRPr lang="en-GB" sz="2400" b="1" dirty="0" smtClean="0"/>
          </a:p>
          <a:p>
            <a:pPr marL="228600" lvl="1" indent="0">
              <a:buNone/>
            </a:pPr>
            <a:r>
              <a:rPr lang="en-GB" sz="2400" b="1" dirty="0" smtClean="0"/>
              <a:t>3. Has </a:t>
            </a:r>
            <a:r>
              <a:rPr lang="en-GB" sz="2400" b="1" dirty="0"/>
              <a:t>the child had any prior learning?</a:t>
            </a:r>
            <a:endParaRPr lang="en-GB" sz="2400" dirty="0"/>
          </a:p>
          <a:p>
            <a:pPr lvl="1"/>
            <a:endParaRPr lang="en-US" dirty="0"/>
          </a:p>
          <a:p>
            <a:pPr marL="457200" lvl="1" indent="0">
              <a:buNone/>
            </a:pPr>
            <a:endParaRPr lang="en-US" dirty="0" smtClean="0"/>
          </a:p>
        </p:txBody>
      </p:sp>
    </p:spTree>
    <p:extLst>
      <p:ext uri="{BB962C8B-B14F-4D97-AF65-F5344CB8AC3E}">
        <p14:creationId xmlns:p14="http://schemas.microsoft.com/office/powerpoint/2010/main" val="9719821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Referring children to Programs that would lead to The Formal Academic Track </a:t>
            </a:r>
            <a:endParaRPr lang="en-GB" dirty="0"/>
          </a:p>
        </p:txBody>
      </p:sp>
      <p:pic>
        <p:nvPicPr>
          <p:cNvPr id="4" name="Content Placeholder 3"/>
          <p:cNvPicPr>
            <a:picLocks noGrp="1" noChangeAspect="1"/>
          </p:cNvPicPr>
          <p:nvPr>
            <p:ph idx="1"/>
          </p:nvPr>
        </p:nvPicPr>
        <p:blipFill>
          <a:blip r:embed="rId2"/>
          <a:stretch>
            <a:fillRect/>
          </a:stretch>
        </p:blipFill>
        <p:spPr>
          <a:xfrm>
            <a:off x="2467781" y="2133600"/>
            <a:ext cx="4206875" cy="4206875"/>
          </a:xfrm>
          <a:prstGeom prst="rect">
            <a:avLst/>
          </a:prstGeom>
        </p:spPr>
      </p:pic>
    </p:spTree>
    <p:extLst>
      <p:ext uri="{BB962C8B-B14F-4D97-AF65-F5344CB8AC3E}">
        <p14:creationId xmlns:p14="http://schemas.microsoft.com/office/powerpoint/2010/main" val="12541790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p:cNvPicPr>
            <a:picLocks noChangeAspect="1"/>
          </p:cNvPicPr>
          <p:nvPr/>
        </p:nvPicPr>
        <p:blipFill>
          <a:blip r:embed="rId2"/>
          <a:stretch>
            <a:fillRect/>
          </a:stretch>
        </p:blipFill>
        <p:spPr>
          <a:xfrm>
            <a:off x="243465" y="426460"/>
            <a:ext cx="8657070" cy="6005080"/>
          </a:xfrm>
          <a:prstGeom prst="rect">
            <a:avLst/>
          </a:prstGeom>
        </p:spPr>
      </p:pic>
    </p:spTree>
    <p:extLst>
      <p:ext uri="{BB962C8B-B14F-4D97-AF65-F5344CB8AC3E}">
        <p14:creationId xmlns:p14="http://schemas.microsoft.com/office/powerpoint/2010/main" val="228102052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p:cNvPicPr>
            <a:picLocks noChangeAspect="1"/>
          </p:cNvPicPr>
          <p:nvPr/>
        </p:nvPicPr>
        <p:blipFill>
          <a:blip r:embed="rId2"/>
          <a:stretch>
            <a:fillRect/>
          </a:stretch>
        </p:blipFill>
        <p:spPr>
          <a:xfrm>
            <a:off x="2971800" y="1219200"/>
            <a:ext cx="3347375" cy="4462481"/>
          </a:xfrm>
          <a:prstGeom prst="rect">
            <a:avLst/>
          </a:prstGeom>
        </p:spPr>
      </p:pic>
      <p:pic>
        <p:nvPicPr>
          <p:cNvPr id="3" name="Picture 2"/>
          <p:cNvPicPr>
            <a:picLocks noChangeAspect="1"/>
          </p:cNvPicPr>
          <p:nvPr/>
        </p:nvPicPr>
        <p:blipFill>
          <a:blip r:embed="rId3"/>
          <a:stretch>
            <a:fillRect/>
          </a:stretch>
        </p:blipFill>
        <p:spPr>
          <a:xfrm>
            <a:off x="3048000" y="3276600"/>
            <a:ext cx="1219200" cy="773943"/>
          </a:xfrm>
          <a:prstGeom prst="rect">
            <a:avLst/>
          </a:prstGeom>
        </p:spPr>
      </p:pic>
    </p:spTree>
    <p:extLst>
      <p:ext uri="{BB962C8B-B14F-4D97-AF65-F5344CB8AC3E}">
        <p14:creationId xmlns:p14="http://schemas.microsoft.com/office/powerpoint/2010/main" val="65160575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1"/>
          <p:cNvPicPr>
            <a:picLocks noChangeAspect="1"/>
          </p:cNvPicPr>
          <p:nvPr/>
        </p:nvPicPr>
        <p:blipFill>
          <a:blip r:embed="rId2"/>
          <a:stretch>
            <a:fillRect/>
          </a:stretch>
        </p:blipFill>
        <p:spPr>
          <a:xfrm>
            <a:off x="1752600" y="609600"/>
            <a:ext cx="4038600" cy="6105065"/>
          </a:xfrm>
          <a:prstGeom prst="rect">
            <a:avLst/>
          </a:prstGeom>
        </p:spPr>
      </p:pic>
      <p:sp>
        <p:nvSpPr>
          <p:cNvPr id="3" name="Rectangle 2"/>
          <p:cNvSpPr/>
          <p:nvPr/>
        </p:nvSpPr>
        <p:spPr>
          <a:xfrm>
            <a:off x="6296699" y="3429000"/>
            <a:ext cx="2660560" cy="3139321"/>
          </a:xfrm>
          <a:prstGeom prst="rect">
            <a:avLst/>
          </a:prstGeom>
        </p:spPr>
        <p:txBody>
          <a:bodyPr wrap="square">
            <a:spAutoFit/>
          </a:bodyPr>
          <a:lstStyle/>
          <a:p>
            <a:r>
              <a:rPr lang="en-GB" dirty="0">
                <a:latin typeface="Calibri" panose="020F0502020204030204" pitchFamily="34" charset="0"/>
                <a:ea typeface="Calibri" panose="020F0502020204030204" pitchFamily="34" charset="0"/>
                <a:cs typeface="Arial" panose="020B0604020202020204" pitchFamily="34" charset="0"/>
              </a:rPr>
              <a:t>Note that 5-6 year olds can go to MEHE Prep ECE or Formal Education provided that they are 6.5 by Sept 14 for MEHE prep ECE or complete 6 by January 31 of the following year to go to Grade 1. This is to be decided upon at the discretion of principal</a:t>
            </a:r>
            <a:endParaRPr lang="en-GB" dirty="0"/>
          </a:p>
        </p:txBody>
      </p:sp>
    </p:spTree>
    <p:extLst>
      <p:ext uri="{BB962C8B-B14F-4D97-AF65-F5344CB8AC3E}">
        <p14:creationId xmlns:p14="http://schemas.microsoft.com/office/powerpoint/2010/main" val="2397732827"/>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Banded">
  <a:themeElements>
    <a:clrScheme name="Banded">
      <a:dk1>
        <a:srgbClr val="2C2C2C"/>
      </a:dk1>
      <a:lt1>
        <a:srgbClr val="FFFFFF"/>
      </a:lt1>
      <a:dk2>
        <a:srgbClr val="099BDD"/>
      </a:dk2>
      <a:lt2>
        <a:srgbClr val="F2F2F2"/>
      </a:lt2>
      <a:accent1>
        <a:srgbClr val="FFC000"/>
      </a:accent1>
      <a:accent2>
        <a:srgbClr val="A5D028"/>
      </a:accent2>
      <a:accent3>
        <a:srgbClr val="08CC78"/>
      </a:accent3>
      <a:accent4>
        <a:srgbClr val="F24099"/>
      </a:accent4>
      <a:accent5>
        <a:srgbClr val="828288"/>
      </a:accent5>
      <a:accent6>
        <a:srgbClr val="F56617"/>
      </a:accent6>
      <a:hlink>
        <a:srgbClr val="005DBA"/>
      </a:hlink>
      <a:folHlink>
        <a:srgbClr val="6C606A"/>
      </a:folHlink>
    </a:clrScheme>
    <a:fontScheme name="Banded">
      <a:majorFont>
        <a:latin typeface="Corbel" panose="020B050302020402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orbel" panose="020B050302020402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Banded">
      <a:fillStyleLst>
        <a:solidFill>
          <a:schemeClr val="phClr"/>
        </a:solidFill>
        <a:gradFill rotWithShape="1">
          <a:gsLst>
            <a:gs pos="0">
              <a:schemeClr val="phClr">
                <a:tint val="65000"/>
                <a:satMod val="120000"/>
                <a:lumMod val="107000"/>
              </a:schemeClr>
            </a:gs>
            <a:gs pos="50000">
              <a:schemeClr val="phClr">
                <a:tint val="70000"/>
                <a:satMod val="124000"/>
                <a:lumMod val="103000"/>
              </a:schemeClr>
            </a:gs>
            <a:gs pos="100000">
              <a:schemeClr val="phClr">
                <a:tint val="85000"/>
                <a:satMod val="120000"/>
                <a:lumMod val="100000"/>
              </a:schemeClr>
            </a:gs>
          </a:gsLst>
          <a:lin ang="5400000" scaled="0"/>
        </a:gradFill>
        <a:gradFill rotWithShape="1">
          <a:gsLst>
            <a:gs pos="0">
              <a:schemeClr val="phClr">
                <a:tint val="85000"/>
                <a:shade val="98000"/>
                <a:satMod val="110000"/>
                <a:lumMod val="103000"/>
              </a:schemeClr>
            </a:gs>
            <a:gs pos="50000">
              <a:schemeClr val="phClr">
                <a:shade val="85000"/>
                <a:satMod val="105000"/>
                <a:lumMod val="100000"/>
              </a:schemeClr>
            </a:gs>
            <a:gs pos="100000">
              <a:schemeClr val="phClr">
                <a:shade val="60000"/>
                <a:satMod val="120000"/>
                <a:lumMod val="100000"/>
              </a:schemeClr>
            </a:gs>
          </a:gsLst>
          <a:lin ang="5400000" scaled="0"/>
        </a:gradFill>
      </a:fillStyleLst>
      <a:lnStyleLst>
        <a:ln w="9525" cap="flat" cmpd="sng" algn="ctr">
          <a:solidFill>
            <a:schemeClr val="phClr"/>
          </a:solidFill>
          <a:prstDash val="solid"/>
        </a:ln>
        <a:ln w="12700"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50800" dist="15875" dir="5400000" algn="ctr" rotWithShape="0">
              <a:srgbClr val="000000">
                <a:alpha val="68000"/>
              </a:srgbClr>
            </a:outerShdw>
          </a:effectLst>
        </a:effectStyle>
        <a:effectStyle>
          <a:effectLst>
            <a:outerShdw blurRad="88900" dist="27940" dir="5400000" algn="ctr" rotWithShape="0">
              <a:srgbClr val="000000">
                <a:alpha val="63000"/>
              </a:srgbClr>
            </a:outerShdw>
          </a:effectLst>
        </a:effectStyle>
      </a:effectStyleLst>
      <a:bgFillStyleLst>
        <a:solidFill>
          <a:schemeClr val="phClr"/>
        </a:solidFill>
        <a:blipFill rotWithShape="1">
          <a:blip xmlns:r="http://schemas.openxmlformats.org/officeDocument/2006/relationships" r:embed="rId1">
            <a:duotone>
              <a:schemeClr val="phClr"/>
              <a:schemeClr val="phClr">
                <a:shade val="91000"/>
                <a:satMod val="105000"/>
              </a:schemeClr>
            </a:duotone>
          </a:blip>
          <a:tile tx="0" ty="0" sx="100000" sy="100000" flip="none" algn="tl"/>
        </a:blipFill>
        <a:gradFill rotWithShape="1">
          <a:gsLst>
            <a:gs pos="0">
              <a:schemeClr val="phClr">
                <a:tint val="100000"/>
                <a:shade val="0"/>
                <a:satMod val="100000"/>
              </a:schemeClr>
            </a:gs>
            <a:gs pos="100000">
              <a:schemeClr val="phClr">
                <a:shade val="100000"/>
                <a:satMod val="100000"/>
              </a:schemeClr>
            </a:gs>
          </a:gsLst>
          <a:lin ang="5400000" scaled="0"/>
        </a:gradFill>
      </a:bgFillStyleLst>
    </a:fmtScheme>
  </a:themeElements>
  <a:objectDefaults/>
  <a:extraClrSchemeLst/>
  <a:extLst>
    <a:ext uri="{05A4C25C-085E-4340-85A3-A5531E510DB2}">
      <thm15:themeFamily xmlns:thm15="http://schemas.microsoft.com/office/thememl/2012/main" name="Banded" id="{98DFF888-2449-4D28-977C-6306C017633E}" vid="{9792607F-9579-4224-82FF-9C88C3E1E53D}"/>
    </a:ext>
  </a:extLst>
</a:theme>
</file>

<file path=docProps/app.xml><?xml version="1.0" encoding="utf-8"?>
<Properties xmlns="http://schemas.openxmlformats.org/officeDocument/2006/extended-properties" xmlns:vt="http://schemas.openxmlformats.org/officeDocument/2006/docPropsVTypes">
  <Template>Banded</Template>
  <TotalTime>662</TotalTime>
  <Words>381</Words>
  <Application>Microsoft Office PowerPoint</Application>
  <PresentationFormat>On-screen Show (4:3)</PresentationFormat>
  <Paragraphs>34</Paragraphs>
  <Slides>16</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16</vt:i4>
      </vt:variant>
    </vt:vector>
  </HeadingPairs>
  <TitlesOfParts>
    <vt:vector size="22" baseType="lpstr">
      <vt:lpstr>Arial</vt:lpstr>
      <vt:lpstr>Calibri</vt:lpstr>
      <vt:lpstr>Corbel</vt:lpstr>
      <vt:lpstr>Times New Roman</vt:lpstr>
      <vt:lpstr>Wingdings</vt:lpstr>
      <vt:lpstr>Banded</vt:lpstr>
      <vt:lpstr>Education Outreach referral pathways </vt:lpstr>
      <vt:lpstr>Formal v/s non Formal education</vt:lpstr>
      <vt:lpstr>PowerPoint Presentation</vt:lpstr>
      <vt:lpstr>Current Formal and NFE programs</vt:lpstr>
      <vt:lpstr>Referring Children to an Education Program</vt:lpstr>
      <vt:lpstr>Referring children to Programs that would lead to The Formal Academic Track </vt:lpstr>
      <vt:lpstr>PowerPoint Presentation</vt:lpstr>
      <vt:lpstr>PowerPoint Presentation</vt:lpstr>
      <vt:lpstr>PowerPoint Presentation</vt:lpstr>
      <vt:lpstr>PowerPoint Presentation</vt:lpstr>
      <vt:lpstr>PowerPoint Presentation</vt:lpstr>
      <vt:lpstr>PowerPoint Presentation</vt:lpstr>
      <vt:lpstr>Adolescents and Youth referral pathways </vt:lpstr>
      <vt:lpstr>Where does this referral pathway start?</vt:lpstr>
      <vt:lpstr>PowerPoint Presentation</vt:lpstr>
      <vt:lpstr>PowerPoint Presentation</vt:lpstr>
    </vt:vector>
  </TitlesOfParts>
  <Company>UNICEF</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Education Outreeach referral pathways</dc:title>
  <dc:creator>Sarah Bou Ajram</dc:creator>
  <cp:lastModifiedBy>Sarah Bou Ajram</cp:lastModifiedBy>
  <cp:revision>42</cp:revision>
  <dcterms:created xsi:type="dcterms:W3CDTF">2017-07-04T11:53:05Z</dcterms:created>
  <dcterms:modified xsi:type="dcterms:W3CDTF">2017-07-05T15:33:37Z</dcterms:modified>
</cp:coreProperties>
</file>

<file path=docProps/thumbnail.jpeg>
</file>