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62" r:id="rId3"/>
    <p:sldId id="266" r:id="rId4"/>
    <p:sldId id="263" r:id="rId5"/>
    <p:sldId id="264" r:id="rId6"/>
    <p:sldId id="265"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livia Cribb" initials="OC" lastIdx="1" clrIdx="0">
    <p:extLst>
      <p:ext uri="{19B8F6BF-5375-455C-9EA6-DF929625EA0E}">
        <p15:presenceInfo xmlns:p15="http://schemas.microsoft.com/office/powerpoint/2012/main" userId="S-1-5-21-2676355427-447894320-4283101651-776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44" autoAdjust="0"/>
    <p:restoredTop sz="69390" autoAdjust="0"/>
  </p:normalViewPr>
  <p:slideViewPr>
    <p:cSldViewPr snapToGrid="0">
      <p:cViewPr varScale="1">
        <p:scale>
          <a:sx n="54" d="100"/>
          <a:sy n="54" d="100"/>
        </p:scale>
        <p:origin x="78"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E3A1C9-56D9-4F08-91F6-5A3C682546AC}" type="datetimeFigureOut">
              <a:rPr lang="en-GB" smtClean="0"/>
              <a:t>16/02/2017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404EEA-C97D-4288-956E-86EEE9072C44}" type="slidenum">
              <a:rPr lang="en-GB" smtClean="0"/>
              <a:t>‹#›</a:t>
            </a:fld>
            <a:endParaRPr lang="en-GB"/>
          </a:p>
        </p:txBody>
      </p:sp>
    </p:spTree>
    <p:extLst>
      <p:ext uri="{BB962C8B-B14F-4D97-AF65-F5344CB8AC3E}">
        <p14:creationId xmlns:p14="http://schemas.microsoft.com/office/powerpoint/2010/main" val="1427495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8404EEA-C97D-4288-956E-86EEE9072C44}" type="slidenum">
              <a:rPr lang="en-GB" smtClean="0"/>
              <a:t>1</a:t>
            </a:fld>
            <a:endParaRPr lang="en-GB"/>
          </a:p>
        </p:txBody>
      </p:sp>
    </p:spTree>
    <p:extLst>
      <p:ext uri="{BB962C8B-B14F-4D97-AF65-F5344CB8AC3E}">
        <p14:creationId xmlns:p14="http://schemas.microsoft.com/office/powerpoint/2010/main" val="2113295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8404EEA-C97D-4288-956E-86EEE9072C44}" type="slidenum">
              <a:rPr lang="en-GB" smtClean="0"/>
              <a:t>2</a:t>
            </a:fld>
            <a:endParaRPr lang="en-GB"/>
          </a:p>
        </p:txBody>
      </p:sp>
    </p:spTree>
    <p:extLst>
      <p:ext uri="{BB962C8B-B14F-4D97-AF65-F5344CB8AC3E}">
        <p14:creationId xmlns:p14="http://schemas.microsoft.com/office/powerpoint/2010/main" val="4273595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8404EEA-C97D-4288-956E-86EEE9072C44}" type="slidenum">
              <a:rPr lang="en-GB" smtClean="0"/>
              <a:t>6</a:t>
            </a:fld>
            <a:endParaRPr lang="en-GB"/>
          </a:p>
        </p:txBody>
      </p:sp>
    </p:spTree>
    <p:extLst>
      <p:ext uri="{BB962C8B-B14F-4D97-AF65-F5344CB8AC3E}">
        <p14:creationId xmlns:p14="http://schemas.microsoft.com/office/powerpoint/2010/main" val="3719207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66896F1-E70D-4E46-99EF-86F08F082D96}" type="datetimeFigureOut">
              <a:rPr lang="en-GB" smtClean="0"/>
              <a:t>16/02/2017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3101921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6896F1-E70D-4E46-99EF-86F08F082D96}" type="datetimeFigureOut">
              <a:rPr lang="en-GB" smtClean="0"/>
              <a:t>16/02/2017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777008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6896F1-E70D-4E46-99EF-86F08F082D96}" type="datetimeFigureOut">
              <a:rPr lang="en-GB" smtClean="0"/>
              <a:t>16/02/2017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75927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6896F1-E70D-4E46-99EF-86F08F082D96}" type="datetimeFigureOut">
              <a:rPr lang="en-GB" smtClean="0"/>
              <a:t>16/02/2017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3087001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6896F1-E70D-4E46-99EF-86F08F082D96}" type="datetimeFigureOut">
              <a:rPr lang="en-GB" smtClean="0"/>
              <a:t>16/02/2017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3886185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66896F1-E70D-4E46-99EF-86F08F082D96}" type="datetimeFigureOut">
              <a:rPr lang="en-GB" smtClean="0"/>
              <a:t>16/02/2017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987383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66896F1-E70D-4E46-99EF-86F08F082D96}" type="datetimeFigureOut">
              <a:rPr lang="en-GB" smtClean="0"/>
              <a:t>16/02/2017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2167431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66896F1-E70D-4E46-99EF-86F08F082D96}" type="datetimeFigureOut">
              <a:rPr lang="en-GB" smtClean="0"/>
              <a:t>16/02/2017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3086062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6896F1-E70D-4E46-99EF-86F08F082D96}" type="datetimeFigureOut">
              <a:rPr lang="en-GB" smtClean="0"/>
              <a:t>16/02/2017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4281688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6896F1-E70D-4E46-99EF-86F08F082D96}" type="datetimeFigureOut">
              <a:rPr lang="en-GB" smtClean="0"/>
              <a:t>16/02/2017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128435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6896F1-E70D-4E46-99EF-86F08F082D96}" type="datetimeFigureOut">
              <a:rPr lang="en-GB" smtClean="0"/>
              <a:t>16/02/2017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3331562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6896F1-E70D-4E46-99EF-86F08F082D96}" type="datetimeFigureOut">
              <a:rPr lang="en-GB" smtClean="0"/>
              <a:t>16/02/2017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26F5BD-6E7D-4A9B-81FB-8D11F81B0315}" type="slidenum">
              <a:rPr lang="en-GB" smtClean="0"/>
              <a:t>‹#›</a:t>
            </a:fld>
            <a:endParaRPr lang="en-GB"/>
          </a:p>
        </p:txBody>
      </p:sp>
    </p:spTree>
    <p:extLst>
      <p:ext uri="{BB962C8B-B14F-4D97-AF65-F5344CB8AC3E}">
        <p14:creationId xmlns:p14="http://schemas.microsoft.com/office/powerpoint/2010/main" val="2061415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DLJORAM-DataAnalysisG@unhcr.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3896073" y="5333639"/>
            <a:ext cx="3437404" cy="824977"/>
          </a:xfrm>
          <a:prstGeom prst="rect">
            <a:avLst/>
          </a:prstGeom>
        </p:spPr>
      </p:pic>
      <p:sp>
        <p:nvSpPr>
          <p:cNvPr id="2" name="Title 1"/>
          <p:cNvSpPr>
            <a:spLocks noGrp="1"/>
          </p:cNvSpPr>
          <p:nvPr>
            <p:ph type="ctrTitle"/>
          </p:nvPr>
        </p:nvSpPr>
        <p:spPr/>
        <p:txBody>
          <a:bodyPr/>
          <a:lstStyle/>
          <a:p>
            <a:r>
              <a:rPr lang="en-US" dirty="0" smtClean="0">
                <a:solidFill>
                  <a:schemeClr val="bg1"/>
                </a:solidFill>
              </a:rPr>
              <a:t>Data sharing practices in the region</a:t>
            </a:r>
            <a:endParaRPr lang="en-US" dirty="0">
              <a:solidFill>
                <a:schemeClr val="bg1"/>
              </a:solidFill>
            </a:endParaRPr>
          </a:p>
        </p:txBody>
      </p:sp>
      <p:pic>
        <p:nvPicPr>
          <p:cNvPr id="5" name="Picture 4" descr="C:\Users\richard\AppData\Local\Microsoft\Windows\Temporary Internet Files\Content.Outlook\Z21FZVG1\raislogo (002).png"/>
          <p:cNvPicPr/>
          <p:nvPr/>
        </p:nvPicPr>
        <p:blipFill>
          <a:blip r:embed="rId4">
            <a:extLst>
              <a:ext uri="{28A0092B-C50C-407E-A947-70E740481C1C}">
                <a14:useLocalDpi xmlns:a14="http://schemas.microsoft.com/office/drawing/2010/main" val="0"/>
              </a:ext>
            </a:extLst>
          </a:blip>
          <a:srcRect/>
          <a:stretch>
            <a:fillRect/>
          </a:stretch>
        </p:blipFill>
        <p:spPr bwMode="auto">
          <a:xfrm>
            <a:off x="3027394" y="855178"/>
            <a:ext cx="5447665" cy="1509395"/>
          </a:xfrm>
          <a:prstGeom prst="rect">
            <a:avLst/>
          </a:prstGeom>
          <a:noFill/>
          <a:ln>
            <a:noFill/>
          </a:ln>
        </p:spPr>
      </p:pic>
      <p:sp>
        <p:nvSpPr>
          <p:cNvPr id="6" name="Subtitle 5"/>
          <p:cNvSpPr>
            <a:spLocks noGrp="1"/>
          </p:cNvSpPr>
          <p:nvPr>
            <p:ph type="subTitle" idx="1"/>
          </p:nvPr>
        </p:nvSpPr>
        <p:spPr>
          <a:xfrm>
            <a:off x="1392923" y="2753833"/>
            <a:ext cx="9144000" cy="2009553"/>
          </a:xfrm>
        </p:spPr>
        <p:txBody>
          <a:bodyPr>
            <a:normAutofit/>
          </a:bodyPr>
          <a:lstStyle/>
          <a:p>
            <a:r>
              <a:rPr lang="en-US" b="1" dirty="0" smtClean="0">
                <a:solidFill>
                  <a:schemeClr val="accent1">
                    <a:lumMod val="50000"/>
                  </a:schemeClr>
                </a:solidFill>
              </a:rPr>
              <a:t>Interagency Tool for:</a:t>
            </a:r>
          </a:p>
          <a:p>
            <a:r>
              <a:rPr lang="en-US" b="1" dirty="0" smtClean="0">
                <a:solidFill>
                  <a:schemeClr val="accent1">
                    <a:lumMod val="50000"/>
                  </a:schemeClr>
                </a:solidFill>
              </a:rPr>
              <a:t>Case Search General – User Level Functionality</a:t>
            </a:r>
            <a:endParaRPr lang="en-US" b="1" dirty="0" smtClean="0">
              <a:solidFill>
                <a:schemeClr val="accent1">
                  <a:lumMod val="50000"/>
                </a:schemeClr>
              </a:solidFill>
            </a:endParaRPr>
          </a:p>
          <a:p>
            <a:r>
              <a:rPr lang="en-US" b="1" dirty="0" smtClean="0">
                <a:solidFill>
                  <a:schemeClr val="accent1">
                    <a:lumMod val="50000"/>
                  </a:schemeClr>
                </a:solidFill>
              </a:rPr>
              <a:t>JORDAN Mission</a:t>
            </a:r>
          </a:p>
        </p:txBody>
      </p:sp>
    </p:spTree>
    <p:extLst>
      <p:ext uri="{BB962C8B-B14F-4D97-AF65-F5344CB8AC3E}">
        <p14:creationId xmlns:p14="http://schemas.microsoft.com/office/powerpoint/2010/main" val="3201012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36843"/>
            <a:ext cx="10515600" cy="513416"/>
          </a:xfrm>
        </p:spPr>
        <p:txBody>
          <a:bodyPr>
            <a:normAutofit fontScale="90000"/>
          </a:bodyPr>
          <a:lstStyle/>
          <a:p>
            <a:r>
              <a:rPr lang="en-US" b="1" dirty="0" smtClean="0">
                <a:solidFill>
                  <a:schemeClr val="accent1">
                    <a:lumMod val="50000"/>
                  </a:schemeClr>
                </a:solidFill>
              </a:rPr>
              <a:t>RAIS Background</a:t>
            </a:r>
            <a:endParaRPr lang="en-GB" b="1" dirty="0">
              <a:solidFill>
                <a:schemeClr val="accent1">
                  <a:lumMod val="50000"/>
                </a:schemeClr>
              </a:solidFill>
            </a:endParaRPr>
          </a:p>
        </p:txBody>
      </p:sp>
      <p:sp>
        <p:nvSpPr>
          <p:cNvPr id="3" name="Content Placeholder 2"/>
          <p:cNvSpPr>
            <a:spLocks noGrp="1"/>
          </p:cNvSpPr>
          <p:nvPr>
            <p:ph idx="1"/>
          </p:nvPr>
        </p:nvSpPr>
        <p:spPr>
          <a:xfrm>
            <a:off x="838200" y="1039906"/>
            <a:ext cx="10515600" cy="5558118"/>
          </a:xfrm>
          <a:solidFill>
            <a:schemeClr val="tx2">
              <a:lumMod val="20000"/>
              <a:lumOff val="80000"/>
            </a:schemeClr>
          </a:solidFill>
          <a:ln>
            <a:solidFill>
              <a:schemeClr val="tx1"/>
            </a:solidFill>
          </a:ln>
        </p:spPr>
        <p:txBody>
          <a:bodyPr>
            <a:noAutofit/>
          </a:bodyPr>
          <a:lstStyle/>
          <a:p>
            <a:pPr marL="0" indent="0">
              <a:buNone/>
            </a:pPr>
            <a:r>
              <a:rPr lang="en-GB" sz="2000" dirty="0" smtClean="0"/>
              <a:t>RAIS </a:t>
            </a:r>
            <a:r>
              <a:rPr lang="en-GB" sz="2000" dirty="0"/>
              <a:t>was initially developed by UNHCR Jordan in 2009 to address the demands for a more coordinated approach by partners delivering refugee assistance. In 2009 refugee assistance targeted Iraqi refugees and included healthcare, education, and material assistance packages. Following its success in Jordan, RAIS was later rolled-out in Lebanon and Syria as part of efforts to share ‘best-practices’ across the region. In 2012 a review of the system and current operational needs was conducted which led to the release of RAIS v2. In 2014 new modules were incorporated into RAIS including the vulnerability assessment framework, assessment management, and offline functionalities. In 2015 RAIS continued to enhance with additional modules for assistance coordination, referrals and ticketing.   </a:t>
            </a:r>
            <a:br>
              <a:rPr lang="en-GB" sz="2000" dirty="0"/>
            </a:br>
            <a:r>
              <a:rPr lang="en-GB" sz="2000" dirty="0"/>
              <a:t> </a:t>
            </a:r>
            <a:br>
              <a:rPr lang="en-GB" sz="2000" dirty="0"/>
            </a:br>
            <a:r>
              <a:rPr lang="en-GB" sz="2000" dirty="0"/>
              <a:t>RAIS is now the main coordination tool for assistance delivery in countries across the region (Lebanon, Jordan, Egypt, and Iraq). Over 200 partners are now actively using RAIS which represents over 500 individual users. Since June 2014, 150,000 Home Visits have been recorded on RAIS, and there are over 7 million assistance records corresponding to 1.5 million beneficiaries. New data exploration tools are now under development and RAIS will continue to be scaled-up across the region and beyond. Interest in RAIS has also been expressed by a number of other country operations such as Ecuador, Libya, India, Israel, Kenya and Yemen. In addition a number of key donors have made its use mandatory as part of their donor agreement with partners, independent of whether or not their funding goes through UNHCR.</a:t>
            </a:r>
          </a:p>
        </p:txBody>
      </p:sp>
    </p:spTree>
    <p:extLst>
      <p:ext uri="{BB962C8B-B14F-4D97-AF65-F5344CB8AC3E}">
        <p14:creationId xmlns:p14="http://schemas.microsoft.com/office/powerpoint/2010/main" val="721544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fontScale="90000"/>
          </a:bodyPr>
          <a:lstStyle/>
          <a:p>
            <a:r>
              <a:rPr lang="en-US" b="1" dirty="0" smtClean="0"/>
              <a:t>Case Information</a:t>
            </a:r>
            <a:endParaRPr lang="en-GB" b="1" dirty="0"/>
          </a:p>
        </p:txBody>
      </p:sp>
      <p:sp>
        <p:nvSpPr>
          <p:cNvPr id="3" name="Content Placeholder 2"/>
          <p:cNvSpPr>
            <a:spLocks noGrp="1"/>
          </p:cNvSpPr>
          <p:nvPr>
            <p:ph idx="1"/>
          </p:nvPr>
        </p:nvSpPr>
        <p:spPr>
          <a:xfrm>
            <a:off x="838200" y="1093694"/>
            <a:ext cx="10515600" cy="5083269"/>
          </a:xfrm>
        </p:spPr>
        <p:txBody>
          <a:bodyPr/>
          <a:lstStyle/>
          <a:p>
            <a:pPr marL="0" indent="0">
              <a:buNone/>
            </a:pPr>
            <a:r>
              <a:rPr lang="en-GB" sz="2000" dirty="0"/>
              <a:t>Target Audience: All RAIS users</a:t>
            </a:r>
          </a:p>
          <a:p>
            <a:pPr marL="0" indent="0">
              <a:buNone/>
            </a:pPr>
            <a:r>
              <a:rPr lang="en-GB" sz="2000" dirty="0"/>
              <a:t> If you do not have access to this module please contact </a:t>
            </a:r>
            <a:r>
              <a:rPr lang="en-US" sz="2000" u="sng" dirty="0">
                <a:hlinkClick r:id="rId2"/>
              </a:rPr>
              <a:t>DLJORAM-DataAnalysisG@unhcr.org</a:t>
            </a:r>
            <a:endParaRPr lang="en-GB" sz="2000" dirty="0"/>
          </a:p>
          <a:p>
            <a:endParaRPr lang="en-GB" dirty="0"/>
          </a:p>
        </p:txBody>
      </p:sp>
      <p:pic>
        <p:nvPicPr>
          <p:cNvPr id="4" name="Picture 3"/>
          <p:cNvPicPr>
            <a:picLocks noChangeAspect="1"/>
          </p:cNvPicPr>
          <p:nvPr/>
        </p:nvPicPr>
        <p:blipFill>
          <a:blip r:embed="rId3"/>
          <a:stretch>
            <a:fillRect/>
          </a:stretch>
        </p:blipFill>
        <p:spPr>
          <a:xfrm>
            <a:off x="981075" y="2026025"/>
            <a:ext cx="10229850" cy="4661646"/>
          </a:xfrm>
          <a:prstGeom prst="rect">
            <a:avLst/>
          </a:prstGeom>
        </p:spPr>
      </p:pic>
    </p:spTree>
    <p:extLst>
      <p:ext uri="{BB962C8B-B14F-4D97-AF65-F5344CB8AC3E}">
        <p14:creationId xmlns:p14="http://schemas.microsoft.com/office/powerpoint/2010/main" val="1950390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1852053"/>
            <a:ext cx="11170024" cy="4351338"/>
          </a:xfrm>
          <a:prstGeom prst="rect">
            <a:avLst/>
          </a:prstGeom>
          <a:noFill/>
          <a:ln>
            <a:noFill/>
          </a:ln>
        </p:spPr>
      </p:pic>
      <p:sp>
        <p:nvSpPr>
          <p:cNvPr id="5" name="Rectangle 4"/>
          <p:cNvSpPr/>
          <p:nvPr/>
        </p:nvSpPr>
        <p:spPr>
          <a:xfrm>
            <a:off x="609600" y="412902"/>
            <a:ext cx="6096000" cy="1277786"/>
          </a:xfrm>
          <a:prstGeom prst="rect">
            <a:avLst/>
          </a:prstGeom>
        </p:spPr>
        <p:txBody>
          <a:bodyPr>
            <a:spAutoFit/>
          </a:bodyPr>
          <a:lstStyle/>
          <a:p>
            <a:pPr marL="342900" lvl="0" indent="-342900">
              <a:lnSpc>
                <a:spcPct val="107000"/>
              </a:lnSpc>
              <a:buFont typeface="+mj-lt"/>
              <a:buAutoNum type="arabicPeriod"/>
            </a:pPr>
            <a:r>
              <a:rPr lang="en-GB" dirty="0">
                <a:latin typeface="Calibri" panose="020F0502020204030204" pitchFamily="34" charset="0"/>
                <a:ea typeface="Calibri" panose="020F0502020204030204" pitchFamily="34" charset="0"/>
                <a:cs typeface="Arial" panose="020B0604020202020204" pitchFamily="34" charset="0"/>
              </a:rPr>
              <a:t>Enter Case No. </a:t>
            </a:r>
          </a:p>
          <a:p>
            <a:pPr marL="342900" lvl="0" indent="-342900">
              <a:lnSpc>
                <a:spcPct val="107000"/>
              </a:lnSpc>
              <a:spcAft>
                <a:spcPts val="0"/>
              </a:spcAft>
              <a:buFont typeface="+mj-lt"/>
              <a:buAutoNum type="arabicPeriod"/>
            </a:pPr>
            <a:r>
              <a:rPr lang="en-GB" dirty="0">
                <a:latin typeface="Calibri" panose="020F0502020204030204" pitchFamily="34" charset="0"/>
                <a:ea typeface="Calibri" panose="020F0502020204030204" pitchFamily="34" charset="0"/>
                <a:cs typeface="Arial" panose="020B0604020202020204" pitchFamily="34" charset="0"/>
              </a:rPr>
              <a:t>Search Case</a:t>
            </a:r>
          </a:p>
          <a:p>
            <a:pPr marL="342900" lvl="0" indent="-342900">
              <a:lnSpc>
                <a:spcPct val="107000"/>
              </a:lnSpc>
              <a:spcAft>
                <a:spcPts val="0"/>
              </a:spcAft>
              <a:buFont typeface="+mj-lt"/>
              <a:buAutoNum type="arabicPeriod"/>
            </a:pPr>
            <a:r>
              <a:rPr lang="en-GB" dirty="0">
                <a:latin typeface="Calibri" panose="020F0502020204030204" pitchFamily="34" charset="0"/>
                <a:ea typeface="Calibri" panose="020F0502020204030204" pitchFamily="34" charset="0"/>
                <a:cs typeface="Arial" panose="020B0604020202020204" pitchFamily="34" charset="0"/>
              </a:rPr>
              <a:t>Click View left button against an individual picture </a:t>
            </a:r>
          </a:p>
          <a:p>
            <a:pPr marL="342900" lvl="0" indent="-342900">
              <a:lnSpc>
                <a:spcPct val="107000"/>
              </a:lnSpc>
              <a:spcAft>
                <a:spcPts val="0"/>
              </a:spcAft>
              <a:buFont typeface="+mj-lt"/>
              <a:buAutoNum type="arabicPeriod"/>
            </a:pPr>
            <a:r>
              <a:rPr lang="en-GB" dirty="0">
                <a:latin typeface="Calibri" panose="020F0502020204030204" pitchFamily="34" charset="0"/>
                <a:ea typeface="Calibri" panose="020F0502020204030204" pitchFamily="34" charset="0"/>
                <a:cs typeface="Arial" panose="020B0604020202020204" pitchFamily="34" charset="0"/>
              </a:rPr>
              <a:t>A new tab will pop up opening up the individual’s history</a:t>
            </a:r>
            <a:endParaRPr lang="en-GB"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32813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753" y="266829"/>
            <a:ext cx="5221941" cy="620993"/>
          </a:xfrm>
        </p:spPr>
        <p:txBody>
          <a:bodyPr>
            <a:normAutofit fontScale="90000"/>
          </a:bodyPr>
          <a:lstStyle/>
          <a:p>
            <a:r>
              <a:rPr lang="en-US" b="1" dirty="0" smtClean="0"/>
              <a:t>View Assistance History</a:t>
            </a:r>
            <a:endParaRPr lang="en-GB" b="1" dirty="0"/>
          </a:p>
        </p:txBody>
      </p:sp>
      <p:sp>
        <p:nvSpPr>
          <p:cNvPr id="4" name="Rectangle 3"/>
          <p:cNvSpPr/>
          <p:nvPr/>
        </p:nvSpPr>
        <p:spPr>
          <a:xfrm>
            <a:off x="179294" y="1001964"/>
            <a:ext cx="6096000" cy="1277786"/>
          </a:xfrm>
          <a:prstGeom prst="rect">
            <a:avLst/>
          </a:prstGeom>
        </p:spPr>
        <p:txBody>
          <a:bodyPr>
            <a:spAutoFit/>
          </a:bodyPr>
          <a:lstStyle/>
          <a:p>
            <a:pPr marL="342900" lvl="0" indent="-342900">
              <a:lnSpc>
                <a:spcPct val="107000"/>
              </a:lnSpc>
              <a:buFont typeface="+mj-lt"/>
              <a:buAutoNum type="arabicPeriod"/>
            </a:pPr>
            <a:r>
              <a:rPr lang="en-GB" dirty="0">
                <a:latin typeface="Calibri" panose="020F0502020204030204" pitchFamily="34" charset="0"/>
                <a:ea typeface="Calibri" panose="020F0502020204030204" pitchFamily="34" charset="0"/>
                <a:cs typeface="Arial" panose="020B0604020202020204" pitchFamily="34" charset="0"/>
              </a:rPr>
              <a:t>Click Ration Assistance to see if case was previously registered in a camp</a:t>
            </a:r>
          </a:p>
          <a:p>
            <a:pPr marL="342900" lvl="0" indent="-342900">
              <a:lnSpc>
                <a:spcPct val="107000"/>
              </a:lnSpc>
              <a:spcAft>
                <a:spcPts val="0"/>
              </a:spcAft>
              <a:buFont typeface="+mj-lt"/>
              <a:buAutoNum type="arabicPeriod"/>
            </a:pPr>
            <a:r>
              <a:rPr lang="en-GB" dirty="0">
                <a:latin typeface="Calibri" panose="020F0502020204030204" pitchFamily="34" charset="0"/>
                <a:ea typeface="Calibri" panose="020F0502020204030204" pitchFamily="34" charset="0"/>
                <a:cs typeface="Arial" panose="020B0604020202020204" pitchFamily="34" charset="0"/>
              </a:rPr>
              <a:t>Click Case Assistance to see what the case is currently receiving from partner organizations in terms of assistance.  </a:t>
            </a:r>
            <a:endParaRPr lang="en-GB"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443753" y="2508034"/>
            <a:ext cx="10941424" cy="3899648"/>
          </a:xfrm>
          <a:prstGeom prst="rect">
            <a:avLst/>
          </a:prstGeom>
          <a:noFill/>
          <a:ln>
            <a:noFill/>
          </a:ln>
        </p:spPr>
      </p:pic>
      <p:sp>
        <p:nvSpPr>
          <p:cNvPr id="8" name="Rectangle 7"/>
          <p:cNvSpPr/>
          <p:nvPr/>
        </p:nvSpPr>
        <p:spPr>
          <a:xfrm>
            <a:off x="6275294" y="1001964"/>
            <a:ext cx="6096000" cy="1870512"/>
          </a:xfrm>
          <a:prstGeom prst="rect">
            <a:avLst/>
          </a:prstGeom>
        </p:spPr>
        <p:txBody>
          <a:bodyPr>
            <a:spAutoFit/>
          </a:bodyPr>
          <a:lstStyle/>
          <a:p>
            <a:pPr marL="342900" lvl="0" indent="-342900">
              <a:lnSpc>
                <a:spcPct val="107000"/>
              </a:lnSpc>
              <a:buFont typeface="+mj-lt"/>
              <a:buAutoNum type="arabicPeriod" startAt="3"/>
            </a:pPr>
            <a:r>
              <a:rPr lang="en-GB" dirty="0" smtClean="0">
                <a:latin typeface="Calibri" panose="020F0502020204030204" pitchFamily="34" charset="0"/>
                <a:ea typeface="Calibri" panose="020F0502020204030204" pitchFamily="34" charset="0"/>
                <a:cs typeface="Arial" panose="020B0604020202020204" pitchFamily="34" charset="0"/>
              </a:rPr>
              <a:t>Assistance </a:t>
            </a:r>
            <a:r>
              <a:rPr lang="en-GB" dirty="0">
                <a:latin typeface="Calibri" panose="020F0502020204030204" pitchFamily="34" charset="0"/>
                <a:ea typeface="Calibri" panose="020F0502020204030204" pitchFamily="34" charset="0"/>
                <a:cs typeface="Arial" panose="020B0604020202020204" pitchFamily="34" charset="0"/>
              </a:rPr>
              <a:t>can be added manually to the case as a single </a:t>
            </a:r>
            <a:r>
              <a:rPr lang="en-GB" dirty="0" smtClean="0">
                <a:latin typeface="Calibri" panose="020F0502020204030204" pitchFamily="34" charset="0"/>
                <a:ea typeface="Calibri" panose="020F0502020204030204" pitchFamily="34" charset="0"/>
                <a:cs typeface="Arial" panose="020B0604020202020204" pitchFamily="34" charset="0"/>
              </a:rPr>
              <a:t>   instance </a:t>
            </a:r>
            <a:r>
              <a:rPr lang="en-GB" dirty="0">
                <a:latin typeface="Calibri" panose="020F0502020204030204" pitchFamily="34" charset="0"/>
                <a:ea typeface="Calibri" panose="020F0502020204030204" pitchFamily="34" charset="0"/>
                <a:cs typeface="Arial" panose="020B0604020202020204" pitchFamily="34" charset="0"/>
              </a:rPr>
              <a:t>if required through this page instead of using the bulk upload. </a:t>
            </a:r>
          </a:p>
          <a:p>
            <a:pPr marL="342900" lvl="0" indent="-342900">
              <a:lnSpc>
                <a:spcPct val="107000"/>
              </a:lnSpc>
              <a:spcAft>
                <a:spcPts val="800"/>
              </a:spcAft>
              <a:buFont typeface="+mj-lt"/>
              <a:buAutoNum type="arabicPeriod" startAt="3"/>
            </a:pPr>
            <a:r>
              <a:rPr lang="en-GB" dirty="0" smtClean="0">
                <a:latin typeface="Calibri" panose="020F0502020204030204" pitchFamily="34" charset="0"/>
                <a:ea typeface="Calibri" panose="020F0502020204030204" pitchFamily="34" charset="0"/>
                <a:cs typeface="Arial" panose="020B0604020202020204" pitchFamily="34" charset="0"/>
              </a:rPr>
              <a:t>Organizations </a:t>
            </a:r>
            <a:r>
              <a:rPr lang="en-GB" dirty="0">
                <a:latin typeface="Calibri" panose="020F0502020204030204" pitchFamily="34" charset="0"/>
                <a:ea typeface="Calibri" panose="020F0502020204030204" pitchFamily="34" charset="0"/>
                <a:cs typeface="Arial" panose="020B0604020202020204" pitchFamily="34" charset="0"/>
              </a:rPr>
              <a:t>can manually delete, view or edit the assistances that their organization has uploaded – and cannot delete assistances uploaded by other organizations. </a:t>
            </a:r>
            <a:endParaRPr lang="en-GB"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67559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976" y="562349"/>
            <a:ext cx="3429000" cy="441699"/>
          </a:xfrm>
        </p:spPr>
        <p:txBody>
          <a:bodyPr>
            <a:normAutofit fontScale="90000"/>
          </a:bodyPr>
          <a:lstStyle/>
          <a:p>
            <a:r>
              <a:rPr lang="en-GB" b="1" dirty="0"/>
              <a:t>View Referrals </a:t>
            </a:r>
            <a:r>
              <a:rPr lang="en-GB" dirty="0"/>
              <a:t/>
            </a:r>
            <a:br>
              <a:rPr lang="en-GB" dirty="0"/>
            </a:br>
            <a:endParaRPr lang="en-GB" dirty="0"/>
          </a:p>
        </p:txBody>
      </p:sp>
      <p:sp>
        <p:nvSpPr>
          <p:cNvPr id="3" name="Content Placeholder 2"/>
          <p:cNvSpPr>
            <a:spLocks noGrp="1"/>
          </p:cNvSpPr>
          <p:nvPr>
            <p:ph idx="1"/>
          </p:nvPr>
        </p:nvSpPr>
        <p:spPr>
          <a:xfrm>
            <a:off x="640976" y="4676401"/>
            <a:ext cx="10515600" cy="1975410"/>
          </a:xfrm>
        </p:spPr>
        <p:txBody>
          <a:bodyPr>
            <a:normAutofit lnSpcReduction="10000"/>
          </a:bodyPr>
          <a:lstStyle/>
          <a:p>
            <a:pPr marL="514350" lvl="0" indent="-514350">
              <a:buFont typeface="+mj-lt"/>
              <a:buAutoNum type="arabicPeriod"/>
            </a:pPr>
            <a:r>
              <a:rPr lang="en-GB" sz="1800" dirty="0"/>
              <a:t>Click Referrals tab to view referrals </a:t>
            </a:r>
          </a:p>
          <a:p>
            <a:pPr marL="514350" lvl="0" indent="-514350">
              <a:buFont typeface="+mj-lt"/>
              <a:buAutoNum type="arabicPeriod"/>
            </a:pPr>
            <a:r>
              <a:rPr lang="en-GB" sz="1800" dirty="0"/>
              <a:t>Currently RAIS only processes referrals for Assessment, Cases referred for assessment mean that the case has either a) contacted the UNHCR helpline requesting assessment or b) requesting reassessment if their circumstance has changed to determine whether they are eligible for UNHCR monthly cash assistance. </a:t>
            </a:r>
          </a:p>
          <a:p>
            <a:pPr marL="514350" indent="-514350">
              <a:buFont typeface="+mj-lt"/>
              <a:buAutoNum type="arabicPeriod"/>
            </a:pPr>
            <a:r>
              <a:rPr lang="en-GB" sz="1800" dirty="0"/>
              <a:t>This referral will trigger an assessment / reassessment to determine the cases’ eligibility. If deemed eligible the case will be put on UNHCR’s cash waiting list until they can receive regular/monthly cash assistance</a:t>
            </a:r>
            <a:endParaRPr lang="en-GB" sz="1800" dirty="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506878" y="1004048"/>
            <a:ext cx="11003803" cy="3496234"/>
          </a:xfrm>
          <a:prstGeom prst="rect">
            <a:avLst/>
          </a:prstGeom>
          <a:noFill/>
          <a:ln>
            <a:noFill/>
          </a:ln>
        </p:spPr>
      </p:pic>
    </p:spTree>
    <p:extLst>
      <p:ext uri="{BB962C8B-B14F-4D97-AF65-F5344CB8AC3E}">
        <p14:creationId xmlns:p14="http://schemas.microsoft.com/office/powerpoint/2010/main" val="4037520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4235824" cy="513416"/>
          </a:xfrm>
        </p:spPr>
        <p:txBody>
          <a:bodyPr>
            <a:normAutofit fontScale="90000"/>
          </a:bodyPr>
          <a:lstStyle/>
          <a:p>
            <a:r>
              <a:rPr lang="en-US" b="1" dirty="0" smtClean="0"/>
              <a:t>View Specific Needs</a:t>
            </a:r>
            <a:endParaRPr lang="en-GB" b="1" dirty="0"/>
          </a:p>
        </p:txBody>
      </p:sp>
      <p:sp>
        <p:nvSpPr>
          <p:cNvPr id="3" name="Content Placeholder 2"/>
          <p:cNvSpPr>
            <a:spLocks noGrp="1"/>
          </p:cNvSpPr>
          <p:nvPr>
            <p:ph idx="1"/>
          </p:nvPr>
        </p:nvSpPr>
        <p:spPr/>
        <p:txBody>
          <a:bodyPr/>
          <a:lstStyle/>
          <a:p>
            <a:pPr marL="342900" lvl="0" indent="-342900">
              <a:buFont typeface="+mj-lt"/>
              <a:buAutoNum type="arabicPeriod"/>
            </a:pPr>
            <a:r>
              <a:rPr lang="en-GB" sz="1800" dirty="0"/>
              <a:t>Cases which have individuals with specific needs that have been identified either through the registration process / </a:t>
            </a:r>
            <a:r>
              <a:rPr lang="en-GB" sz="1800" dirty="0" err="1"/>
              <a:t>ProGres</a:t>
            </a:r>
            <a:r>
              <a:rPr lang="en-GB" sz="1800" dirty="0"/>
              <a:t> data or via VAF data collection will display detail in this section</a:t>
            </a:r>
          </a:p>
          <a:p>
            <a:endParaRPr lang="en-GB" dirty="0"/>
          </a:p>
        </p:txBody>
      </p:sp>
      <p:pic>
        <p:nvPicPr>
          <p:cNvPr id="4" name="Picture 3"/>
          <p:cNvPicPr>
            <a:picLocks noChangeAspect="1"/>
          </p:cNvPicPr>
          <p:nvPr/>
        </p:nvPicPr>
        <p:blipFill>
          <a:blip r:embed="rId2"/>
          <a:stretch>
            <a:fillRect/>
          </a:stretch>
        </p:blipFill>
        <p:spPr>
          <a:xfrm>
            <a:off x="602036" y="2846856"/>
            <a:ext cx="10987927" cy="1951701"/>
          </a:xfrm>
          <a:prstGeom prst="rect">
            <a:avLst/>
          </a:prstGeom>
        </p:spPr>
      </p:pic>
    </p:spTree>
    <p:extLst>
      <p:ext uri="{BB962C8B-B14F-4D97-AF65-F5344CB8AC3E}">
        <p14:creationId xmlns:p14="http://schemas.microsoft.com/office/powerpoint/2010/main" val="41036951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8566</TotalTime>
  <Words>407</Words>
  <Application>Microsoft Office PowerPoint</Application>
  <PresentationFormat>Widescreen</PresentationFormat>
  <Paragraphs>27</Paragraphs>
  <Slides>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Data sharing practices in the region</vt:lpstr>
      <vt:lpstr>RAIS Background</vt:lpstr>
      <vt:lpstr>Case Information</vt:lpstr>
      <vt:lpstr>PowerPoint Presentation</vt:lpstr>
      <vt:lpstr>View Assistance History</vt:lpstr>
      <vt:lpstr>View Referrals  </vt:lpstr>
      <vt:lpstr>View Specific Needs</vt:lpstr>
    </vt:vector>
  </TitlesOfParts>
  <Company>UNHCR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sharing practices in the region</dc:title>
  <dc:creator>Olivia Cribb</dc:creator>
  <cp:lastModifiedBy>Olivia Cribb</cp:lastModifiedBy>
  <cp:revision>35</cp:revision>
  <dcterms:created xsi:type="dcterms:W3CDTF">2017-01-31T12:19:02Z</dcterms:created>
  <dcterms:modified xsi:type="dcterms:W3CDTF">2017-02-16T14:12:16Z</dcterms:modified>
</cp:coreProperties>
</file>