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24" r:id="rId2"/>
    <p:sldId id="256" r:id="rId3"/>
    <p:sldId id="325" r:id="rId4"/>
    <p:sldId id="326" r:id="rId5"/>
    <p:sldId id="259" r:id="rId6"/>
    <p:sldId id="300" r:id="rId7"/>
    <p:sldId id="319" r:id="rId8"/>
    <p:sldId id="320" r:id="rId9"/>
    <p:sldId id="321" r:id="rId10"/>
    <p:sldId id="311" r:id="rId11"/>
    <p:sldId id="313" r:id="rId12"/>
    <p:sldId id="314" r:id="rId13"/>
    <p:sldId id="315" r:id="rId14"/>
    <p:sldId id="322" r:id="rId15"/>
    <p:sldId id="318" r:id="rId16"/>
    <p:sldId id="262" r:id="rId17"/>
    <p:sldId id="295" r:id="rId18"/>
    <p:sldId id="269" r:id="rId19"/>
    <p:sldId id="302" r:id="rId20"/>
    <p:sldId id="303" r:id="rId21"/>
    <p:sldId id="304" r:id="rId22"/>
    <p:sldId id="292" r:id="rId23"/>
    <p:sldId id="327" r:id="rId24"/>
    <p:sldId id="29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63EA8C7-1C7D-2E4C-903B-305905B5CAC6}">
          <p14:sldIdLst>
            <p14:sldId id="324"/>
            <p14:sldId id="256"/>
            <p14:sldId id="325"/>
            <p14:sldId id="326"/>
            <p14:sldId id="259"/>
            <p14:sldId id="300"/>
            <p14:sldId id="319"/>
            <p14:sldId id="320"/>
            <p14:sldId id="321"/>
            <p14:sldId id="311"/>
            <p14:sldId id="313"/>
            <p14:sldId id="314"/>
            <p14:sldId id="315"/>
            <p14:sldId id="322"/>
            <p14:sldId id="318"/>
            <p14:sldId id="262"/>
            <p14:sldId id="295"/>
            <p14:sldId id="269"/>
            <p14:sldId id="302"/>
            <p14:sldId id="303"/>
            <p14:sldId id="304"/>
            <p14:sldId id="292"/>
            <p14:sldId id="327"/>
            <p14:sldId id="29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322" autoAdjust="0"/>
    <p:restoredTop sz="73617" autoAdjust="0"/>
  </p:normalViewPr>
  <p:slideViewPr>
    <p:cSldViewPr>
      <p:cViewPr varScale="1">
        <p:scale>
          <a:sx n="86" d="100"/>
          <a:sy n="86" d="100"/>
        </p:scale>
        <p:origin x="1956" y="78"/>
      </p:cViewPr>
      <p:guideLst>
        <p:guide orient="horz" pos="2160"/>
        <p:guide pos="2880"/>
      </p:guideLst>
    </p:cSldViewPr>
  </p:slideViewPr>
  <p:notesTextViewPr>
    <p:cViewPr>
      <p:scale>
        <a:sx n="100" d="100"/>
        <a:sy n="100" d="100"/>
      </p:scale>
      <p:origin x="0" y="0"/>
    </p:cViewPr>
  </p:notesTextViewPr>
  <p:sorterViewPr>
    <p:cViewPr>
      <p:scale>
        <a:sx n="180" d="100"/>
        <a:sy n="180" d="100"/>
      </p:scale>
      <p:origin x="0" y="243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058201883180401"/>
          <c:y val="0.166488772236804"/>
          <c:w val="0.45438730281705503"/>
          <c:h val="0.76045275590551198"/>
        </c:manualLayout>
      </c:layout>
      <c:barChart>
        <c:barDir val="bar"/>
        <c:grouping val="clustered"/>
        <c:varyColors val="0"/>
        <c:ser>
          <c:idx val="1"/>
          <c:order val="0"/>
          <c:tx>
            <c:v>Not in place</c:v>
          </c:tx>
          <c:spPr>
            <a:solidFill>
              <a:schemeClr val="accent2"/>
            </a:solidFill>
            <a:ln>
              <a:noFill/>
            </a:ln>
            <a:effectLst/>
          </c:spPr>
          <c:invertIfNegative val="0"/>
          <c:dPt>
            <c:idx val="0"/>
            <c:invertIfNegative val="0"/>
            <c:bubble3D val="0"/>
            <c:spPr>
              <a:solidFill>
                <a:srgbClr val="FEBBB4"/>
              </a:solidFill>
              <a:ln>
                <a:noFill/>
              </a:ln>
              <a:effectLst/>
            </c:spPr>
          </c:dPt>
          <c:dPt>
            <c:idx val="1"/>
            <c:invertIfNegative val="0"/>
            <c:bubble3D val="0"/>
            <c:spPr>
              <a:solidFill>
                <a:srgbClr val="DC1702"/>
              </a:solidFill>
              <a:ln>
                <a:noFill/>
              </a:ln>
              <a:effectLst/>
            </c:spPr>
          </c:dPt>
          <c:dPt>
            <c:idx val="2"/>
            <c:invertIfNegative val="0"/>
            <c:bubble3D val="0"/>
            <c:spPr>
              <a:solidFill>
                <a:srgbClr val="FF5C4F"/>
              </a:solidFill>
              <a:ln>
                <a:noFill/>
              </a:ln>
              <a:effectLst/>
            </c:spPr>
          </c:dPt>
          <c:dPt>
            <c:idx val="3"/>
            <c:invertIfNegative val="0"/>
            <c:bubble3D val="0"/>
            <c:spPr>
              <a:solidFill>
                <a:srgbClr val="FD4835"/>
              </a:solidFill>
              <a:ln>
                <a:noFill/>
              </a:ln>
              <a:effectLst/>
            </c:spPr>
          </c:dPt>
          <c:dPt>
            <c:idx val="4"/>
            <c:invertIfNegative val="0"/>
            <c:bubble3D val="0"/>
            <c:spPr>
              <a:solidFill>
                <a:srgbClr val="FD2913"/>
              </a:solidFill>
              <a:ln>
                <a:noFill/>
              </a:ln>
              <a:effectLst/>
            </c:spPr>
          </c:dPt>
          <c:dPt>
            <c:idx val="5"/>
            <c:invertIfNegative val="0"/>
            <c:bubble3D val="0"/>
            <c:spPr>
              <a:solidFill>
                <a:srgbClr val="FD7263"/>
              </a:solidFill>
              <a:ln>
                <a:noFill/>
              </a:ln>
              <a:effectLst/>
            </c:spPr>
          </c:dPt>
          <c:dPt>
            <c:idx val="6"/>
            <c:invertIfNegative val="0"/>
            <c:bubble3D val="0"/>
            <c:spPr>
              <a:solidFill>
                <a:srgbClr val="FD9F95"/>
              </a:solidFill>
              <a:ln>
                <a:noFill/>
              </a:ln>
              <a:effectLst/>
            </c:spPr>
          </c:dPt>
          <c:dPt>
            <c:idx val="7"/>
            <c:invertIfNegative val="0"/>
            <c:bubble3D val="0"/>
            <c:spPr>
              <a:solidFill>
                <a:srgbClr val="FD8B7F"/>
              </a:solidFill>
              <a:ln>
                <a:noFill/>
              </a:ln>
              <a:effectLst/>
            </c:spPr>
          </c:dPt>
          <c:dPt>
            <c:idx val="8"/>
            <c:invertIfNegative val="0"/>
            <c:bubble3D val="0"/>
            <c:spPr>
              <a:solidFill>
                <a:srgbClr val="FD5745"/>
              </a:solidFill>
              <a:ln>
                <a:noFill/>
              </a:ln>
              <a:effectLst/>
            </c:spPr>
          </c:dPt>
          <c:dPt>
            <c:idx val="9"/>
            <c:invertIfNegative val="0"/>
            <c:bubble3D val="0"/>
            <c:spPr>
              <a:solidFill>
                <a:srgbClr val="FFD8D5"/>
              </a:solidFill>
              <a:ln>
                <a:noFill/>
              </a:ln>
              <a:effectLst/>
            </c:spPr>
          </c:dPt>
          <c:dPt>
            <c:idx val="10"/>
            <c:invertIfNegative val="0"/>
            <c:bubble3D val="0"/>
            <c:spPr>
              <a:solidFill>
                <a:srgbClr val="FD5A49"/>
              </a:solidFill>
              <a:ln>
                <a:noFill/>
              </a:ln>
              <a:effectLst/>
            </c:spPr>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'PSEA Check-list Statistical Rep'!$B$2:$B$12</c:f>
              <c:strCache>
                <c:ptCount val="11"/>
                <c:pt idx="0">
                  <c:v>AWARENESS RAISING / TRAINING</c:v>
                </c:pt>
                <c:pt idx="1">
                  <c:v>PREVENTION</c:v>
                </c:pt>
                <c:pt idx="2">
                  <c:v>MONITORING AND EVALUATION</c:v>
                </c:pt>
                <c:pt idx="3">
                  <c:v>COMMUNITY AWARENESS RAISING</c:v>
                </c:pt>
                <c:pt idx="4">
                  <c:v>REPORTING AND COMPLAINTS MECHANISMS</c:v>
                </c:pt>
                <c:pt idx="5">
                  <c:v>EXTERNAL/IMPLEMENTING PARTNERS</c:v>
                </c:pt>
                <c:pt idx="6">
                  <c:v>MANAGEMENT</c:v>
                </c:pt>
                <c:pt idx="7">
                  <c:v>RECRUITMENT AND INTERVIEWS</c:v>
                </c:pt>
                <c:pt idx="8">
                  <c:v>RESPONSE </c:v>
                </c:pt>
                <c:pt idx="9">
                  <c:v>COORDINATION</c:v>
                </c:pt>
                <c:pt idx="10">
                  <c:v>ORIENTATION</c:v>
                </c:pt>
              </c:strCache>
            </c:strRef>
          </c:cat>
          <c:val>
            <c:numRef>
              <c:f>'PSEA Check-list Statistical Rep'!$C$2:$C$12</c:f>
              <c:numCache>
                <c:formatCode>0%</c:formatCode>
                <c:ptCount val="11"/>
                <c:pt idx="0">
                  <c:v>0.11111111111111099</c:v>
                </c:pt>
                <c:pt idx="1">
                  <c:v>0.38888888888888901</c:v>
                </c:pt>
                <c:pt idx="2">
                  <c:v>0.17777777777777801</c:v>
                </c:pt>
                <c:pt idx="3">
                  <c:v>0.24444444444444399</c:v>
                </c:pt>
                <c:pt idx="4">
                  <c:v>0.26388888888888901</c:v>
                </c:pt>
                <c:pt idx="5">
                  <c:v>0.13888888888888901</c:v>
                </c:pt>
                <c:pt idx="6">
                  <c:v>0.11111111111111099</c:v>
                </c:pt>
                <c:pt idx="7">
                  <c:v>0.11111111111111099</c:v>
                </c:pt>
                <c:pt idx="8">
                  <c:v>0.17460317460317501</c:v>
                </c:pt>
                <c:pt idx="9">
                  <c:v>7.4074074074074098E-2</c:v>
                </c:pt>
                <c:pt idx="10">
                  <c:v>0.148148148148148</c:v>
                </c:pt>
              </c:numCache>
            </c:numRef>
          </c:val>
        </c:ser>
        <c:ser>
          <c:idx val="0"/>
          <c:order val="1"/>
          <c:tx>
            <c:v>Partially in place</c:v>
          </c:tx>
          <c:spPr>
            <a:solidFill>
              <a:schemeClr val="accent1"/>
            </a:solidFill>
            <a:ln>
              <a:noFill/>
            </a:ln>
            <a:effectLst/>
          </c:spPr>
          <c:invertIfNegative val="0"/>
          <c:dPt>
            <c:idx val="0"/>
            <c:invertIfNegative val="0"/>
            <c:bubble3D val="0"/>
            <c:spPr>
              <a:solidFill>
                <a:srgbClr val="FFC000"/>
              </a:solidFill>
              <a:ln>
                <a:noFill/>
              </a:ln>
              <a:effectLst/>
            </c:spPr>
          </c:dPt>
          <c:dPt>
            <c:idx val="1"/>
            <c:invertIfNegative val="0"/>
            <c:bubble3D val="0"/>
            <c:spPr>
              <a:solidFill>
                <a:srgbClr val="FFE7C8"/>
              </a:solidFill>
              <a:ln>
                <a:noFill/>
              </a:ln>
              <a:effectLst/>
            </c:spPr>
          </c:dPt>
          <c:dPt>
            <c:idx val="2"/>
            <c:invertIfNegative val="0"/>
            <c:bubble3D val="0"/>
            <c:spPr>
              <a:solidFill>
                <a:srgbClr val="FFC85D"/>
              </a:solidFill>
              <a:ln>
                <a:noFill/>
              </a:ln>
              <a:effectLst/>
            </c:spPr>
          </c:dPt>
          <c:dPt>
            <c:idx val="3"/>
            <c:invertIfNegative val="0"/>
            <c:bubble3D val="0"/>
            <c:spPr>
              <a:solidFill>
                <a:srgbClr val="D8A000"/>
              </a:solidFill>
              <a:ln>
                <a:noFill/>
              </a:ln>
              <a:effectLst/>
            </c:spPr>
          </c:dPt>
          <c:dPt>
            <c:idx val="4"/>
            <c:invertIfNegative val="0"/>
            <c:bubble3D val="0"/>
            <c:spPr>
              <a:solidFill>
                <a:srgbClr val="FFD184"/>
              </a:solidFill>
              <a:ln>
                <a:noFill/>
              </a:ln>
              <a:effectLst/>
            </c:spPr>
          </c:dPt>
          <c:dPt>
            <c:idx val="5"/>
            <c:invertIfNegative val="0"/>
            <c:bubble3D val="0"/>
            <c:spPr>
              <a:solidFill>
                <a:srgbClr val="D29100"/>
              </a:solidFill>
              <a:ln>
                <a:noFill/>
              </a:ln>
              <a:effectLst/>
            </c:spPr>
          </c:dPt>
          <c:dPt>
            <c:idx val="6"/>
            <c:invertIfNegative val="0"/>
            <c:bubble3D val="0"/>
            <c:spPr>
              <a:solidFill>
                <a:srgbClr val="F1B500"/>
              </a:solidFill>
              <a:ln>
                <a:noFill/>
              </a:ln>
              <a:effectLst/>
            </c:spPr>
          </c:dPt>
          <c:dPt>
            <c:idx val="7"/>
            <c:invertIfNegative val="0"/>
            <c:bubble3D val="0"/>
            <c:spPr>
              <a:solidFill>
                <a:srgbClr val="E2AA00"/>
              </a:solidFill>
              <a:ln>
                <a:noFill/>
              </a:ln>
              <a:effectLst/>
            </c:spPr>
          </c:dPt>
          <c:dPt>
            <c:idx val="8"/>
            <c:invertIfNegative val="0"/>
            <c:bubble3D val="0"/>
            <c:spPr>
              <a:solidFill>
                <a:srgbClr val="FFD9A0"/>
              </a:solidFill>
              <a:ln>
                <a:noFill/>
              </a:ln>
              <a:effectLst/>
            </c:spPr>
          </c:dPt>
          <c:dPt>
            <c:idx val="9"/>
            <c:invertIfNegative val="0"/>
            <c:bubble3D val="0"/>
            <c:spPr>
              <a:solidFill>
                <a:srgbClr val="C89400"/>
              </a:solidFill>
              <a:ln>
                <a:noFill/>
              </a:ln>
              <a:effectLst/>
            </c:spPr>
          </c:dPt>
          <c:dPt>
            <c:idx val="10"/>
            <c:invertIfNegative val="0"/>
            <c:bubble3D val="0"/>
            <c:spPr>
              <a:solidFill>
                <a:srgbClr val="FFE0B5"/>
              </a:solidFill>
              <a:ln>
                <a:noFill/>
              </a:ln>
              <a:effectLst/>
            </c:spPr>
          </c:dPt>
          <c:dLbls>
            <c:dLbl>
              <c:idx val="0"/>
              <c:layout>
                <c:manualLayout>
                  <c:x val="-1.41242937853107E-3"/>
                  <c:y val="-1.57197210220639E-16"/>
                </c:manualLayout>
              </c:layou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'PSEA Check-list Statistical Rep'!$B$2:$B$12</c:f>
              <c:strCache>
                <c:ptCount val="11"/>
                <c:pt idx="0">
                  <c:v>AWARENESS RAISING / TRAINING</c:v>
                </c:pt>
                <c:pt idx="1">
                  <c:v>PREVENTION</c:v>
                </c:pt>
                <c:pt idx="2">
                  <c:v>MONITORING AND EVALUATION</c:v>
                </c:pt>
                <c:pt idx="3">
                  <c:v>COMMUNITY AWARENESS RAISING</c:v>
                </c:pt>
                <c:pt idx="4">
                  <c:v>REPORTING AND COMPLAINTS MECHANISMS</c:v>
                </c:pt>
                <c:pt idx="5">
                  <c:v>EXTERNAL/IMPLEMENTING PARTNERS</c:v>
                </c:pt>
                <c:pt idx="6">
                  <c:v>MANAGEMENT</c:v>
                </c:pt>
                <c:pt idx="7">
                  <c:v>RECRUITMENT AND INTERVIEWS</c:v>
                </c:pt>
                <c:pt idx="8">
                  <c:v>RESPONSE </c:v>
                </c:pt>
                <c:pt idx="9">
                  <c:v>COORDINATION</c:v>
                </c:pt>
                <c:pt idx="10">
                  <c:v>ORIENTATION</c:v>
                </c:pt>
              </c:strCache>
            </c:strRef>
          </c:cat>
          <c:val>
            <c:numRef>
              <c:f>'PSEA Check-list Statistical Rep'!$D$2:$D$12</c:f>
              <c:numCache>
                <c:formatCode>0%</c:formatCode>
                <c:ptCount val="11"/>
                <c:pt idx="0">
                  <c:v>0.31481481481481499</c:v>
                </c:pt>
                <c:pt idx="1">
                  <c:v>0.203703703703704</c:v>
                </c:pt>
                <c:pt idx="2">
                  <c:v>0.28888888888888897</c:v>
                </c:pt>
                <c:pt idx="3">
                  <c:v>0.35555555555555601</c:v>
                </c:pt>
                <c:pt idx="4">
                  <c:v>0.29166666666666702</c:v>
                </c:pt>
                <c:pt idx="5">
                  <c:v>0.36111111111111099</c:v>
                </c:pt>
                <c:pt idx="6">
                  <c:v>0.33333333333333298</c:v>
                </c:pt>
                <c:pt idx="7">
                  <c:v>0.35185185185185203</c:v>
                </c:pt>
                <c:pt idx="8">
                  <c:v>0.26984126984126999</c:v>
                </c:pt>
                <c:pt idx="9">
                  <c:v>0.37037037037037002</c:v>
                </c:pt>
                <c:pt idx="10">
                  <c:v>0.25925925925925902</c:v>
                </c:pt>
              </c:numCache>
            </c:numRef>
          </c:val>
        </c:ser>
        <c:ser>
          <c:idx val="2"/>
          <c:order val="2"/>
          <c:tx>
            <c:v>In place</c:v>
          </c:tx>
          <c:spPr>
            <a:solidFill>
              <a:schemeClr val="accent3"/>
            </a:solidFill>
            <a:ln>
              <a:noFill/>
            </a:ln>
            <a:effectLst/>
          </c:spPr>
          <c:invertIfNegative val="0"/>
          <c:dPt>
            <c:idx val="0"/>
            <c:invertIfNegative val="0"/>
            <c:bubble3D val="0"/>
            <c:spPr>
              <a:solidFill>
                <a:srgbClr val="D3E1CC"/>
              </a:solidFill>
              <a:ln>
                <a:noFill/>
              </a:ln>
              <a:effectLst/>
            </c:spPr>
          </c:dPt>
          <c:dPt>
            <c:idx val="1"/>
            <c:invertIfNegative val="0"/>
            <c:bubble3D val="0"/>
            <c:spPr>
              <a:solidFill>
                <a:srgbClr val="C3D8BB"/>
              </a:solidFill>
              <a:ln>
                <a:noFill/>
              </a:ln>
              <a:effectLst/>
            </c:spPr>
          </c:dPt>
          <c:dPt>
            <c:idx val="2"/>
            <c:invertIfNegative val="0"/>
            <c:bubble3D val="0"/>
            <c:spPr>
              <a:solidFill>
                <a:srgbClr val="B4CFA8"/>
              </a:solidFill>
              <a:ln>
                <a:noFill/>
              </a:ln>
              <a:effectLst/>
            </c:spPr>
          </c:dPt>
          <c:dPt>
            <c:idx val="3"/>
            <c:invertIfNegative val="0"/>
            <c:bubble3D val="0"/>
            <c:spPr>
              <a:solidFill>
                <a:srgbClr val="A1C490"/>
              </a:solidFill>
              <a:ln>
                <a:noFill/>
              </a:ln>
              <a:effectLst/>
            </c:spPr>
          </c:dPt>
          <c:dPt>
            <c:idx val="4"/>
            <c:invertIfNegative val="0"/>
            <c:bubble3D val="0"/>
            <c:spPr>
              <a:solidFill>
                <a:srgbClr val="8AB871"/>
              </a:solidFill>
              <a:ln>
                <a:noFill/>
              </a:ln>
              <a:effectLst/>
            </c:spPr>
          </c:dPt>
          <c:dPt>
            <c:idx val="5"/>
            <c:invertIfNegative val="0"/>
            <c:bubble3D val="0"/>
            <c:spPr>
              <a:solidFill>
                <a:srgbClr val="70AD47"/>
              </a:solidFill>
              <a:ln>
                <a:noFill/>
              </a:ln>
              <a:effectLst/>
            </c:spPr>
          </c:dPt>
          <c:dPt>
            <c:idx val="6"/>
            <c:invertIfNegative val="0"/>
            <c:bubble3D val="0"/>
            <c:spPr>
              <a:solidFill>
                <a:srgbClr val="69A343"/>
              </a:solidFill>
              <a:ln>
                <a:noFill/>
              </a:ln>
              <a:effectLst/>
            </c:spPr>
          </c:dPt>
          <c:dPt>
            <c:idx val="7"/>
            <c:invertIfNegative val="0"/>
            <c:bubble3D val="0"/>
            <c:spPr>
              <a:solidFill>
                <a:srgbClr val="62993E"/>
              </a:solidFill>
              <a:ln>
                <a:noFill/>
              </a:ln>
              <a:effectLst/>
            </c:spPr>
          </c:dPt>
          <c:dPt>
            <c:idx val="8"/>
            <c:invertIfNegative val="0"/>
            <c:bubble3D val="0"/>
            <c:spPr>
              <a:solidFill>
                <a:srgbClr val="5B8E39"/>
              </a:solidFill>
              <a:ln>
                <a:noFill/>
              </a:ln>
              <a:effectLst/>
            </c:spPr>
          </c:dPt>
          <c:dPt>
            <c:idx val="9"/>
            <c:invertIfNegative val="0"/>
            <c:bubble3D val="0"/>
            <c:spPr>
              <a:solidFill>
                <a:srgbClr val="538233"/>
              </a:solidFill>
              <a:ln>
                <a:noFill/>
              </a:ln>
              <a:effectLst/>
            </c:spPr>
          </c:dPt>
          <c:dPt>
            <c:idx val="10"/>
            <c:invertIfNegative val="0"/>
            <c:bubble3D val="0"/>
            <c:spPr>
              <a:solidFill>
                <a:srgbClr val="49732D"/>
              </a:solidFill>
              <a:ln>
                <a:noFill/>
              </a:ln>
              <a:effectLst/>
            </c:spPr>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'PSEA Check-list Statistical Rep'!$B$2:$B$12</c:f>
              <c:strCache>
                <c:ptCount val="11"/>
                <c:pt idx="0">
                  <c:v>AWARENESS RAISING / TRAINING</c:v>
                </c:pt>
                <c:pt idx="1">
                  <c:v>PREVENTION</c:v>
                </c:pt>
                <c:pt idx="2">
                  <c:v>MONITORING AND EVALUATION</c:v>
                </c:pt>
                <c:pt idx="3">
                  <c:v>COMMUNITY AWARENESS RAISING</c:v>
                </c:pt>
                <c:pt idx="4">
                  <c:v>REPORTING AND COMPLAINTS MECHANISMS</c:v>
                </c:pt>
                <c:pt idx="5">
                  <c:v>EXTERNAL/IMPLEMENTING PARTNERS</c:v>
                </c:pt>
                <c:pt idx="6">
                  <c:v>MANAGEMENT</c:v>
                </c:pt>
                <c:pt idx="7">
                  <c:v>RECRUITMENT AND INTERVIEWS</c:v>
                </c:pt>
                <c:pt idx="8">
                  <c:v>RESPONSE </c:v>
                </c:pt>
                <c:pt idx="9">
                  <c:v>COORDINATION</c:v>
                </c:pt>
                <c:pt idx="10">
                  <c:v>ORIENTATION</c:v>
                </c:pt>
              </c:strCache>
            </c:strRef>
          </c:cat>
          <c:val>
            <c:numRef>
              <c:f>'PSEA Check-list Statistical Rep'!$E$2:$E$12</c:f>
              <c:numCache>
                <c:formatCode>0%</c:formatCode>
                <c:ptCount val="11"/>
                <c:pt idx="0">
                  <c:v>0.35185185185185203</c:v>
                </c:pt>
                <c:pt idx="1">
                  <c:v>0.37037037037037002</c:v>
                </c:pt>
                <c:pt idx="2">
                  <c:v>0.4</c:v>
                </c:pt>
                <c:pt idx="3">
                  <c:v>0.4</c:v>
                </c:pt>
                <c:pt idx="4">
                  <c:v>0.44444444444444398</c:v>
                </c:pt>
                <c:pt idx="5">
                  <c:v>0.47222222222222199</c:v>
                </c:pt>
                <c:pt idx="6">
                  <c:v>0.51851851851851904</c:v>
                </c:pt>
                <c:pt idx="7">
                  <c:v>0.53703703703703698</c:v>
                </c:pt>
                <c:pt idx="8">
                  <c:v>0.53968253968253999</c:v>
                </c:pt>
                <c:pt idx="9">
                  <c:v>0.55555555555555602</c:v>
                </c:pt>
                <c:pt idx="10">
                  <c:v>0.592592592592593</c:v>
                </c:pt>
              </c:numCache>
            </c:numRef>
          </c:val>
        </c:ser>
        <c:dLbls>
          <c:showLegendKey val="0"/>
          <c:showVal val="1"/>
          <c:showCatName val="0"/>
          <c:showSerName val="0"/>
          <c:showPercent val="0"/>
          <c:showBubbleSize val="0"/>
        </c:dLbls>
        <c:gapWidth val="157"/>
        <c:axId val="311957088"/>
        <c:axId val="311957480"/>
      </c:barChart>
      <c:catAx>
        <c:axId val="3119570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11957480"/>
        <c:crosses val="autoZero"/>
        <c:auto val="1"/>
        <c:lblAlgn val="ctr"/>
        <c:lblOffset val="100"/>
        <c:noMultiLvlLbl val="0"/>
      </c:catAx>
      <c:valAx>
        <c:axId val="311957480"/>
        <c:scaling>
          <c:orientation val="minMax"/>
          <c:max val="0.6"/>
        </c:scaling>
        <c:delete val="0"/>
        <c:axPos val="b"/>
        <c:majorGridlines>
          <c:spPr>
            <a:ln w="9525" cap="flat" cmpd="sng" algn="ctr">
              <a:solidFill>
                <a:schemeClr val="bg1">
                  <a:lumMod val="95000"/>
                </a:schemeClr>
              </a:solidFill>
              <a:round/>
            </a:ln>
            <a:effectLst/>
          </c:spPr>
        </c:majorGridlines>
        <c:minorGridlines>
          <c:spPr>
            <a:ln w="9525" cap="flat" cmpd="sng" algn="ctr">
              <a:noFill/>
              <a:round/>
            </a:ln>
            <a:effectLst/>
          </c:spPr>
        </c:min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3119570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userShapes r:id="rId3"/>
</c:chartSpace>
</file>

<file path=ppt/drawings/_rels/drawing1.xml.rels><?xml version="1.0" encoding="UTF-8" standalone="yes"?>
<Relationships xmlns="http://schemas.openxmlformats.org/package/2006/relationships"><Relationship Id="rId1" Type="http://schemas.openxmlformats.org/officeDocument/2006/relationships/image" Target="../media/image3.png"/></Relationships>
</file>

<file path=ppt/drawings/drawing1.xml><?xml version="1.0" encoding="utf-8"?>
<c:userShapes xmlns:c="http://schemas.openxmlformats.org/drawingml/2006/chart">
  <cdr:relSizeAnchor xmlns:cdr="http://schemas.openxmlformats.org/drawingml/2006/chartDrawing">
    <cdr:from>
      <cdr:x>0.81587</cdr:x>
      <cdr:y>0.6475</cdr:y>
    </cdr:from>
    <cdr:to>
      <cdr:x>0.96318</cdr:x>
      <cdr:y>0.84194</cdr:y>
    </cdr:to>
    <cdr:grpSp>
      <cdr:nvGrpSpPr>
        <cdr:cNvPr id="7" name="Group 6"/>
        <cdr:cNvGrpSpPr/>
      </cdr:nvGrpSpPr>
      <cdr:grpSpPr>
        <a:xfrm xmlns:a="http://schemas.openxmlformats.org/drawingml/2006/main">
          <a:off x="7460315" y="4440555"/>
          <a:ext cx="1347003" cy="1333470"/>
          <a:chOff x="9104568" y="4432300"/>
          <a:chExt cx="1596014" cy="1333500"/>
        </a:xfrm>
      </cdr:grpSpPr>
      <cdr:pic>
        <cdr:nvPicPr>
          <cdr:cNvPr id="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9104568" y="4432300"/>
            <a:ext cx="1539696" cy="1054100"/>
          </a:xfrm>
          <a:prstGeom xmlns:a="http://schemas.openxmlformats.org/drawingml/2006/main" prst="rect">
            <a:avLst/>
          </a:prstGeom>
        </cdr:spPr>
      </cdr:pic>
      <cdr:sp macro="" textlink="">
        <cdr:nvSpPr>
          <cdr:cNvPr id="6" name="TextBox 5"/>
          <cdr:cNvSpPr txBox="1"/>
        </cdr:nvSpPr>
        <cdr:spPr>
          <a:xfrm xmlns:a="http://schemas.openxmlformats.org/drawingml/2006/main">
            <a:off x="9290882" y="4495800"/>
            <a:ext cx="1409700" cy="127000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US" sz="1400" dirty="0" smtClean="0"/>
              <a:t>In Place</a:t>
            </a:r>
          </a:p>
          <a:p xmlns:a="http://schemas.openxmlformats.org/drawingml/2006/main">
            <a:endParaRPr lang="en-US" sz="700" dirty="0" smtClean="0"/>
          </a:p>
          <a:p xmlns:a="http://schemas.openxmlformats.org/drawingml/2006/main">
            <a:r>
              <a:rPr lang="en-US" sz="1400" dirty="0" smtClean="0"/>
              <a:t>Partially in place</a:t>
            </a:r>
          </a:p>
          <a:p xmlns:a="http://schemas.openxmlformats.org/drawingml/2006/main">
            <a:endParaRPr lang="en-US" sz="700" dirty="0" smtClean="0"/>
          </a:p>
          <a:p xmlns:a="http://schemas.openxmlformats.org/drawingml/2006/main">
            <a:r>
              <a:rPr lang="en-US" sz="1400" dirty="0" smtClean="0"/>
              <a:t>Not in place</a:t>
            </a:r>
            <a:endParaRPr lang="en-GB" sz="1400" dirty="0"/>
          </a:p>
        </cdr:txBody>
      </cdr:sp>
    </cdr:grpSp>
  </cdr:relSizeAnchor>
  <cdr:relSizeAnchor xmlns:cdr="http://schemas.openxmlformats.org/drawingml/2006/chartDrawing">
    <cdr:from>
      <cdr:x>0.01963</cdr:x>
      <cdr:y>0</cdr:y>
    </cdr:from>
    <cdr:to>
      <cdr:x>0.9459</cdr:x>
      <cdr:y>0.17503</cdr:y>
    </cdr:to>
    <cdr:sp macro="" textlink="">
      <cdr:nvSpPr>
        <cdr:cNvPr id="2" name="Text Box 1"/>
        <cdr:cNvSpPr txBox="1"/>
      </cdr:nvSpPr>
      <cdr:spPr>
        <a:xfrm xmlns:a="http://schemas.openxmlformats.org/drawingml/2006/main">
          <a:off x="179497" y="0"/>
          <a:ext cx="8469813" cy="1200329"/>
        </a:xfrm>
        <a:prstGeom xmlns:a="http://schemas.openxmlformats.org/drawingml/2006/main" prst="rect">
          <a:avLst/>
        </a:prstGeom>
      </cdr:spPr>
      <cdr:txBody>
        <a:bodyPr xmlns:a="http://schemas.openxmlformats.org/drawingml/2006/main" vertOverflow="clip" wrap="square" lIns="2" rtlCol="0">
          <a:spAutoFit/>
        </a:bodyPr>
        <a:lstStyle xmlns:a="http://schemas.openxmlformats.org/drawingml/2006/main"/>
        <a:p xmlns:a="http://schemas.openxmlformats.org/drawingml/2006/main">
          <a:pPr algn="just"/>
          <a:r>
            <a:rPr lang="en-US" sz="3600" b="1" dirty="0" smtClean="0">
              <a:solidFill>
                <a:srgbClr val="31859C"/>
              </a:solidFill>
              <a:latin typeface="Avenir Next Regular"/>
              <a:cs typeface="Avenir Next Regular"/>
            </a:rPr>
            <a:t>PSEA</a:t>
          </a:r>
          <a:r>
            <a:rPr lang="en-US" sz="3600" b="1" baseline="0" dirty="0" smtClean="0">
              <a:solidFill>
                <a:srgbClr val="31859C"/>
              </a:solidFill>
              <a:latin typeface="Avenir Next Regular"/>
              <a:cs typeface="Avenir Next Regular"/>
            </a:rPr>
            <a:t> Self-Audit</a:t>
          </a:r>
          <a:r>
            <a:rPr lang="en-US" sz="3600" b="1" dirty="0" smtClean="0">
              <a:solidFill>
                <a:srgbClr val="31859C"/>
              </a:solidFill>
              <a:latin typeface="Avenir Next Regular"/>
              <a:cs typeface="Avenir Next Regular"/>
            </a:rPr>
            <a:t> </a:t>
          </a:r>
          <a:r>
            <a:rPr lang="en-US" sz="3600" b="1" baseline="0" dirty="0" smtClean="0">
              <a:solidFill>
                <a:srgbClr val="31859C"/>
              </a:solidFill>
              <a:latin typeface="Avenir Next Regular"/>
              <a:cs typeface="Avenir Next Regular"/>
            </a:rPr>
            <a:t>Checklist Refugee Response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C94FAC-C1AF-4C23-8C04-ECF93E1C98EB}" type="datetimeFigureOut">
              <a:rPr lang="en-GB" smtClean="0"/>
              <a:pPr/>
              <a:t>10/05/2016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41C04F-D1D7-4478-9762-2DD8173DB4AC}" type="slidenum">
              <a:rPr lang="en-GB" smtClean="0"/>
              <a:pPr/>
              <a:t>‹#›</a:t>
            </a:fld>
            <a:endParaRPr lang="en-GB"/>
          </a:p>
        </p:txBody>
      </p:sp>
    </p:spTree>
    <p:extLst>
      <p:ext uri="{BB962C8B-B14F-4D97-AF65-F5344CB8AC3E}">
        <p14:creationId xmlns:p14="http://schemas.microsoft.com/office/powerpoint/2010/main" val="3075235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541C04F-D1D7-4478-9762-2DD8173DB4AC}" type="slidenum">
              <a:rPr lang="en-GB" smtClean="0"/>
              <a:pPr/>
              <a:t>1</a:t>
            </a:fld>
            <a:endParaRPr lang="en-GB"/>
          </a:p>
        </p:txBody>
      </p:sp>
    </p:spTree>
    <p:extLst>
      <p:ext uri="{BB962C8B-B14F-4D97-AF65-F5344CB8AC3E}">
        <p14:creationId xmlns:p14="http://schemas.microsoft.com/office/powerpoint/2010/main" val="780136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Conducted October 2015</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(programme and SEA/misconduct)</a:t>
            </a:r>
          </a:p>
          <a:p>
            <a:pPr>
              <a:buFont typeface="Wingdings" charset="2"/>
              <a:buChar char="Ø"/>
            </a:pPr>
            <a:r>
              <a:rPr lang="en-GB" dirty="0" smtClean="0"/>
              <a:t>PSEA Focal Points by geographical area and agency</a:t>
            </a:r>
          </a:p>
          <a:p>
            <a:pPr>
              <a:buFont typeface="Wingdings" charset="2"/>
              <a:buChar char="Ø"/>
            </a:pPr>
            <a:r>
              <a:rPr lang="en-GB" dirty="0" smtClean="0"/>
              <a:t>Types of Complaint and Response Mechanisms </a:t>
            </a:r>
          </a:p>
          <a:p>
            <a:pPr>
              <a:buFont typeface="Wingdings" charset="2"/>
              <a:buChar char="Ø"/>
            </a:pPr>
            <a:r>
              <a:rPr lang="en-GB" dirty="0" smtClean="0"/>
              <a:t>Reception and feedback tools for complaints</a:t>
            </a:r>
          </a:p>
          <a:p>
            <a:pPr>
              <a:buFont typeface="Wingdings" charset="2"/>
              <a:buChar char="Ø"/>
            </a:pPr>
            <a:r>
              <a:rPr lang="en-GB" dirty="0" smtClean="0"/>
              <a:t>SEA Investigation Mechanisms</a:t>
            </a:r>
          </a:p>
          <a:p>
            <a:pPr>
              <a:buFont typeface="Wingdings" charset="2"/>
              <a:buChar char="Ø"/>
            </a:pPr>
            <a:r>
              <a:rPr lang="en-GB" dirty="0" smtClean="0"/>
              <a:t>PSEA Awareness Raising tools</a:t>
            </a:r>
          </a:p>
          <a:p>
            <a:pPr>
              <a:buFont typeface="Wingdings" charset="2"/>
              <a:buChar char="Ø"/>
            </a:pPr>
            <a:endParaRPr lang="en-GB" dirty="0" smtClean="0"/>
          </a:p>
          <a:p>
            <a:pPr>
              <a:buFont typeface="Wingdings" charset="2"/>
              <a:buChar char="Ø"/>
            </a:pPr>
            <a:r>
              <a:rPr lang="en-GB" dirty="0" smtClean="0"/>
              <a:t>OUTCOMES</a:t>
            </a:r>
          </a:p>
          <a:p>
            <a:endParaRPr lang="en-GB" dirty="0"/>
          </a:p>
        </p:txBody>
      </p:sp>
      <p:sp>
        <p:nvSpPr>
          <p:cNvPr id="4" name="Slide Number Placeholder 3"/>
          <p:cNvSpPr>
            <a:spLocks noGrp="1"/>
          </p:cNvSpPr>
          <p:nvPr>
            <p:ph type="sldNum" sz="quarter" idx="10"/>
          </p:nvPr>
        </p:nvSpPr>
        <p:spPr/>
        <p:txBody>
          <a:bodyPr/>
          <a:lstStyle/>
          <a:p>
            <a:fld id="{6541C04F-D1D7-4478-9762-2DD8173DB4AC}" type="slidenum">
              <a:rPr lang="en-GB" smtClean="0"/>
              <a:pPr/>
              <a:t>10</a:t>
            </a:fld>
            <a:endParaRPr lang="en-GB"/>
          </a:p>
        </p:txBody>
      </p:sp>
    </p:spTree>
    <p:extLst>
      <p:ext uri="{BB962C8B-B14F-4D97-AF65-F5344CB8AC3E}">
        <p14:creationId xmlns:p14="http://schemas.microsoft.com/office/powerpoint/2010/main" val="497201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41C04F-D1D7-4478-9762-2DD8173DB4AC}" type="slidenum">
              <a:rPr lang="en-GB" smtClean="0"/>
              <a:pPr/>
              <a:t>11</a:t>
            </a:fld>
            <a:endParaRPr lang="en-GB"/>
          </a:p>
        </p:txBody>
      </p:sp>
    </p:spTree>
    <p:extLst>
      <p:ext uri="{BB962C8B-B14F-4D97-AF65-F5344CB8AC3E}">
        <p14:creationId xmlns:p14="http://schemas.microsoft.com/office/powerpoint/2010/main" val="709377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41C04F-D1D7-4478-9762-2DD8173DB4AC}" type="slidenum">
              <a:rPr lang="en-GB" smtClean="0"/>
              <a:pPr/>
              <a:t>12</a:t>
            </a:fld>
            <a:endParaRPr lang="en-GB"/>
          </a:p>
        </p:txBody>
      </p:sp>
    </p:spTree>
    <p:extLst>
      <p:ext uri="{BB962C8B-B14F-4D97-AF65-F5344CB8AC3E}">
        <p14:creationId xmlns:p14="http://schemas.microsoft.com/office/powerpoint/2010/main" val="2131221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41C04F-D1D7-4478-9762-2DD8173DB4AC}" type="slidenum">
              <a:rPr lang="en-GB" smtClean="0"/>
              <a:pPr/>
              <a:t>13</a:t>
            </a:fld>
            <a:endParaRPr lang="en-GB"/>
          </a:p>
        </p:txBody>
      </p:sp>
    </p:spTree>
    <p:extLst>
      <p:ext uri="{BB962C8B-B14F-4D97-AF65-F5344CB8AC3E}">
        <p14:creationId xmlns:p14="http://schemas.microsoft.com/office/powerpoint/2010/main" val="1398071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indicates a similarity with</a:t>
            </a:r>
            <a:r>
              <a:rPr lang="en-GB" baseline="0" dirty="0" smtClean="0"/>
              <a:t> the ways that the community ‘preferred’ to submit complaint/report during the refugee consultations and indicates that the existing mechanisms are receiving </a:t>
            </a:r>
            <a:r>
              <a:rPr lang="en-GB" baseline="0" smtClean="0"/>
              <a:t>some complaints</a:t>
            </a:r>
            <a:endParaRPr lang="en-GB"/>
          </a:p>
        </p:txBody>
      </p:sp>
      <p:sp>
        <p:nvSpPr>
          <p:cNvPr id="4" name="Slide Number Placeholder 3"/>
          <p:cNvSpPr>
            <a:spLocks noGrp="1"/>
          </p:cNvSpPr>
          <p:nvPr>
            <p:ph type="sldNum" sz="quarter" idx="10"/>
          </p:nvPr>
        </p:nvSpPr>
        <p:spPr/>
        <p:txBody>
          <a:bodyPr/>
          <a:lstStyle/>
          <a:p>
            <a:fld id="{6541C04F-D1D7-4478-9762-2DD8173DB4AC}" type="slidenum">
              <a:rPr lang="en-GB" smtClean="0"/>
              <a:pPr/>
              <a:t>14</a:t>
            </a:fld>
            <a:endParaRPr lang="en-GB"/>
          </a:p>
        </p:txBody>
      </p:sp>
    </p:spTree>
    <p:extLst>
      <p:ext uri="{BB962C8B-B14F-4D97-AF65-F5344CB8AC3E}">
        <p14:creationId xmlns:p14="http://schemas.microsoft.com/office/powerpoint/2010/main" val="4193922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charset="2"/>
              <a:buChar char="Ø"/>
            </a:pPr>
            <a:endParaRPr lang="en-GB" dirty="0" smtClean="0"/>
          </a:p>
          <a:p>
            <a:r>
              <a:rPr lang="en-GB" dirty="0" smtClean="0"/>
              <a:t>Designing awareness</a:t>
            </a:r>
          </a:p>
          <a:p>
            <a:r>
              <a:rPr lang="en-GB" dirty="0" smtClean="0"/>
              <a:t>Information Campaign</a:t>
            </a:r>
          </a:p>
          <a:p>
            <a:r>
              <a:rPr lang="en-GB" dirty="0" smtClean="0"/>
              <a:t>Monitoring implementation</a:t>
            </a:r>
          </a:p>
          <a:p>
            <a:endParaRPr lang="en-GB" dirty="0" smtClean="0"/>
          </a:p>
          <a:p>
            <a:pPr marL="0" indent="0">
              <a:buNone/>
            </a:pPr>
            <a:r>
              <a:rPr lang="en-GB" dirty="0" smtClean="0"/>
              <a:t>Review Mechanism May 2017</a:t>
            </a:r>
          </a:p>
          <a:p>
            <a:endParaRPr lang="en-GB" dirty="0"/>
          </a:p>
        </p:txBody>
      </p:sp>
      <p:sp>
        <p:nvSpPr>
          <p:cNvPr id="4" name="Slide Number Placeholder 3"/>
          <p:cNvSpPr>
            <a:spLocks noGrp="1"/>
          </p:cNvSpPr>
          <p:nvPr>
            <p:ph type="sldNum" sz="quarter" idx="10"/>
          </p:nvPr>
        </p:nvSpPr>
        <p:spPr/>
        <p:txBody>
          <a:bodyPr/>
          <a:lstStyle/>
          <a:p>
            <a:fld id="{6541C04F-D1D7-4478-9762-2DD8173DB4AC}" type="slidenum">
              <a:rPr lang="en-GB" smtClean="0"/>
              <a:pPr/>
              <a:t>15</a:t>
            </a:fld>
            <a:endParaRPr lang="en-GB"/>
          </a:p>
        </p:txBody>
      </p:sp>
    </p:spTree>
    <p:extLst>
      <p:ext uri="{BB962C8B-B14F-4D97-AF65-F5344CB8AC3E}">
        <p14:creationId xmlns:p14="http://schemas.microsoft.com/office/powerpoint/2010/main" val="7872121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1200" b="1" dirty="0" smtClean="0"/>
              <a:t>The CBCRM </a:t>
            </a:r>
            <a:r>
              <a:rPr lang="en-GB" sz="1200" dirty="0" smtClean="0"/>
              <a:t>The CBCRM is the result of the community consultations,</a:t>
            </a:r>
            <a:r>
              <a:rPr lang="en-GB" sz="1200" baseline="0" dirty="0" smtClean="0"/>
              <a:t> </a:t>
            </a:r>
            <a:r>
              <a:rPr lang="en-GB" sz="1200" dirty="0" smtClean="0"/>
              <a:t>PSEA survey with agencies providing services to refugees within the Syrian Emergency Response in Jordan and through discussion and consultations amongst the PSEA Network Focal Points</a:t>
            </a:r>
          </a:p>
          <a:p>
            <a:pPr algn="just"/>
            <a:r>
              <a:rPr lang="en-GB" sz="1200" dirty="0" smtClean="0"/>
              <a:t>Developed to enable complaints of sexual exploitation and abuse by humanitarian personnel of their agencies to be received and referred between the PSEA member agencies in an effective, safe, confidential, transparent and accessible manner</a:t>
            </a:r>
            <a:endParaRPr lang="en-GB" sz="1200" b="1" dirty="0" smtClean="0"/>
          </a:p>
          <a:p>
            <a:pPr algn="just">
              <a:buNone/>
            </a:pPr>
            <a:endParaRPr lang="en-GB" sz="1200" b="1" dirty="0" smtClean="0"/>
          </a:p>
          <a:p>
            <a:pPr algn="just"/>
            <a:r>
              <a:rPr lang="en-GB" sz="1200" b="1" dirty="0" smtClean="0"/>
              <a:t>Scope </a:t>
            </a:r>
          </a:p>
          <a:p>
            <a:pPr>
              <a:buNone/>
            </a:pPr>
            <a:r>
              <a:rPr lang="en-GB" sz="1200" dirty="0" smtClean="0"/>
              <a:t>The CBCRM applies to the PSEA Network members who provide humanitarian aid to refugees within the context of the Syrian Refugee Response, and who are signatories of the CBCRM Protocols </a:t>
            </a:r>
          </a:p>
          <a:p>
            <a:pPr>
              <a:buNone/>
            </a:pPr>
            <a:endParaRPr lang="en-GB" sz="1200" dirty="0" smtClean="0"/>
          </a:p>
          <a:p>
            <a:pPr>
              <a:buNone/>
            </a:pPr>
            <a:r>
              <a:rPr lang="en-GB" sz="1200" b="1" dirty="0" smtClean="0"/>
              <a:t>Mechanism</a:t>
            </a:r>
          </a:p>
          <a:p>
            <a:pPr marL="171450" indent="-171450" algn="just">
              <a:buFont typeface="Arial"/>
              <a:buChar char="•"/>
            </a:pPr>
            <a:r>
              <a:rPr lang="en-GB" sz="1200" dirty="0" smtClean="0"/>
              <a:t>Sets out the obligations of agencies and are to be implemented in line with the procedures set out in the </a:t>
            </a:r>
            <a:r>
              <a:rPr lang="en-GB" sz="1200" i="1" dirty="0" smtClean="0"/>
              <a:t>Inter-Agency Emergency Standard Operating Procedures for Prevention of and Response to Gender Based Violence and Violence, Abuse, Neglect and Exploitation of Children in Jordan </a:t>
            </a:r>
            <a:r>
              <a:rPr lang="en-GB" sz="1200" dirty="0" smtClean="0"/>
              <a:t>(2013</a:t>
            </a:r>
            <a:r>
              <a:rPr lang="en-GB" sz="1200" baseline="0" dirty="0" smtClean="0"/>
              <a:t> – Revised 2014</a:t>
            </a:r>
            <a:r>
              <a:rPr lang="en-GB" sz="1200" dirty="0" smtClean="0"/>
              <a:t>)</a:t>
            </a:r>
          </a:p>
          <a:p>
            <a:pPr marL="171450" indent="-171450" algn="just">
              <a:buFont typeface="Arial"/>
              <a:buChar char="•"/>
            </a:pPr>
            <a:endParaRPr lang="en-GB" sz="1200" dirty="0" smtClean="0"/>
          </a:p>
          <a:p>
            <a:pPr>
              <a:buNone/>
            </a:pPr>
            <a:r>
              <a:rPr lang="en-GB" sz="1200" dirty="0" smtClean="0"/>
              <a:t>1.	Roles and Responsibilities</a:t>
            </a:r>
          </a:p>
          <a:p>
            <a:pPr>
              <a:buNone/>
            </a:pPr>
            <a:r>
              <a:rPr lang="en-GB" sz="1200" dirty="0" smtClean="0"/>
              <a:t>2.	Guiding Principles</a:t>
            </a:r>
          </a:p>
          <a:p>
            <a:pPr>
              <a:buNone/>
            </a:pPr>
            <a:r>
              <a:rPr lang="en-GB" sz="1200" dirty="0" smtClean="0"/>
              <a:t>3.	Receiving Complaints and Reports</a:t>
            </a:r>
          </a:p>
          <a:p>
            <a:pPr>
              <a:buNone/>
            </a:pPr>
            <a:r>
              <a:rPr lang="en-GB" sz="1200" dirty="0" smtClean="0"/>
              <a:t>4.	Inter-Agency Referrals</a:t>
            </a:r>
          </a:p>
          <a:p>
            <a:pPr>
              <a:buNone/>
            </a:pPr>
            <a:r>
              <a:rPr lang="en-GB" sz="1200" dirty="0" smtClean="0"/>
              <a:t>5.	Investigations</a:t>
            </a:r>
          </a:p>
          <a:p>
            <a:pPr>
              <a:buNone/>
            </a:pPr>
            <a:r>
              <a:rPr lang="en-GB" sz="1200" dirty="0" smtClean="0"/>
              <a:t>6.	Supporting the Needs of Survivors, Complainants and Witnesses</a:t>
            </a:r>
          </a:p>
          <a:p>
            <a:pPr>
              <a:buNone/>
            </a:pPr>
            <a:r>
              <a:rPr lang="en-GB" sz="1200" dirty="0" smtClean="0"/>
              <a:t>7.	Mandatory Reporting</a:t>
            </a:r>
          </a:p>
          <a:p>
            <a:pPr>
              <a:buNone/>
            </a:pPr>
            <a:r>
              <a:rPr lang="en-GB" sz="1200" dirty="0" smtClean="0"/>
              <a:t>8.	Recording and Reporting SEA Complaints with the PSEA Network</a:t>
            </a:r>
          </a:p>
          <a:p>
            <a:pPr marL="0" indent="0" algn="just">
              <a:buFont typeface="Arial"/>
              <a:buNone/>
            </a:pPr>
            <a:endParaRPr lang="en-GB" sz="1200" dirty="0" smtClean="0"/>
          </a:p>
          <a:p>
            <a:pPr marL="457200" lvl="0" indent="-457200" algn="just">
              <a:buFont typeface="+mj-lt"/>
              <a:buAutoNum type="arabicPeriod"/>
            </a:pPr>
            <a:endParaRPr lang="en-GB" sz="1200" dirty="0" smtClean="0"/>
          </a:p>
        </p:txBody>
      </p:sp>
      <p:sp>
        <p:nvSpPr>
          <p:cNvPr id="4" name="Slide Number Placeholder 3"/>
          <p:cNvSpPr>
            <a:spLocks noGrp="1"/>
          </p:cNvSpPr>
          <p:nvPr>
            <p:ph type="sldNum" sz="quarter" idx="10"/>
          </p:nvPr>
        </p:nvSpPr>
        <p:spPr/>
        <p:txBody>
          <a:bodyPr/>
          <a:lstStyle/>
          <a:p>
            <a:fld id="{6541C04F-D1D7-4478-9762-2DD8173DB4AC}" type="slidenum">
              <a:rPr lang="en-GB" smtClean="0"/>
              <a:pPr/>
              <a:t>16</a:t>
            </a:fld>
            <a:endParaRPr lang="en-GB"/>
          </a:p>
        </p:txBody>
      </p:sp>
    </p:spTree>
    <p:extLst>
      <p:ext uri="{BB962C8B-B14F-4D97-AF65-F5344CB8AC3E}">
        <p14:creationId xmlns:p14="http://schemas.microsoft.com/office/powerpoint/2010/main" val="5285539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41C04F-D1D7-4478-9762-2DD8173DB4AC}" type="slidenum">
              <a:rPr lang="en-GB" smtClean="0"/>
              <a:pPr/>
              <a:t>17</a:t>
            </a:fld>
            <a:endParaRPr lang="en-GB"/>
          </a:p>
        </p:txBody>
      </p:sp>
    </p:spTree>
    <p:extLst>
      <p:ext uri="{BB962C8B-B14F-4D97-AF65-F5344CB8AC3E}">
        <p14:creationId xmlns:p14="http://schemas.microsoft.com/office/powerpoint/2010/main" val="38281192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buNone/>
            </a:pPr>
            <a:r>
              <a:rPr lang="en-GB" sz="1400" b="1" dirty="0" smtClean="0"/>
              <a:t>Zero tolerance approach</a:t>
            </a:r>
          </a:p>
          <a:p>
            <a:pPr marL="171450" indent="-171450" algn="just">
              <a:buFont typeface="Arial"/>
              <a:buChar char="•"/>
            </a:pPr>
            <a:r>
              <a:rPr lang="en-GB" sz="1200" dirty="0" smtClean="0"/>
              <a:t>All agencies and personnel commit to a zero tolerance approach to any form of SEA behaviour and understand their obligations to report any concerns or suspicions they have to their agency’s PSEA Focal Point</a:t>
            </a:r>
          </a:p>
          <a:p>
            <a:pPr marL="171450" indent="-171450" algn="just">
              <a:buFont typeface="Arial"/>
              <a:buChar char="•"/>
            </a:pPr>
            <a:r>
              <a:rPr lang="en-GB" sz="1200" dirty="0" smtClean="0"/>
              <a:t>Entities must ensure that all personnel understand the standards of conduct that are expected of them and the implications of not adhering to them and, where applicable, sign the entity’s Code of Conduct</a:t>
            </a:r>
          </a:p>
          <a:p>
            <a:pPr marL="171450" indent="-171450" algn="just">
              <a:buFont typeface="Arial"/>
              <a:buChar char="•"/>
            </a:pPr>
            <a:r>
              <a:rPr lang="en-GB" sz="1200" dirty="0" smtClean="0"/>
              <a:t>All entities are obliged to undertake necessary disciplinary action to prevent and respond to misconduct by their personnel</a:t>
            </a:r>
          </a:p>
          <a:p>
            <a:pPr marL="171450" indent="-171450" algn="just">
              <a:buFont typeface="Arial"/>
              <a:buChar char="•"/>
            </a:pPr>
            <a:endParaRPr lang="en-GB" sz="1200" dirty="0" smtClean="0"/>
          </a:p>
          <a:p>
            <a:pPr marL="0" indent="0" algn="just">
              <a:buFont typeface="Arial"/>
              <a:buNone/>
            </a:pPr>
            <a:r>
              <a:rPr lang="en-GB" sz="1200" b="1" dirty="0" smtClean="0"/>
              <a:t>6 `PSEA</a:t>
            </a:r>
            <a:r>
              <a:rPr lang="en-GB" sz="1200" b="1" baseline="0" dirty="0" smtClean="0"/>
              <a:t> Principles for </a:t>
            </a:r>
            <a:r>
              <a:rPr lang="en-GB" sz="1200" b="1" dirty="0" smtClean="0"/>
              <a:t>Codes of Conduct</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GB" sz="1200" dirty="0" smtClean="0"/>
              <a:t>Where applicable, all personnel shall understand and sign the entity’s Code of Conduct, or similar document, setting out the standards of acceptable and unacceptable behaviour</a:t>
            </a:r>
          </a:p>
          <a:p>
            <a:pPr marL="171450" indent="-171450" algn="just">
              <a:buFont typeface="Arial"/>
              <a:buChar char="•"/>
            </a:pPr>
            <a:r>
              <a:rPr lang="en-GB" sz="1200" dirty="0" smtClean="0"/>
              <a:t>The Code of Conduct, or similar document should incorporate the</a:t>
            </a:r>
            <a:r>
              <a:rPr lang="en-GB" sz="1200" baseline="0" dirty="0" smtClean="0"/>
              <a:t> IASC 6 Core Principles and obligations as set out in the Secretary-General’s Bulletin and Statement of Commitment for UN and Non-UN personnel:</a:t>
            </a:r>
            <a:endParaRPr lang="en-GB" sz="1200" dirty="0" smtClean="0"/>
          </a:p>
          <a:p>
            <a:pPr marL="457200" lvl="0" indent="-457200" algn="just">
              <a:buFont typeface="+mj-lt"/>
              <a:buAutoNum type="arabicPeriod"/>
            </a:pPr>
            <a:r>
              <a:rPr lang="en-IE" sz="1200" dirty="0" smtClean="0"/>
              <a:t>SEA constitutes acts of gross misconduct and are therefore grounds for disciplinary measures, including termination of employment</a:t>
            </a:r>
            <a:endParaRPr lang="en-GB" sz="1200" dirty="0" smtClean="0"/>
          </a:p>
          <a:p>
            <a:pPr marL="457200" lvl="0" indent="-457200" algn="just">
              <a:buFont typeface="+mj-lt"/>
              <a:buAutoNum type="arabicPeriod"/>
            </a:pPr>
            <a:r>
              <a:rPr lang="en-GB" sz="1200" dirty="0" smtClean="0"/>
              <a:t>Sexual activity with children (persons under the age of 18) is prohibited regardless of the age of majority or age of consent locally</a:t>
            </a:r>
          </a:p>
          <a:p>
            <a:pPr marL="457200" lvl="0" indent="-457200" algn="just">
              <a:buFont typeface="+mj-lt"/>
              <a:buAutoNum type="arabicPeriod"/>
            </a:pPr>
            <a:r>
              <a:rPr lang="en-GB" sz="1200" dirty="0" smtClean="0"/>
              <a:t>Exchange of money, employment, goods, or services for sex, including sexual favours or other forms of humiliating, degrading or exploitative behaviour is prohibited</a:t>
            </a:r>
          </a:p>
          <a:p>
            <a:pPr marL="457200" lvl="0" indent="-457200" algn="just">
              <a:buFont typeface="+mj-lt"/>
              <a:buAutoNum type="arabicPeriod" startAt="4"/>
            </a:pPr>
            <a:r>
              <a:rPr lang="en-GB" sz="1200" dirty="0" smtClean="0"/>
              <a:t>Sexual relationships between humanitarian workers and beneficiaries are strongly discouraged since they are based on unequal power dynamics</a:t>
            </a:r>
          </a:p>
          <a:p>
            <a:pPr marL="457200" lvl="0" indent="-457200" algn="just">
              <a:buFont typeface="+mj-lt"/>
              <a:buAutoNum type="arabicPeriod" startAt="4"/>
            </a:pPr>
            <a:r>
              <a:rPr lang="en-GB" sz="1200" dirty="0" smtClean="0"/>
              <a:t>If a humanitarian worker develops concerns or suspicions regarding SEA by a fellow worker, whether in the same agency or not, they must report these via established reporting mechanisms</a:t>
            </a:r>
          </a:p>
          <a:p>
            <a:pPr marL="457200" indent="-457200" algn="just">
              <a:buFont typeface="+mj-lt"/>
              <a:buAutoNum type="arabicPeriod" startAt="4"/>
            </a:pPr>
            <a:r>
              <a:rPr lang="en-GB" sz="1200" dirty="0" smtClean="0"/>
              <a:t>All humanitarian workers are obliged to create and maintain an environment that prevents SEA and promotes the implementation of their code of conduct</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endParaRPr lang="en-GB"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Confidentiality, anonymity, informed consent</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GB" sz="1200" dirty="0" smtClean="0"/>
              <a:t>All entities agree to the principles of confidentiality, anonymity, informed consent, impartiality, dignity, safety and welfare when dealing with SEA</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GB" sz="1200" dirty="0" smtClean="0"/>
              <a:t>These principles are elaborated on in the </a:t>
            </a:r>
            <a:r>
              <a:rPr lang="en-GB" sz="1200" i="1" dirty="0" smtClean="0"/>
              <a:t>Inter-Agency Standard Operating Procedures for Prevention of and Response to Gender-Based Violence and Violence, Abuse, Neglect and Exploitation of Children in Jordan </a:t>
            </a:r>
            <a:r>
              <a:rPr lang="en-GB" sz="1200" dirty="0" smtClean="0"/>
              <a:t>(2014)</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r>
              <a:rPr lang="en-GB" b="1" dirty="0" smtClean="0"/>
              <a:t>Mandatory</a:t>
            </a:r>
            <a:r>
              <a:rPr lang="en-GB" b="1" baseline="0" dirty="0" smtClean="0"/>
              <a:t> Reporting</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In consideration of mandatory reporting of humanitarian personnel to report SEA to their agency or Investigative Body where established, anyone receiving a complaint directly should explain this obligation, and reassure the complainant/survivor that all information shared will be appropriately protected and will be kept confidential between only those who are authorised to know on the basis of providing protection or taking appropriate action i.e. investigation.  </a:t>
            </a:r>
          </a:p>
          <a:p>
            <a:endParaRPr lang="en-GB" b="1" baseline="0" dirty="0" smtClean="0"/>
          </a:p>
          <a:p>
            <a:endParaRPr lang="en-GB" b="1" dirty="0" smtClean="0"/>
          </a:p>
          <a:p>
            <a:pPr marL="171450" indent="-171450">
              <a:buFont typeface="Arial"/>
              <a:buChar char="•"/>
            </a:pPr>
            <a:endParaRPr lang="en-GB" b="1" dirty="0"/>
          </a:p>
        </p:txBody>
      </p:sp>
      <p:sp>
        <p:nvSpPr>
          <p:cNvPr id="4" name="Slide Number Placeholder 3"/>
          <p:cNvSpPr>
            <a:spLocks noGrp="1"/>
          </p:cNvSpPr>
          <p:nvPr>
            <p:ph type="sldNum" sz="quarter" idx="10"/>
          </p:nvPr>
        </p:nvSpPr>
        <p:spPr/>
        <p:txBody>
          <a:bodyPr/>
          <a:lstStyle/>
          <a:p>
            <a:fld id="{6541C04F-D1D7-4478-9762-2DD8173DB4AC}" type="slidenum">
              <a:rPr lang="en-GB" smtClean="0"/>
              <a:pPr/>
              <a:t>18</a:t>
            </a:fld>
            <a:endParaRPr lang="en-GB"/>
          </a:p>
        </p:txBody>
      </p:sp>
    </p:spTree>
    <p:extLst>
      <p:ext uri="{BB962C8B-B14F-4D97-AF65-F5344CB8AC3E}">
        <p14:creationId xmlns:p14="http://schemas.microsoft.com/office/powerpoint/2010/main" val="13518422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41C04F-D1D7-4478-9762-2DD8173DB4AC}" type="slidenum">
              <a:rPr lang="en-GB" smtClean="0"/>
              <a:pPr/>
              <a:t>19</a:t>
            </a:fld>
            <a:endParaRPr lang="en-GB"/>
          </a:p>
        </p:txBody>
      </p:sp>
    </p:spTree>
    <p:extLst>
      <p:ext uri="{BB962C8B-B14F-4D97-AF65-F5344CB8AC3E}">
        <p14:creationId xmlns:p14="http://schemas.microsoft.com/office/powerpoint/2010/main" val="4152916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Welcome</a:t>
            </a:r>
            <a:r>
              <a:rPr lang="en-GB" baseline="0" dirty="0"/>
              <a:t> </a:t>
            </a:r>
            <a:r>
              <a:rPr lang="en-GB" baseline="0" dirty="0" smtClean="0"/>
              <a:t>note</a:t>
            </a:r>
          </a:p>
          <a:p>
            <a:endParaRPr lang="en-GB" dirty="0" smtClean="0"/>
          </a:p>
        </p:txBody>
      </p:sp>
      <p:sp>
        <p:nvSpPr>
          <p:cNvPr id="4" name="Slide Number Placeholder 3"/>
          <p:cNvSpPr>
            <a:spLocks noGrp="1"/>
          </p:cNvSpPr>
          <p:nvPr>
            <p:ph type="sldNum" sz="quarter" idx="10"/>
          </p:nvPr>
        </p:nvSpPr>
        <p:spPr/>
        <p:txBody>
          <a:bodyPr/>
          <a:lstStyle/>
          <a:p>
            <a:fld id="{6541C04F-D1D7-4478-9762-2DD8173DB4AC}" type="slidenum">
              <a:rPr lang="en-GB" smtClean="0"/>
              <a:pPr/>
              <a:t>2</a:t>
            </a:fld>
            <a:endParaRPr lang="en-GB"/>
          </a:p>
        </p:txBody>
      </p:sp>
    </p:spTree>
    <p:extLst>
      <p:ext uri="{BB962C8B-B14F-4D97-AF65-F5344CB8AC3E}">
        <p14:creationId xmlns:p14="http://schemas.microsoft.com/office/powerpoint/2010/main" val="26209119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41C04F-D1D7-4478-9762-2DD8173DB4AC}" type="slidenum">
              <a:rPr lang="en-GB" smtClean="0"/>
              <a:pPr/>
              <a:t>20</a:t>
            </a:fld>
            <a:endParaRPr lang="en-GB"/>
          </a:p>
        </p:txBody>
      </p:sp>
    </p:spTree>
    <p:extLst>
      <p:ext uri="{BB962C8B-B14F-4D97-AF65-F5344CB8AC3E}">
        <p14:creationId xmlns:p14="http://schemas.microsoft.com/office/powerpoint/2010/main" val="35715937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41C04F-D1D7-4478-9762-2DD8173DB4AC}" type="slidenum">
              <a:rPr lang="en-GB" smtClean="0"/>
              <a:pPr/>
              <a:t>21</a:t>
            </a:fld>
            <a:endParaRPr lang="en-GB"/>
          </a:p>
        </p:txBody>
      </p:sp>
    </p:spTree>
    <p:extLst>
      <p:ext uri="{BB962C8B-B14F-4D97-AF65-F5344CB8AC3E}">
        <p14:creationId xmlns:p14="http://schemas.microsoft.com/office/powerpoint/2010/main" val="35302925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541C04F-D1D7-4478-9762-2DD8173DB4AC}" type="slidenum">
              <a:rPr lang="en-GB" smtClean="0"/>
              <a:pPr/>
              <a:t>22</a:t>
            </a:fld>
            <a:endParaRPr lang="en-GB"/>
          </a:p>
        </p:txBody>
      </p:sp>
    </p:spTree>
    <p:extLst>
      <p:ext uri="{BB962C8B-B14F-4D97-AF65-F5344CB8AC3E}">
        <p14:creationId xmlns:p14="http://schemas.microsoft.com/office/powerpoint/2010/main" val="25492406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41C04F-D1D7-4478-9762-2DD8173DB4AC}" type="slidenum">
              <a:rPr lang="en-GB" smtClean="0"/>
              <a:pPr/>
              <a:t>23</a:t>
            </a:fld>
            <a:endParaRPr lang="en-GB"/>
          </a:p>
        </p:txBody>
      </p:sp>
    </p:spTree>
    <p:extLst>
      <p:ext uri="{BB962C8B-B14F-4D97-AF65-F5344CB8AC3E}">
        <p14:creationId xmlns:p14="http://schemas.microsoft.com/office/powerpoint/2010/main" val="33683014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41C04F-D1D7-4478-9762-2DD8173DB4AC}" type="slidenum">
              <a:rPr lang="en-GB" smtClean="0"/>
              <a:pPr/>
              <a:t>24</a:t>
            </a:fld>
            <a:endParaRPr lang="en-GB"/>
          </a:p>
        </p:txBody>
      </p:sp>
    </p:spTree>
    <p:extLst>
      <p:ext uri="{BB962C8B-B14F-4D97-AF65-F5344CB8AC3E}">
        <p14:creationId xmlns:p14="http://schemas.microsoft.com/office/powerpoint/2010/main" val="4250717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25 Minutes for discussions</a:t>
            </a:r>
            <a:endParaRPr lang="en-GB" dirty="0"/>
          </a:p>
        </p:txBody>
      </p:sp>
      <p:sp>
        <p:nvSpPr>
          <p:cNvPr id="4" name="Slide Number Placeholder 3"/>
          <p:cNvSpPr>
            <a:spLocks noGrp="1"/>
          </p:cNvSpPr>
          <p:nvPr>
            <p:ph type="sldNum" sz="quarter" idx="10"/>
          </p:nvPr>
        </p:nvSpPr>
        <p:spPr/>
        <p:txBody>
          <a:bodyPr/>
          <a:lstStyle/>
          <a:p>
            <a:fld id="{6541C04F-D1D7-4478-9762-2DD8173DB4AC}" type="slidenum">
              <a:rPr lang="en-GB" smtClean="0"/>
              <a:pPr/>
              <a:t>3</a:t>
            </a:fld>
            <a:endParaRPr lang="en-GB"/>
          </a:p>
        </p:txBody>
      </p:sp>
    </p:spTree>
    <p:extLst>
      <p:ext uri="{BB962C8B-B14F-4D97-AF65-F5344CB8AC3E}">
        <p14:creationId xmlns:p14="http://schemas.microsoft.com/office/powerpoint/2010/main" val="1149854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41C04F-D1D7-4478-9762-2DD8173DB4AC}" type="slidenum">
              <a:rPr lang="en-GB" smtClean="0"/>
              <a:pPr/>
              <a:t>4</a:t>
            </a:fld>
            <a:endParaRPr lang="en-GB"/>
          </a:p>
        </p:txBody>
      </p:sp>
    </p:spTree>
    <p:extLst>
      <p:ext uri="{BB962C8B-B14F-4D97-AF65-F5344CB8AC3E}">
        <p14:creationId xmlns:p14="http://schemas.microsoft.com/office/powerpoint/2010/main" val="1860192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1200" b="1" dirty="0" smtClean="0"/>
              <a:t>Reports: </a:t>
            </a:r>
            <a:r>
              <a:rPr lang="en-GB" sz="1200" kern="1200" dirty="0" smtClean="0">
                <a:solidFill>
                  <a:schemeClr val="tx1"/>
                </a:solidFill>
                <a:effectLst/>
                <a:latin typeface="+mn-lt"/>
                <a:ea typeface="+mn-ea"/>
                <a:cs typeface="+mn-cs"/>
              </a:rPr>
              <a:t>Humanitarian agencies operating within the Syrian Refugee Response identified the heightened risk of sexual exploitation and abuse due to the protracted character of the displacement, and the limitations in accessing services and assistance, for refugees in Jordan – UNHCR “Woman Alone” and IRC Report</a:t>
            </a:r>
            <a:r>
              <a:rPr lang="en-GB" sz="1200" kern="1200" baseline="0" dirty="0" smtClean="0">
                <a:solidFill>
                  <a:schemeClr val="tx1"/>
                </a:solidFill>
                <a:effectLst/>
                <a:latin typeface="+mn-lt"/>
                <a:ea typeface="+mn-ea"/>
                <a:cs typeface="+mn-cs"/>
              </a:rPr>
              <a:t> “Are we Listening” </a:t>
            </a:r>
            <a:endParaRPr lang="en-GB" sz="1200" kern="1200" dirty="0" smtClean="0">
              <a:solidFill>
                <a:schemeClr val="tx1"/>
              </a:solidFill>
              <a:effectLst/>
              <a:latin typeface="+mn-lt"/>
              <a:ea typeface="+mn-ea"/>
              <a:cs typeface="+mn-cs"/>
            </a:endParaRPr>
          </a:p>
          <a:p>
            <a:pPr algn="just">
              <a:buNone/>
            </a:pPr>
            <a:endParaRPr lang="en-GB" sz="1200" b="1"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en-GB" sz="1200" b="1" dirty="0" smtClean="0"/>
              <a:t>PSEA Network: </a:t>
            </a:r>
            <a:r>
              <a:rPr lang="en-GB" sz="1200" dirty="0" smtClean="0"/>
              <a:t>coordinated by UNHCR, currently 55 </a:t>
            </a:r>
            <a:r>
              <a:rPr lang="en-GB" sz="1200" b="1" dirty="0" smtClean="0"/>
              <a:t>Focal Points</a:t>
            </a:r>
            <a:r>
              <a:rPr lang="en-GB" sz="1200" dirty="0" smtClean="0"/>
              <a:t> from 23 member agencies</a:t>
            </a:r>
          </a:p>
          <a:p>
            <a:pPr marL="285750" marR="0" indent="-285750" algn="just" defTabSz="914400" rtl="0" eaLnBrk="1" fontAlgn="auto" latinLnBrk="0" hangingPunct="1">
              <a:lnSpc>
                <a:spcPct val="100000"/>
              </a:lnSpc>
              <a:spcBef>
                <a:spcPts val="0"/>
              </a:spcBef>
              <a:spcAft>
                <a:spcPts val="0"/>
              </a:spcAft>
              <a:buClrTx/>
              <a:buSzTx/>
              <a:buFont typeface="Arial"/>
              <a:buChar char="•"/>
              <a:tabLst/>
              <a:defRPr/>
            </a:pPr>
            <a:r>
              <a:rPr lang="en-GB" sz="1800" b="1" dirty="0" smtClean="0"/>
              <a:t>members </a:t>
            </a:r>
            <a:r>
              <a:rPr lang="en-GB" sz="1800" dirty="0" smtClean="0"/>
              <a:t>are committed to prevent, oppose and combat any form of SEA of refugees and other persons of concern perpetrated by their personnel</a:t>
            </a:r>
          </a:p>
          <a:p>
            <a:pPr marL="285750" marR="0" indent="-285750" algn="just" defTabSz="914400" rtl="0" eaLnBrk="1" fontAlgn="auto" latinLnBrk="0" hangingPunct="1">
              <a:lnSpc>
                <a:spcPct val="100000"/>
              </a:lnSpc>
              <a:spcBef>
                <a:spcPts val="0"/>
              </a:spcBef>
              <a:spcAft>
                <a:spcPts val="0"/>
              </a:spcAft>
              <a:buClrTx/>
              <a:buSzTx/>
              <a:buFont typeface="Arial"/>
              <a:buChar char="•"/>
              <a:tabLst/>
              <a:defRPr/>
            </a:pPr>
            <a:r>
              <a:rPr lang="en-GB" sz="1800" b="1" dirty="0" smtClean="0"/>
              <a:t>Primary body </a:t>
            </a:r>
            <a:r>
              <a:rPr lang="en-GB" sz="1800" dirty="0" smtClean="0"/>
              <a:t>for awareness, prevention and oversight on PSEA of the entities providing humanitarian services to refugees in Jordan</a:t>
            </a:r>
          </a:p>
          <a:p>
            <a:pPr marL="285750" marR="0" indent="-285750" algn="just" defTabSz="914400" rtl="0" eaLnBrk="1" fontAlgn="auto" latinLnBrk="0" hangingPunct="1">
              <a:lnSpc>
                <a:spcPct val="100000"/>
              </a:lnSpc>
              <a:spcBef>
                <a:spcPts val="0"/>
              </a:spcBef>
              <a:spcAft>
                <a:spcPts val="0"/>
              </a:spcAft>
              <a:buClrTx/>
              <a:buSzTx/>
              <a:buFont typeface="Arial"/>
              <a:buChar char="•"/>
              <a:tabLst/>
              <a:defRPr/>
            </a:pPr>
            <a:r>
              <a:rPr lang="en-GB" sz="1800" b="1" dirty="0" smtClean="0"/>
              <a:t>NOT </a:t>
            </a:r>
            <a:r>
              <a:rPr lang="en-GB" sz="1800" dirty="0" smtClean="0"/>
              <a:t>responsible for investigation or adjudication of complaints, or for dealing directly with complainants. These functions rest exclusively with dedicated bodies of individual organisations.</a:t>
            </a:r>
          </a:p>
          <a:p>
            <a:pPr marL="0" indent="0" algn="just">
              <a:buFont typeface="Arial"/>
              <a:buNone/>
            </a:pPr>
            <a:endParaRPr lang="en-GB" sz="1200" b="1" dirty="0" smtClean="0"/>
          </a:p>
          <a:p>
            <a:pPr algn="just">
              <a:buNone/>
            </a:pPr>
            <a:r>
              <a:rPr lang="en-GB" sz="1400" b="1" dirty="0" smtClean="0"/>
              <a:t>PSEA Focal Points</a:t>
            </a:r>
            <a:r>
              <a:rPr lang="en-GB" sz="1100" dirty="0" smtClean="0"/>
              <a:t>  </a:t>
            </a:r>
          </a:p>
          <a:p>
            <a:pPr marL="171450" marR="0" indent="-171450" algn="just" defTabSz="914400" rtl="0" eaLnBrk="1" fontAlgn="auto" latinLnBrk="0" hangingPunct="1">
              <a:lnSpc>
                <a:spcPct val="100000"/>
              </a:lnSpc>
              <a:spcBef>
                <a:spcPts val="0"/>
              </a:spcBef>
              <a:spcAft>
                <a:spcPts val="0"/>
              </a:spcAft>
              <a:buClrTx/>
              <a:buSzTx/>
              <a:buFont typeface="Arial"/>
              <a:buChar char="•"/>
              <a:tabLst/>
              <a:defRPr/>
            </a:pPr>
            <a:r>
              <a:rPr lang="en-GB" sz="1200" dirty="0" smtClean="0"/>
              <a:t>Actively promote PSEA within their own organisation, ensuring appropriate response systems are established and implemented within their organisation and with implementing partners (in line with the protocols) and ensure that refugees and host communities are engaged with the process</a:t>
            </a:r>
          </a:p>
          <a:p>
            <a:pPr marL="171450" marR="0" indent="-171450" algn="just" defTabSz="914400" rtl="0" eaLnBrk="1" fontAlgn="auto" latinLnBrk="0" hangingPunct="1">
              <a:lnSpc>
                <a:spcPct val="100000"/>
              </a:lnSpc>
              <a:spcBef>
                <a:spcPts val="0"/>
              </a:spcBef>
              <a:spcAft>
                <a:spcPts val="0"/>
              </a:spcAft>
              <a:buClrTx/>
              <a:buSzTx/>
              <a:buFont typeface="Arial"/>
              <a:buChar char="•"/>
              <a:tabLst/>
              <a:defRPr/>
            </a:pPr>
            <a:r>
              <a:rPr lang="en-GB" sz="1200" dirty="0" smtClean="0"/>
              <a:t>PSEA Focal Points are NOT considered to be the main entry point for allegations from refugees</a:t>
            </a:r>
          </a:p>
          <a:p>
            <a:pPr marL="171450" marR="0" indent="-171450" algn="just" defTabSz="914400" rtl="0" eaLnBrk="1" fontAlgn="auto" latinLnBrk="0" hangingPunct="1">
              <a:lnSpc>
                <a:spcPct val="100000"/>
              </a:lnSpc>
              <a:spcBef>
                <a:spcPts val="0"/>
              </a:spcBef>
              <a:spcAft>
                <a:spcPts val="0"/>
              </a:spcAft>
              <a:buClrTx/>
              <a:buSzTx/>
              <a:buFont typeface="Arial"/>
              <a:buChar char="•"/>
              <a:tabLst/>
              <a:defRPr/>
            </a:pPr>
            <a:r>
              <a:rPr lang="en-GB" sz="1200" baseline="0" dirty="0" smtClean="0"/>
              <a:t>Manage and coordinate a response to</a:t>
            </a:r>
            <a:r>
              <a:rPr lang="en-GB" sz="1200" u="sng" baseline="0" dirty="0" smtClean="0"/>
              <a:t> all </a:t>
            </a:r>
            <a:r>
              <a:rPr lang="en-GB" sz="1200" baseline="0" dirty="0" smtClean="0"/>
              <a:t>complaints received</a:t>
            </a:r>
            <a:r>
              <a:rPr lang="en-GB" sz="1200" dirty="0" smtClean="0"/>
              <a:t>. </a:t>
            </a:r>
          </a:p>
          <a:p>
            <a:pPr marL="171450" indent="-171450" algn="just">
              <a:buFont typeface="Arial"/>
              <a:buChar char="•"/>
            </a:pPr>
            <a:r>
              <a:rPr lang="en-GB" sz="1200" dirty="0" smtClean="0"/>
              <a:t>Main point of contact to receive reports or referrals of SEA from within their agency, refer and following up with other entities and reporting to the PSEA Network.</a:t>
            </a:r>
          </a:p>
          <a:p>
            <a:pPr marL="171450" indent="-171450" algn="just">
              <a:buFont typeface="Arial"/>
              <a:buChar char="•"/>
            </a:pPr>
            <a:endParaRPr lang="en-GB" sz="1200" b="1" dirty="0" smtClean="0"/>
          </a:p>
          <a:p>
            <a:pPr algn="just">
              <a:buNone/>
            </a:pPr>
            <a:r>
              <a:rPr lang="en-GB" sz="1400" b="1" dirty="0" smtClean="0"/>
              <a:t>Individual entities of the PSEA Network</a:t>
            </a:r>
            <a:endParaRPr lang="en-GB" sz="1400" dirty="0" smtClean="0"/>
          </a:p>
          <a:p>
            <a:pPr marL="171450" indent="-171450" algn="just">
              <a:buFont typeface="Arial"/>
              <a:buChar char="•"/>
            </a:pPr>
            <a:r>
              <a:rPr lang="en-GB" sz="1200" dirty="0" smtClean="0"/>
              <a:t>Ensure that their personnel understand the ethical obligations placed upon them and implement internal disciplinary procedures</a:t>
            </a:r>
          </a:p>
          <a:p>
            <a:pPr marL="171450" indent="-171450" algn="just">
              <a:buFont typeface="Arial"/>
              <a:buChar char="•"/>
            </a:pPr>
            <a:r>
              <a:rPr lang="en-GB" sz="1200" dirty="0" smtClean="0"/>
              <a:t>Raise awareness and disseminate information to personnel on their codes of conduct and of the responsibilities of personnel in regards to receiving, referring, managing and reporting complaints. </a:t>
            </a:r>
          </a:p>
          <a:p>
            <a:pPr marL="171450" indent="-171450" algn="just">
              <a:buFont typeface="Arial"/>
              <a:buChar char="•"/>
            </a:pPr>
            <a:r>
              <a:rPr lang="en-GB" sz="1200" dirty="0" smtClean="0"/>
              <a:t>Promote PSEA amongst their own personnel, implementing partners, other entities and the refugee communities they work with</a:t>
            </a:r>
          </a:p>
          <a:p>
            <a:pPr marL="171450" indent="-171450" algn="just">
              <a:buFont typeface="Arial"/>
              <a:buChar char="•"/>
            </a:pPr>
            <a:r>
              <a:rPr lang="en-GB" sz="1200" dirty="0" smtClean="0"/>
              <a:t>Manage and coordinate investigations of allegations of SEA by their own personnel </a:t>
            </a:r>
          </a:p>
          <a:p>
            <a:pPr marL="171450" indent="-171450" algn="just">
              <a:buFont typeface="Arial"/>
              <a:buChar char="•"/>
            </a:pPr>
            <a:r>
              <a:rPr lang="en-GB" sz="1200" dirty="0" smtClean="0"/>
              <a:t>Provide support to their partners on PSEA; on establishing complaint mechanisms within their organisation; and on how to receive, refer, investigate and report complaints and allegations (in line with these protocols)</a:t>
            </a:r>
          </a:p>
          <a:p>
            <a:pPr algn="just">
              <a:buNone/>
            </a:pPr>
            <a:endParaRPr lang="en-GB" sz="1400" b="1" dirty="0" smtClean="0"/>
          </a:p>
          <a:p>
            <a:pPr algn="just">
              <a:buNone/>
            </a:pPr>
            <a:r>
              <a:rPr lang="en-GB" sz="1400" b="1" dirty="0" smtClean="0"/>
              <a:t>Individual humanitarian workers of the PSEA Network</a:t>
            </a:r>
            <a:endParaRPr lang="en-GB" sz="1400" dirty="0" smtClean="0"/>
          </a:p>
          <a:p>
            <a:pPr marL="171450" indent="-171450" algn="just">
              <a:buFont typeface="Arial"/>
              <a:buChar char="•"/>
            </a:pPr>
            <a:r>
              <a:rPr lang="en-GB" dirty="0" smtClean="0"/>
              <a:t>Duty to report concerns or suspicions regarding SEA by a fellow worker, whether in the same agency or not, via established agency reporting mechanisms</a:t>
            </a:r>
          </a:p>
          <a:p>
            <a:pPr marL="171450" indent="-171450" algn="just">
              <a:buFont typeface="Arial"/>
              <a:buChar char="•"/>
            </a:pPr>
            <a:r>
              <a:rPr lang="en-GB" dirty="0" smtClean="0"/>
              <a:t>Create and maintain an environment that prevents SEA and promote the implementation of their code of conduct</a:t>
            </a:r>
          </a:p>
          <a:p>
            <a:pPr marL="171450" indent="-171450" algn="just">
              <a:buFont typeface="Arial"/>
              <a:buChar char="•"/>
            </a:pPr>
            <a:r>
              <a:rPr lang="en-GB" dirty="0" smtClean="0"/>
              <a:t>Managers at all levels have particular responsibilities to support and develop systems that maintain an environment that prevents SEA </a:t>
            </a:r>
          </a:p>
          <a:p>
            <a:pPr algn="just"/>
            <a:endParaRPr lang="en-GB" sz="1200" dirty="0" smtClean="0"/>
          </a:p>
          <a:p>
            <a:pPr algn="just">
              <a:buNone/>
            </a:pPr>
            <a:endParaRPr lang="en-GB" dirty="0"/>
          </a:p>
        </p:txBody>
      </p:sp>
      <p:sp>
        <p:nvSpPr>
          <p:cNvPr id="4" name="Slide Number Placeholder 3"/>
          <p:cNvSpPr>
            <a:spLocks noGrp="1"/>
          </p:cNvSpPr>
          <p:nvPr>
            <p:ph type="sldNum" sz="quarter" idx="10"/>
          </p:nvPr>
        </p:nvSpPr>
        <p:spPr/>
        <p:txBody>
          <a:bodyPr/>
          <a:lstStyle/>
          <a:p>
            <a:fld id="{6541C04F-D1D7-4478-9762-2DD8173DB4AC}" type="slidenum">
              <a:rPr lang="en-GB" smtClean="0"/>
              <a:pPr/>
              <a:t>5</a:t>
            </a:fld>
            <a:endParaRPr lang="en-GB"/>
          </a:p>
        </p:txBody>
      </p:sp>
    </p:spTree>
    <p:extLst>
      <p:ext uri="{BB962C8B-B14F-4D97-AF65-F5344CB8AC3E}">
        <p14:creationId xmlns:p14="http://schemas.microsoft.com/office/powerpoint/2010/main" val="159027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October 2015 results</a:t>
            </a:r>
            <a:endParaRPr lang="en-GB" dirty="0"/>
          </a:p>
        </p:txBody>
      </p:sp>
      <p:sp>
        <p:nvSpPr>
          <p:cNvPr id="4" name="Slide Number Placeholder 3"/>
          <p:cNvSpPr>
            <a:spLocks noGrp="1"/>
          </p:cNvSpPr>
          <p:nvPr>
            <p:ph type="sldNum" sz="quarter" idx="10"/>
          </p:nvPr>
        </p:nvSpPr>
        <p:spPr/>
        <p:txBody>
          <a:bodyPr/>
          <a:lstStyle/>
          <a:p>
            <a:fld id="{6541C04F-D1D7-4478-9762-2DD8173DB4AC}" type="slidenum">
              <a:rPr lang="en-GB" smtClean="0"/>
              <a:pPr/>
              <a:t>6</a:t>
            </a:fld>
            <a:endParaRPr lang="en-GB"/>
          </a:p>
        </p:txBody>
      </p:sp>
    </p:spTree>
    <p:extLst>
      <p:ext uri="{BB962C8B-B14F-4D97-AF65-F5344CB8AC3E}">
        <p14:creationId xmlns:p14="http://schemas.microsoft.com/office/powerpoint/2010/main" val="3391343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t>Series of consultations</a:t>
            </a:r>
            <a:r>
              <a:rPr lang="en-GB" sz="1200" dirty="0" smtClean="0"/>
              <a:t> with refugees (women, men, girls &amp; boys / PWD, youth &amp; elderly) – Za’atari &amp; Azraq, Mafraq, Irbid, Amman, Ma’an &amp; Karak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Existing complaint mechanisms, obstacles experienced,</a:t>
            </a:r>
            <a:r>
              <a:rPr lang="en-GB" sz="1200" baseline="0" dirty="0" smtClean="0"/>
              <a:t> p</a:t>
            </a:r>
            <a:r>
              <a:rPr lang="en-GB" sz="1200" dirty="0" smtClean="0"/>
              <a:t>referred way to raise concerns and receive a response within their community and with humanitarian personnel</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Results highlighted key issues and factors to consider in establishing appropriate community-based mechanism</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6541C04F-D1D7-4478-9762-2DD8173DB4AC}" type="slidenum">
              <a:rPr lang="en-GB" smtClean="0"/>
              <a:pPr/>
              <a:t>7</a:t>
            </a:fld>
            <a:endParaRPr lang="en-GB"/>
          </a:p>
        </p:txBody>
      </p:sp>
    </p:spTree>
    <p:extLst>
      <p:ext uri="{BB962C8B-B14F-4D97-AF65-F5344CB8AC3E}">
        <p14:creationId xmlns:p14="http://schemas.microsoft.com/office/powerpoint/2010/main" val="3720258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Results highlighted key issues and factors to consider in establishing appropriate community-based mechanism</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Results</a:t>
            </a:r>
            <a:r>
              <a:rPr lang="en-GB" dirty="0" smtClean="0"/>
              <a:t> of community consultations</a:t>
            </a:r>
            <a:r>
              <a:rPr lang="en-GB" baseline="0" dirty="0" smtClean="0"/>
              <a:t> </a:t>
            </a:r>
            <a:r>
              <a:rPr lang="en-GB" dirty="0" smtClean="0"/>
              <a:t>highlighted key issues and factors to consider in establishing appropriate community complaint mechanisms</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GB" dirty="0" smtClean="0"/>
              <a:t>Take </a:t>
            </a:r>
            <a:r>
              <a:rPr lang="en-GB" b="1" dirty="0" smtClean="0"/>
              <a:t>key obstacles</a:t>
            </a:r>
            <a:r>
              <a:rPr lang="en-GB" dirty="0" smtClean="0"/>
              <a:t> to reporting into consideration and</a:t>
            </a:r>
            <a:r>
              <a:rPr lang="en-GB" baseline="0" dirty="0" smtClean="0"/>
              <a:t> tackle them through awareness raising and the process to dealing with complaints i.e. fear of losing aid &amp; increased discrimination is key factor in non-reporting; lack of trust that issues will be kept private/confidential from other people especially friends/neighbours; fear of deportation or re-location; lack of faith in current Hot-Lines to respond adequately and in a timely manner.</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endParaRPr lang="en-GB" dirty="0" smtClean="0"/>
          </a:p>
        </p:txBody>
      </p:sp>
      <p:sp>
        <p:nvSpPr>
          <p:cNvPr id="4" name="Slide Number Placeholder 3"/>
          <p:cNvSpPr>
            <a:spLocks noGrp="1"/>
          </p:cNvSpPr>
          <p:nvPr>
            <p:ph type="sldNum" sz="quarter" idx="10"/>
          </p:nvPr>
        </p:nvSpPr>
        <p:spPr/>
        <p:txBody>
          <a:bodyPr/>
          <a:lstStyle/>
          <a:p>
            <a:fld id="{6541C04F-D1D7-4478-9762-2DD8173DB4AC}" type="slidenum">
              <a:rPr lang="en-GB" smtClean="0"/>
              <a:pPr/>
              <a:t>8</a:t>
            </a:fld>
            <a:endParaRPr lang="en-GB"/>
          </a:p>
        </p:txBody>
      </p:sp>
    </p:spTree>
    <p:extLst>
      <p:ext uri="{BB962C8B-B14F-4D97-AF65-F5344CB8AC3E}">
        <p14:creationId xmlns:p14="http://schemas.microsoft.com/office/powerpoint/2010/main" val="3720258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GB" dirty="0" smtClean="0"/>
              <a:t>Provide </a:t>
            </a:r>
            <a:r>
              <a:rPr lang="en-GB" b="1" dirty="0" smtClean="0"/>
              <a:t>preferred options </a:t>
            </a:r>
            <a:r>
              <a:rPr lang="en-GB" dirty="0" smtClean="0"/>
              <a:t>to raise</a:t>
            </a:r>
            <a:r>
              <a:rPr lang="en-GB" baseline="0" dirty="0" smtClean="0"/>
              <a:t> sensitive issues i.e. provide adequate </a:t>
            </a:r>
            <a:r>
              <a:rPr lang="en-GB" dirty="0" smtClean="0"/>
              <a:t>opportunities</a:t>
            </a:r>
            <a:r>
              <a:rPr lang="en-GB" baseline="0" dirty="0" smtClean="0"/>
              <a:t> for </a:t>
            </a:r>
            <a:r>
              <a:rPr lang="en-GB" dirty="0" smtClean="0"/>
              <a:t>direct one-2-one communication between refugees and humanitarian workers</a:t>
            </a:r>
            <a:r>
              <a:rPr lang="en-GB" baseline="0" dirty="0" smtClean="0"/>
              <a:t> to raise issues in confidence; ensure Hot-Lines are responsive; raise awareness of humanitarian providers’ obligations and reporting mechanisms with key informants (those with whom refugees confide) i.e. Community Workers, faith leaders, </a:t>
            </a: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6541C04F-D1D7-4478-9762-2DD8173DB4AC}" type="slidenum">
              <a:rPr lang="en-GB" smtClean="0"/>
              <a:pPr/>
              <a:t>9</a:t>
            </a:fld>
            <a:endParaRPr lang="en-GB"/>
          </a:p>
        </p:txBody>
      </p:sp>
    </p:spTree>
    <p:extLst>
      <p:ext uri="{BB962C8B-B14F-4D97-AF65-F5344CB8AC3E}">
        <p14:creationId xmlns:p14="http://schemas.microsoft.com/office/powerpoint/2010/main" val="1328864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A58C407-9671-4A5D-AC59-0E3FB2FD28CC}" type="datetimeFigureOut">
              <a:rPr lang="en-GB" smtClean="0"/>
              <a:pPr/>
              <a:t>10/05/2016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774973-E06E-4913-8C41-B8AAFEC29557}"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A58C407-9671-4A5D-AC59-0E3FB2FD28CC}" type="datetimeFigureOut">
              <a:rPr lang="en-GB" smtClean="0"/>
              <a:pPr/>
              <a:t>10/05/2016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774973-E06E-4913-8C41-B8AAFEC29557}"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A58C407-9671-4A5D-AC59-0E3FB2FD28CC}" type="datetimeFigureOut">
              <a:rPr lang="en-GB" smtClean="0"/>
              <a:pPr/>
              <a:t>10/05/2016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774973-E06E-4913-8C41-B8AAFEC29557}"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A58C407-9671-4A5D-AC59-0E3FB2FD28CC}" type="datetimeFigureOut">
              <a:rPr lang="en-GB" smtClean="0"/>
              <a:pPr/>
              <a:t>10/05/2016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774973-E06E-4913-8C41-B8AAFEC29557}"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58C407-9671-4A5D-AC59-0E3FB2FD28CC}" type="datetimeFigureOut">
              <a:rPr lang="en-GB" smtClean="0"/>
              <a:pPr/>
              <a:t>10/05/2016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774973-E06E-4913-8C41-B8AAFEC29557}"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A58C407-9671-4A5D-AC59-0E3FB2FD28CC}" type="datetimeFigureOut">
              <a:rPr lang="en-GB" smtClean="0"/>
              <a:pPr/>
              <a:t>10/05/2016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774973-E06E-4913-8C41-B8AAFEC29557}"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A58C407-9671-4A5D-AC59-0E3FB2FD28CC}" type="datetimeFigureOut">
              <a:rPr lang="en-GB" smtClean="0"/>
              <a:pPr/>
              <a:t>10/05/2016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9774973-E06E-4913-8C41-B8AAFEC29557}"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A58C407-9671-4A5D-AC59-0E3FB2FD28CC}" type="datetimeFigureOut">
              <a:rPr lang="en-GB" smtClean="0"/>
              <a:pPr/>
              <a:t>10/05/2016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9774973-E06E-4913-8C41-B8AAFEC29557}"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58C407-9671-4A5D-AC59-0E3FB2FD28CC}" type="datetimeFigureOut">
              <a:rPr lang="en-GB" smtClean="0"/>
              <a:pPr/>
              <a:t>10/05/2016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9774973-E06E-4913-8C41-B8AAFEC29557}"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58C407-9671-4A5D-AC59-0E3FB2FD28CC}" type="datetimeFigureOut">
              <a:rPr lang="en-GB" smtClean="0"/>
              <a:pPr/>
              <a:t>10/05/2016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774973-E06E-4913-8C41-B8AAFEC29557}"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58C407-9671-4A5D-AC59-0E3FB2FD28CC}" type="datetimeFigureOut">
              <a:rPr lang="en-GB" smtClean="0"/>
              <a:pPr/>
              <a:t>10/05/2016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774973-E06E-4913-8C41-B8AAFEC29557}"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58C407-9671-4A5D-AC59-0E3FB2FD28CC}" type="datetimeFigureOut">
              <a:rPr lang="en-GB" smtClean="0"/>
              <a:pPr/>
              <a:t>10/05/2016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774973-E06E-4913-8C41-B8AAFEC29557}"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467544" y="620689"/>
            <a:ext cx="2160240" cy="1008112"/>
          </a:xfrm>
          <a:prstGeom prst="rect">
            <a:avLst/>
          </a:prstGeom>
          <a:noFill/>
          <a:ln>
            <a:noFill/>
          </a:ln>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7020272" y="404664"/>
            <a:ext cx="1450340" cy="1466215"/>
          </a:xfrm>
          <a:prstGeom prst="rect">
            <a:avLst/>
          </a:prstGeom>
          <a:noFill/>
          <a:ln>
            <a:noFill/>
          </a:ln>
        </p:spPr>
      </p:pic>
      <p:sp>
        <p:nvSpPr>
          <p:cNvPr id="6" name="TextBox 5"/>
          <p:cNvSpPr txBox="1"/>
          <p:nvPr/>
        </p:nvSpPr>
        <p:spPr>
          <a:xfrm>
            <a:off x="1115616" y="2636912"/>
            <a:ext cx="6840760" cy="1815882"/>
          </a:xfrm>
          <a:prstGeom prst="rect">
            <a:avLst/>
          </a:prstGeom>
          <a:noFill/>
        </p:spPr>
        <p:txBody>
          <a:bodyPr wrap="square" rtlCol="0">
            <a:spAutoFit/>
          </a:bodyPr>
          <a:lstStyle/>
          <a:p>
            <a:pPr algn="ctr"/>
            <a:r>
              <a:rPr lang="en-GB" sz="2800" b="1" dirty="0" smtClean="0">
                <a:solidFill>
                  <a:schemeClr val="accent5">
                    <a:lumMod val="75000"/>
                  </a:schemeClr>
                </a:solidFill>
                <a:latin typeface="Avenir Next Regular"/>
                <a:cs typeface="Avenir Next Regular"/>
              </a:rPr>
              <a:t>WELOME TO THE LAUNCH </a:t>
            </a:r>
          </a:p>
          <a:p>
            <a:pPr algn="ctr"/>
            <a:r>
              <a:rPr lang="en-GB" sz="2800" b="1" dirty="0">
                <a:solidFill>
                  <a:schemeClr val="accent5">
                    <a:lumMod val="75000"/>
                  </a:schemeClr>
                </a:solidFill>
                <a:latin typeface="Avenir Next Regular"/>
                <a:cs typeface="Avenir Next Regular"/>
              </a:rPr>
              <a:t>o</a:t>
            </a:r>
            <a:r>
              <a:rPr lang="en-GB" sz="2800" b="1" dirty="0" smtClean="0">
                <a:solidFill>
                  <a:schemeClr val="accent5">
                    <a:lumMod val="75000"/>
                  </a:schemeClr>
                </a:solidFill>
                <a:latin typeface="Avenir Next Regular"/>
                <a:cs typeface="Avenir Next Regular"/>
              </a:rPr>
              <a:t>f the </a:t>
            </a:r>
          </a:p>
          <a:p>
            <a:pPr algn="ctr"/>
            <a:r>
              <a:rPr lang="en-GB" sz="2800" b="1" dirty="0" smtClean="0">
                <a:solidFill>
                  <a:schemeClr val="accent5">
                    <a:lumMod val="75000"/>
                  </a:schemeClr>
                </a:solidFill>
                <a:latin typeface="Avenir Next Regular"/>
                <a:cs typeface="Avenir Next Regular"/>
              </a:rPr>
              <a:t>Inter-Agency SEA Community-Based Complaint Referral Mechanism</a:t>
            </a:r>
          </a:p>
        </p:txBody>
      </p:sp>
    </p:spTree>
    <p:extLst>
      <p:ext uri="{BB962C8B-B14F-4D97-AF65-F5344CB8AC3E}">
        <p14:creationId xmlns:p14="http://schemas.microsoft.com/office/powerpoint/2010/main" val="39462455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solidFill>
                  <a:srgbClr val="31859C"/>
                </a:solidFill>
                <a:latin typeface="Avenir Next Regular"/>
                <a:cs typeface="Avenir Next Regular"/>
              </a:rPr>
              <a:t>PSEA Survey October 2015</a:t>
            </a:r>
            <a:endParaRPr lang="en-GB" sz="3600" b="1" dirty="0">
              <a:solidFill>
                <a:srgbClr val="31859C"/>
              </a:solidFill>
              <a:latin typeface="Avenir Next Regular"/>
              <a:cs typeface="Avenir Next Regular"/>
            </a:endParaRPr>
          </a:p>
        </p:txBody>
      </p:sp>
      <p:sp>
        <p:nvSpPr>
          <p:cNvPr id="3" name="Content Placeholder 2"/>
          <p:cNvSpPr>
            <a:spLocks noGrp="1"/>
          </p:cNvSpPr>
          <p:nvPr>
            <p:ph idx="1"/>
          </p:nvPr>
        </p:nvSpPr>
        <p:spPr/>
        <p:txBody>
          <a:bodyPr>
            <a:normAutofit fontScale="85000" lnSpcReduction="10000"/>
          </a:bodyPr>
          <a:lstStyle/>
          <a:p>
            <a:pPr marL="0" indent="0" algn="just">
              <a:buNone/>
            </a:pPr>
            <a:r>
              <a:rPr lang="en-GB" sz="3100" b="1" dirty="0" smtClean="0">
                <a:latin typeface="Avenir Next Regular"/>
                <a:cs typeface="Avenir Next Regular"/>
              </a:rPr>
              <a:t>PSEA Survey </a:t>
            </a:r>
            <a:r>
              <a:rPr lang="en-GB" sz="3100" dirty="0" smtClean="0">
                <a:latin typeface="Avenir Next Regular"/>
                <a:cs typeface="Avenir Next Regular"/>
              </a:rPr>
              <a:t>for the </a:t>
            </a:r>
            <a:r>
              <a:rPr lang="en-GB" sz="3100" dirty="0">
                <a:latin typeface="Avenir Next Regular"/>
                <a:cs typeface="Avenir Next Regular"/>
              </a:rPr>
              <a:t>Refugee </a:t>
            </a:r>
            <a:r>
              <a:rPr lang="en-GB" sz="3100" dirty="0" smtClean="0">
                <a:latin typeface="Avenir Next Regular"/>
                <a:cs typeface="Avenir Next Regular"/>
              </a:rPr>
              <a:t>Coordination structure, 44 agencies from all the sectors participated </a:t>
            </a:r>
          </a:p>
          <a:p>
            <a:pPr marL="0" indent="0" algn="just">
              <a:buNone/>
            </a:pPr>
            <a:endParaRPr lang="en-GB" sz="3100" dirty="0">
              <a:latin typeface="Avenir Next Regular"/>
              <a:cs typeface="Avenir Next Regular"/>
            </a:endParaRPr>
          </a:p>
          <a:p>
            <a:pPr marL="0" indent="0" algn="just">
              <a:buNone/>
            </a:pPr>
            <a:r>
              <a:rPr lang="en-GB" sz="3100" b="1" dirty="0" smtClean="0">
                <a:latin typeface="Avenir Next Regular"/>
                <a:cs typeface="Avenir Next Regular"/>
              </a:rPr>
              <a:t>Objective: </a:t>
            </a:r>
          </a:p>
          <a:p>
            <a:pPr algn="just"/>
            <a:r>
              <a:rPr lang="en-GB" sz="3100" dirty="0">
                <a:latin typeface="Avenir Next Regular"/>
                <a:cs typeface="Avenir Next Regular"/>
              </a:rPr>
              <a:t>T</a:t>
            </a:r>
            <a:r>
              <a:rPr lang="en-GB" sz="3100" dirty="0" smtClean="0">
                <a:latin typeface="Avenir Next Regular"/>
                <a:cs typeface="Avenir Next Regular"/>
              </a:rPr>
              <a:t>o identify SEA Complaint and Response Mechanisms in all geographical areas in Jordan</a:t>
            </a:r>
          </a:p>
          <a:p>
            <a:pPr marL="0" indent="0" algn="just">
              <a:buNone/>
            </a:pPr>
            <a:endParaRPr lang="en-GB" sz="3100" dirty="0" smtClean="0">
              <a:latin typeface="Avenir Next Regular"/>
              <a:cs typeface="Avenir Next Regular"/>
            </a:endParaRPr>
          </a:p>
          <a:p>
            <a:pPr algn="just"/>
            <a:r>
              <a:rPr lang="en-GB" sz="3100" dirty="0" smtClean="0">
                <a:latin typeface="Avenir Next Regular"/>
                <a:cs typeface="Avenir Next Regular"/>
              </a:rPr>
              <a:t>To raise awareness and identify PSEA Focal Points – was 37 </a:t>
            </a:r>
            <a:r>
              <a:rPr lang="en-GB" sz="3100" dirty="0">
                <a:latin typeface="Avenir Next Regular"/>
                <a:cs typeface="Avenir Next Regular"/>
              </a:rPr>
              <a:t>PSEA focal </a:t>
            </a:r>
            <a:r>
              <a:rPr lang="en-GB" sz="3100" dirty="0" smtClean="0">
                <a:latin typeface="Avenir Next Regular"/>
                <a:cs typeface="Avenir Next Regular"/>
              </a:rPr>
              <a:t>points from 21 agencies &amp; now 55 PSEA focal points from 30 agencies</a:t>
            </a:r>
            <a:endParaRPr lang="en-GB" sz="3100" dirty="0">
              <a:latin typeface="Avenir Next Regular"/>
              <a:cs typeface="Avenir Next Regular"/>
            </a:endParaRPr>
          </a:p>
          <a:p>
            <a:pPr marL="0" indent="0">
              <a:buNone/>
            </a:pPr>
            <a:endParaRPr lang="en-GB" dirty="0" smtClean="0"/>
          </a:p>
          <a:p>
            <a:pPr>
              <a:buFont typeface="Wingdings" charset="2"/>
              <a:buChar char="Ø"/>
            </a:pPr>
            <a:endParaRPr lang="en-GB" dirty="0"/>
          </a:p>
          <a:p>
            <a:endParaRPr lang="en-GB" dirty="0"/>
          </a:p>
        </p:txBody>
      </p:sp>
    </p:spTree>
    <p:extLst>
      <p:ext uri="{BB962C8B-B14F-4D97-AF65-F5344CB8AC3E}">
        <p14:creationId xmlns:p14="http://schemas.microsoft.com/office/powerpoint/2010/main" val="23748579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solidFill>
                  <a:srgbClr val="31859C"/>
                </a:solidFill>
                <a:latin typeface="Avenir Next Regular"/>
                <a:cs typeface="Avenir Next Regular"/>
              </a:rPr>
              <a:t>Outcome 1</a:t>
            </a:r>
            <a:endParaRPr lang="en-GB" sz="3600" b="1" dirty="0">
              <a:latin typeface="Avenir Next Regular"/>
              <a:cs typeface="Avenir Next Regular"/>
            </a:endParaRPr>
          </a:p>
        </p:txBody>
      </p:sp>
      <p:sp>
        <p:nvSpPr>
          <p:cNvPr id="3" name="Content Placeholder 2"/>
          <p:cNvSpPr>
            <a:spLocks noGrp="1"/>
          </p:cNvSpPr>
          <p:nvPr>
            <p:ph idx="1"/>
          </p:nvPr>
        </p:nvSpPr>
        <p:spPr/>
        <p:txBody>
          <a:bodyPr/>
          <a:lstStyle/>
          <a:p>
            <a:r>
              <a:rPr lang="en-GB" dirty="0" smtClean="0"/>
              <a:t>Page 3</a:t>
            </a:r>
            <a:endParaRPr lang="en-GB" dirty="0"/>
          </a:p>
        </p:txBody>
      </p:sp>
      <p:pic>
        <p:nvPicPr>
          <p:cNvPr id="4" name="Picture 3" descr="PSEA Focal Points Refugee Response Jordan  Online Survey.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1556792"/>
            <a:ext cx="8398765" cy="4869160"/>
          </a:xfrm>
          <a:prstGeom prst="rect">
            <a:avLst/>
          </a:prstGeom>
        </p:spPr>
      </p:pic>
    </p:spTree>
    <p:extLst>
      <p:ext uri="{BB962C8B-B14F-4D97-AF65-F5344CB8AC3E}">
        <p14:creationId xmlns:p14="http://schemas.microsoft.com/office/powerpoint/2010/main" val="23787758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solidFill>
                  <a:srgbClr val="31859C"/>
                </a:solidFill>
                <a:latin typeface="Avenir Next Regular"/>
                <a:cs typeface="Avenir Next Regular"/>
              </a:rPr>
              <a:t>Outcome </a:t>
            </a:r>
            <a:r>
              <a:rPr lang="en-GB" sz="3600" b="1" dirty="0" smtClean="0">
                <a:solidFill>
                  <a:srgbClr val="31859C"/>
                </a:solidFill>
                <a:latin typeface="Avenir Next Regular"/>
                <a:cs typeface="Avenir Next Regular"/>
              </a:rPr>
              <a:t>2</a:t>
            </a:r>
            <a:endParaRPr lang="en-GB" sz="3600" b="1" dirty="0">
              <a:latin typeface="Avenir Next Regular"/>
              <a:cs typeface="Avenir Next Regular"/>
            </a:endParaRPr>
          </a:p>
        </p:txBody>
      </p:sp>
      <p:sp>
        <p:nvSpPr>
          <p:cNvPr id="3" name="Content Placeholder 2"/>
          <p:cNvSpPr>
            <a:spLocks noGrp="1"/>
          </p:cNvSpPr>
          <p:nvPr>
            <p:ph idx="1"/>
          </p:nvPr>
        </p:nvSpPr>
        <p:spPr/>
        <p:txBody>
          <a:bodyPr/>
          <a:lstStyle/>
          <a:p>
            <a:r>
              <a:rPr lang="en-GB" dirty="0" smtClean="0"/>
              <a:t>Page6</a:t>
            </a:r>
            <a:endParaRPr lang="en-GB" dirty="0"/>
          </a:p>
        </p:txBody>
      </p:sp>
      <p:pic>
        <p:nvPicPr>
          <p:cNvPr id="4" name="Picture 3" descr="PSEA Focal Points Refugee Response Jordan  Online Survey.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84784"/>
            <a:ext cx="9144000" cy="5373216"/>
          </a:xfrm>
          <a:prstGeom prst="rect">
            <a:avLst/>
          </a:prstGeom>
        </p:spPr>
      </p:pic>
    </p:spTree>
    <p:extLst>
      <p:ext uri="{BB962C8B-B14F-4D97-AF65-F5344CB8AC3E}">
        <p14:creationId xmlns:p14="http://schemas.microsoft.com/office/powerpoint/2010/main" val="19095655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solidFill>
                  <a:srgbClr val="31859C"/>
                </a:solidFill>
                <a:latin typeface="Avenir Next Regular"/>
                <a:cs typeface="Avenir Next Regular"/>
              </a:rPr>
              <a:t>Outcome </a:t>
            </a:r>
            <a:r>
              <a:rPr lang="en-GB" sz="3600" b="1" dirty="0" smtClean="0">
                <a:solidFill>
                  <a:srgbClr val="31859C"/>
                </a:solidFill>
                <a:latin typeface="Avenir Next Regular"/>
                <a:cs typeface="Avenir Next Regular"/>
              </a:rPr>
              <a:t>3</a:t>
            </a:r>
            <a:endParaRPr lang="en-GB" sz="3600" b="1" dirty="0">
              <a:latin typeface="Avenir Next Regular"/>
              <a:cs typeface="Avenir Next Regular"/>
            </a:endParaRPr>
          </a:p>
        </p:txBody>
      </p:sp>
      <p:sp>
        <p:nvSpPr>
          <p:cNvPr id="3" name="Content Placeholder 2"/>
          <p:cNvSpPr>
            <a:spLocks noGrp="1"/>
          </p:cNvSpPr>
          <p:nvPr>
            <p:ph idx="1"/>
          </p:nvPr>
        </p:nvSpPr>
        <p:spPr/>
        <p:txBody>
          <a:bodyPr/>
          <a:lstStyle/>
          <a:p>
            <a:r>
              <a:rPr lang="en-GB" dirty="0" smtClean="0"/>
              <a:t>Page 7</a:t>
            </a:r>
            <a:endParaRPr lang="en-GB" dirty="0"/>
          </a:p>
        </p:txBody>
      </p:sp>
      <p:pic>
        <p:nvPicPr>
          <p:cNvPr id="4" name="Picture 3" descr="PSEA Focal Points Refugee Response Jordan  Online Survey.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12776"/>
            <a:ext cx="9144000" cy="5445224"/>
          </a:xfrm>
          <a:prstGeom prst="rect">
            <a:avLst/>
          </a:prstGeom>
        </p:spPr>
      </p:pic>
    </p:spTree>
    <p:extLst>
      <p:ext uri="{BB962C8B-B14F-4D97-AF65-F5344CB8AC3E}">
        <p14:creationId xmlns:p14="http://schemas.microsoft.com/office/powerpoint/2010/main" val="35291725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solidFill>
                  <a:srgbClr val="31859C"/>
                </a:solidFill>
                <a:latin typeface="Avenir Next Regular"/>
                <a:cs typeface="Avenir Next Regular"/>
              </a:rPr>
              <a:t>Outcome 4</a:t>
            </a:r>
            <a:endParaRPr lang="en-GB" sz="3600" b="1" dirty="0">
              <a:solidFill>
                <a:srgbClr val="31859C"/>
              </a:solidFill>
              <a:latin typeface="Avenir Next Regular"/>
              <a:cs typeface="Avenir Next Regular"/>
            </a:endParaRPr>
          </a:p>
        </p:txBody>
      </p:sp>
      <p:pic>
        <p:nvPicPr>
          <p:cNvPr id="4" name="Content Placeholder 3" descr="PSEA Focal Points Refugee Response Jordan  Online Survey.pdf"/>
          <p:cNvPicPr>
            <a:picLocks noGrp="1" noChangeAspect="1"/>
          </p:cNvPicPr>
          <p:nvPr>
            <p:ph idx="1"/>
          </p:nvPr>
        </p:nvPicPr>
        <p:blipFill>
          <a:blip r:embed="rId3">
            <a:extLst>
              <a:ext uri="{28A0092B-C50C-407E-A947-70E740481C1C}">
                <a14:useLocalDpi xmlns:a14="http://schemas.microsoft.com/office/drawing/2010/main" val="0"/>
              </a:ext>
            </a:extLst>
          </a:blip>
          <a:srcRect t="1115" b="1115"/>
          <a:stretch>
            <a:fillRect/>
          </a:stretch>
        </p:blipFill>
        <p:spPr>
          <a:xfrm>
            <a:off x="-1" y="1348758"/>
            <a:ext cx="9150769" cy="5320602"/>
          </a:xfrm>
        </p:spPr>
      </p:pic>
    </p:spTree>
    <p:extLst>
      <p:ext uri="{BB962C8B-B14F-4D97-AF65-F5344CB8AC3E}">
        <p14:creationId xmlns:p14="http://schemas.microsoft.com/office/powerpoint/2010/main" val="11830404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b="1" dirty="0" smtClean="0">
                <a:solidFill>
                  <a:srgbClr val="31859C"/>
                </a:solidFill>
                <a:latin typeface="Avenir Next Regular"/>
                <a:cs typeface="Avenir Next Regular"/>
              </a:rPr>
              <a:t>Designing the Inter-Agency SEA Community-based Complaint Referral Mechanism </a:t>
            </a:r>
            <a:endParaRPr lang="en-GB" sz="3200" b="1" dirty="0">
              <a:solidFill>
                <a:srgbClr val="31859C"/>
              </a:solidFill>
              <a:latin typeface="Avenir Next Regular"/>
              <a:cs typeface="Avenir Next Regular"/>
            </a:endParaRPr>
          </a:p>
        </p:txBody>
      </p:sp>
      <p:sp>
        <p:nvSpPr>
          <p:cNvPr id="3" name="Content Placeholder 2"/>
          <p:cNvSpPr>
            <a:spLocks noGrp="1"/>
          </p:cNvSpPr>
          <p:nvPr>
            <p:ph idx="1"/>
          </p:nvPr>
        </p:nvSpPr>
        <p:spPr>
          <a:xfrm>
            <a:off x="467544" y="1772816"/>
            <a:ext cx="8229600" cy="4525963"/>
          </a:xfrm>
        </p:spPr>
        <p:txBody>
          <a:bodyPr>
            <a:normAutofit lnSpcReduction="10000"/>
          </a:bodyPr>
          <a:lstStyle/>
          <a:p>
            <a:pPr algn="just"/>
            <a:r>
              <a:rPr lang="en-GB" sz="2800" dirty="0" smtClean="0">
                <a:latin typeface="Avenir Next Regular"/>
              </a:rPr>
              <a:t>Review and analysis of refugee consultations and survey with humanitarian agencies</a:t>
            </a:r>
          </a:p>
          <a:p>
            <a:pPr marL="0" indent="0" algn="just">
              <a:buNone/>
            </a:pPr>
            <a:endParaRPr lang="en-GB" sz="2800" dirty="0" smtClean="0">
              <a:latin typeface="Avenir Next Regular"/>
            </a:endParaRPr>
          </a:p>
          <a:p>
            <a:pPr algn="just"/>
            <a:r>
              <a:rPr lang="en-GB" sz="2800" dirty="0" smtClean="0">
                <a:latin typeface="Avenir Next Regular"/>
              </a:rPr>
              <a:t>Drafting the Inter-agency SEA Mechanism and designing awareness raising materials</a:t>
            </a:r>
          </a:p>
          <a:p>
            <a:pPr marL="0" indent="0" algn="just">
              <a:buNone/>
            </a:pPr>
            <a:endParaRPr lang="en-GB" dirty="0" smtClean="0">
              <a:latin typeface="Avenir Next Regular"/>
            </a:endParaRPr>
          </a:p>
          <a:p>
            <a:pPr lvl="1" algn="just">
              <a:buFont typeface="Wingdings" charset="2"/>
              <a:buChar char="Ø"/>
            </a:pPr>
            <a:r>
              <a:rPr lang="en-GB" sz="2600" dirty="0" smtClean="0">
                <a:latin typeface="Avenir Next Regular"/>
              </a:rPr>
              <a:t>Consultation sessions with PSEA Network members</a:t>
            </a:r>
          </a:p>
          <a:p>
            <a:pPr lvl="1" algn="just">
              <a:buFont typeface="Wingdings" charset="2"/>
              <a:buChar char="Ø"/>
            </a:pPr>
            <a:r>
              <a:rPr lang="en-GB" sz="2600" dirty="0" smtClean="0">
                <a:latin typeface="Avenir Next Regular"/>
              </a:rPr>
              <a:t>Testing </a:t>
            </a:r>
            <a:r>
              <a:rPr lang="en-GB" sz="2600" dirty="0">
                <a:latin typeface="Avenir Next Regular"/>
              </a:rPr>
              <a:t>awareness materials with </a:t>
            </a:r>
            <a:r>
              <a:rPr lang="en-GB" sz="2600" dirty="0" smtClean="0">
                <a:latin typeface="Avenir Next Regular"/>
              </a:rPr>
              <a:t>refugees</a:t>
            </a:r>
          </a:p>
          <a:p>
            <a:pPr lvl="1" algn="just">
              <a:buFont typeface="Wingdings" charset="2"/>
              <a:buChar char="Ø"/>
            </a:pPr>
            <a:r>
              <a:rPr lang="en-GB" sz="2600" dirty="0" smtClean="0">
                <a:latin typeface="Avenir Next Regular"/>
              </a:rPr>
              <a:t>Incorporating inputs</a:t>
            </a:r>
          </a:p>
          <a:p>
            <a:endParaRPr lang="en-GB" dirty="0" smtClean="0"/>
          </a:p>
          <a:p>
            <a:endParaRPr lang="en-GB" dirty="0"/>
          </a:p>
        </p:txBody>
      </p:sp>
    </p:spTree>
    <p:extLst>
      <p:ext uri="{BB962C8B-B14F-4D97-AF65-F5344CB8AC3E}">
        <p14:creationId xmlns:p14="http://schemas.microsoft.com/office/powerpoint/2010/main" val="14676612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r>
              <a:rPr lang="en-GB" sz="3600" b="1" dirty="0" smtClean="0">
                <a:solidFill>
                  <a:srgbClr val="31859C"/>
                </a:solidFill>
                <a:latin typeface="Avenir Next Regular"/>
                <a:cs typeface="Avenir Next Regular"/>
              </a:rPr>
              <a:t>Scope of the Mechanism</a:t>
            </a:r>
            <a:endParaRPr lang="en-GB" sz="3600" b="1" dirty="0">
              <a:solidFill>
                <a:srgbClr val="31859C"/>
              </a:solidFill>
              <a:latin typeface="Avenir Next Regular"/>
              <a:cs typeface="Avenir Next Regular"/>
            </a:endParaRPr>
          </a:p>
        </p:txBody>
      </p:sp>
      <p:sp>
        <p:nvSpPr>
          <p:cNvPr id="3" name="Content Placeholder 2"/>
          <p:cNvSpPr>
            <a:spLocks noGrp="1"/>
          </p:cNvSpPr>
          <p:nvPr>
            <p:ph idx="1"/>
          </p:nvPr>
        </p:nvSpPr>
        <p:spPr>
          <a:xfrm>
            <a:off x="457200" y="1556792"/>
            <a:ext cx="8229600" cy="5040560"/>
          </a:xfrm>
        </p:spPr>
        <p:txBody>
          <a:bodyPr>
            <a:normAutofit lnSpcReduction="10000"/>
          </a:bodyPr>
          <a:lstStyle/>
          <a:p>
            <a:pPr algn="just"/>
            <a:r>
              <a:rPr lang="en-GB" sz="2400" dirty="0" smtClean="0">
                <a:latin typeface="Avenir Next Regular"/>
                <a:cs typeface="Avenir Next Regular"/>
              </a:rPr>
              <a:t>To effectively receive and refer SEA complaints between PSEA members in a safe, confidential, transparent and accessible manner</a:t>
            </a:r>
          </a:p>
          <a:p>
            <a:pPr algn="just"/>
            <a:endParaRPr lang="en-GB" sz="2400" dirty="0" smtClean="0">
              <a:latin typeface="Avenir Next Regular"/>
              <a:cs typeface="Avenir Next Regular"/>
            </a:endParaRPr>
          </a:p>
          <a:p>
            <a:pPr algn="just"/>
            <a:r>
              <a:rPr lang="en-GB" sz="2400" dirty="0" smtClean="0">
                <a:latin typeface="Avenir Next Regular"/>
                <a:cs typeface="Avenir Next Regular"/>
              </a:rPr>
              <a:t>Covers </a:t>
            </a:r>
            <a:r>
              <a:rPr lang="en-GB" sz="2400" dirty="0">
                <a:latin typeface="Avenir Next Regular"/>
                <a:cs typeface="Avenir Next Regular"/>
              </a:rPr>
              <a:t>PSEA Network members </a:t>
            </a:r>
            <a:r>
              <a:rPr lang="en-GB" sz="2400" dirty="0" smtClean="0">
                <a:latin typeface="Avenir Next Regular"/>
                <a:cs typeface="Avenir Next Regular"/>
              </a:rPr>
              <a:t>within </a:t>
            </a:r>
            <a:r>
              <a:rPr lang="en-GB" sz="2400" dirty="0">
                <a:latin typeface="Avenir Next Regular"/>
                <a:cs typeface="Avenir Next Regular"/>
              </a:rPr>
              <a:t>the </a:t>
            </a:r>
            <a:r>
              <a:rPr lang="en-GB" sz="2400" dirty="0" smtClean="0">
                <a:latin typeface="Avenir Next Regular"/>
                <a:cs typeface="Avenir Next Regular"/>
              </a:rPr>
              <a:t>Refugee Response in Jordan, </a:t>
            </a:r>
            <a:r>
              <a:rPr lang="en-GB" sz="2400" dirty="0">
                <a:latin typeface="Avenir Next Regular"/>
                <a:cs typeface="Avenir Next Regular"/>
              </a:rPr>
              <a:t>and who are signatories of the </a:t>
            </a:r>
            <a:r>
              <a:rPr lang="en-GB" sz="2400" dirty="0" smtClean="0">
                <a:latin typeface="Avenir Next Regular"/>
                <a:cs typeface="Avenir Next Regular"/>
              </a:rPr>
              <a:t>Mechanism</a:t>
            </a:r>
            <a:endParaRPr lang="en-GB" sz="2400" dirty="0">
              <a:latin typeface="Avenir Next Regular"/>
              <a:cs typeface="Avenir Next Regular"/>
            </a:endParaRPr>
          </a:p>
          <a:p>
            <a:pPr algn="just">
              <a:buNone/>
            </a:pPr>
            <a:endParaRPr lang="en-GB" sz="2400" b="1" dirty="0" smtClean="0">
              <a:latin typeface="Avenir Next Regular"/>
              <a:cs typeface="Avenir Next Regular"/>
            </a:endParaRPr>
          </a:p>
          <a:p>
            <a:pPr algn="just"/>
            <a:r>
              <a:rPr lang="en-GB" sz="2400" dirty="0" smtClean="0">
                <a:latin typeface="Avenir Next Regular"/>
                <a:cs typeface="Avenir Next Regular"/>
              </a:rPr>
              <a:t>Incorporates </a:t>
            </a:r>
            <a:r>
              <a:rPr lang="en-GB" sz="2400" i="1" dirty="0" smtClean="0">
                <a:latin typeface="Avenir Next Regular"/>
                <a:cs typeface="Avenir Next Regular"/>
              </a:rPr>
              <a:t>Inter-Agency Emergency Standard Operating Procedures for Prevention of and Response to Gender Based Violence and Violence, Abuse, Neglect and Exploitation of Children in Jordan </a:t>
            </a:r>
            <a:r>
              <a:rPr lang="en-GB" sz="2400" dirty="0" smtClean="0">
                <a:latin typeface="Avenir Next Regular"/>
                <a:cs typeface="Avenir Next Regular"/>
              </a:rPr>
              <a:t>(2013, 1</a:t>
            </a:r>
            <a:r>
              <a:rPr lang="en-GB" sz="2400" baseline="30000" dirty="0" smtClean="0">
                <a:latin typeface="Avenir Next Regular"/>
                <a:cs typeface="Avenir Next Regular"/>
              </a:rPr>
              <a:t>st</a:t>
            </a:r>
            <a:r>
              <a:rPr lang="en-GB" sz="2400" dirty="0" smtClean="0">
                <a:latin typeface="Avenir Next Regular"/>
                <a:cs typeface="Avenir Next Regular"/>
              </a:rPr>
              <a:t> revision 2014)</a:t>
            </a:r>
          </a:p>
          <a:p>
            <a:pPr algn="just"/>
            <a:endParaRPr lang="en-GB" sz="2400" dirty="0" smtClean="0"/>
          </a:p>
          <a:p>
            <a:pPr algn="just">
              <a:buNone/>
            </a:pPr>
            <a:endParaRPr lang="en-GB"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r>
              <a:rPr lang="en-GB" sz="3200" b="1" dirty="0" smtClean="0">
                <a:solidFill>
                  <a:schemeClr val="accent5">
                    <a:lumMod val="75000"/>
                  </a:schemeClr>
                </a:solidFill>
              </a:rPr>
              <a:t/>
            </a:r>
            <a:br>
              <a:rPr lang="en-GB" sz="3200" b="1" dirty="0" smtClean="0">
                <a:solidFill>
                  <a:schemeClr val="accent5">
                    <a:lumMod val="75000"/>
                  </a:schemeClr>
                </a:solidFill>
              </a:rPr>
            </a:br>
            <a:r>
              <a:rPr lang="en-GB" sz="4000" b="1" dirty="0" smtClean="0">
                <a:solidFill>
                  <a:schemeClr val="accent5">
                    <a:lumMod val="75000"/>
                  </a:schemeClr>
                </a:solidFill>
                <a:latin typeface="Avenir Next Regular"/>
                <a:cs typeface="Avenir Next Regular"/>
              </a:rPr>
              <a:t>Content of the Mechanism </a:t>
            </a:r>
            <a:r>
              <a:rPr lang="en-GB" sz="4000" b="1" dirty="0">
                <a:solidFill>
                  <a:schemeClr val="accent5">
                    <a:lumMod val="75000"/>
                  </a:schemeClr>
                </a:solidFill>
                <a:latin typeface="Avenir Next Regular"/>
                <a:cs typeface="Avenir Next Regular"/>
              </a:rPr>
              <a:t/>
            </a:r>
            <a:br>
              <a:rPr lang="en-GB" sz="4000" b="1" dirty="0">
                <a:solidFill>
                  <a:schemeClr val="accent5">
                    <a:lumMod val="75000"/>
                  </a:schemeClr>
                </a:solidFill>
                <a:latin typeface="Avenir Next Regular"/>
                <a:cs typeface="Avenir Next Regular"/>
              </a:rPr>
            </a:br>
            <a:endParaRPr lang="en-GB" sz="4000" b="1" dirty="0">
              <a:solidFill>
                <a:schemeClr val="accent5">
                  <a:lumMod val="75000"/>
                </a:schemeClr>
              </a:solidFill>
              <a:latin typeface="Avenir Next Regular"/>
              <a:cs typeface="Avenir Next Regular"/>
            </a:endParaRPr>
          </a:p>
        </p:txBody>
      </p:sp>
      <p:sp>
        <p:nvSpPr>
          <p:cNvPr id="3" name="Content Placeholder 2"/>
          <p:cNvSpPr>
            <a:spLocks noGrp="1"/>
          </p:cNvSpPr>
          <p:nvPr>
            <p:ph idx="1"/>
          </p:nvPr>
        </p:nvSpPr>
        <p:spPr/>
        <p:txBody>
          <a:bodyPr>
            <a:normAutofit fontScale="92500" lnSpcReduction="10000"/>
          </a:bodyPr>
          <a:lstStyle/>
          <a:p>
            <a:pPr>
              <a:buNone/>
            </a:pPr>
            <a:r>
              <a:rPr lang="en-GB" sz="2800" b="1" dirty="0" smtClean="0">
                <a:latin typeface="Avenir Next Regular"/>
                <a:cs typeface="Avenir Next Regular"/>
              </a:rPr>
              <a:t>1.</a:t>
            </a:r>
            <a:r>
              <a:rPr lang="en-GB" sz="2800" dirty="0">
                <a:latin typeface="Avenir Next Regular"/>
                <a:cs typeface="Avenir Next Regular"/>
              </a:rPr>
              <a:t>	</a:t>
            </a:r>
            <a:r>
              <a:rPr lang="en-GB" sz="2800" dirty="0" smtClean="0">
                <a:latin typeface="Avenir Next Regular"/>
                <a:cs typeface="Avenir Next Regular"/>
              </a:rPr>
              <a:t> 	Roles </a:t>
            </a:r>
            <a:r>
              <a:rPr lang="en-GB" sz="2800" dirty="0">
                <a:latin typeface="Avenir Next Regular"/>
                <a:cs typeface="Avenir Next Regular"/>
              </a:rPr>
              <a:t>and Responsibilities</a:t>
            </a:r>
          </a:p>
          <a:p>
            <a:pPr>
              <a:buNone/>
            </a:pPr>
            <a:r>
              <a:rPr lang="en-GB" sz="2800" b="1" dirty="0">
                <a:latin typeface="Avenir Next Regular"/>
                <a:cs typeface="Avenir Next Regular"/>
              </a:rPr>
              <a:t>2.	</a:t>
            </a:r>
            <a:r>
              <a:rPr lang="en-GB" sz="2800" b="1" dirty="0" smtClean="0">
                <a:latin typeface="Avenir Next Regular"/>
                <a:cs typeface="Avenir Next Regular"/>
              </a:rPr>
              <a:t> 	</a:t>
            </a:r>
            <a:r>
              <a:rPr lang="en-GB" sz="2800" dirty="0" smtClean="0">
                <a:latin typeface="Avenir Next Regular"/>
                <a:cs typeface="Avenir Next Regular"/>
              </a:rPr>
              <a:t>Guiding </a:t>
            </a:r>
            <a:r>
              <a:rPr lang="en-GB" sz="2800" dirty="0">
                <a:latin typeface="Avenir Next Regular"/>
                <a:cs typeface="Avenir Next Regular"/>
              </a:rPr>
              <a:t>Principles</a:t>
            </a:r>
          </a:p>
          <a:p>
            <a:pPr>
              <a:buNone/>
            </a:pPr>
            <a:r>
              <a:rPr lang="en-GB" sz="2800" b="1" dirty="0">
                <a:latin typeface="Avenir Next Regular"/>
                <a:cs typeface="Avenir Next Regular"/>
              </a:rPr>
              <a:t>3.</a:t>
            </a:r>
            <a:r>
              <a:rPr lang="en-GB" sz="2800" dirty="0">
                <a:latin typeface="Avenir Next Regular"/>
                <a:cs typeface="Avenir Next Regular"/>
              </a:rPr>
              <a:t>	</a:t>
            </a:r>
            <a:r>
              <a:rPr lang="en-GB" sz="2800" dirty="0" smtClean="0">
                <a:latin typeface="Avenir Next Regular"/>
                <a:cs typeface="Avenir Next Regular"/>
              </a:rPr>
              <a:t> 	Receiving </a:t>
            </a:r>
            <a:r>
              <a:rPr lang="en-GB" sz="2800" dirty="0">
                <a:latin typeface="Avenir Next Regular"/>
                <a:cs typeface="Avenir Next Regular"/>
              </a:rPr>
              <a:t>Complaints and Reports</a:t>
            </a:r>
          </a:p>
          <a:p>
            <a:pPr>
              <a:buNone/>
            </a:pPr>
            <a:r>
              <a:rPr lang="en-GB" sz="2800" b="1" dirty="0">
                <a:latin typeface="Avenir Next Regular"/>
                <a:cs typeface="Avenir Next Regular"/>
              </a:rPr>
              <a:t>4</a:t>
            </a:r>
            <a:r>
              <a:rPr lang="en-GB" sz="2800" b="1" dirty="0" smtClean="0">
                <a:latin typeface="Avenir Next Regular"/>
                <a:cs typeface="Avenir Next Regular"/>
              </a:rPr>
              <a:t>. 	</a:t>
            </a:r>
            <a:r>
              <a:rPr lang="en-GB" sz="2800" dirty="0" smtClean="0">
                <a:latin typeface="Avenir Next Regular"/>
                <a:cs typeface="Avenir Next Regular"/>
              </a:rPr>
              <a:t>Inter</a:t>
            </a:r>
            <a:r>
              <a:rPr lang="en-GB" sz="2800" dirty="0">
                <a:latin typeface="Avenir Next Regular"/>
                <a:cs typeface="Avenir Next Regular"/>
              </a:rPr>
              <a:t>-Agency Referrals</a:t>
            </a:r>
          </a:p>
          <a:p>
            <a:pPr>
              <a:buNone/>
            </a:pPr>
            <a:r>
              <a:rPr lang="en-GB" sz="2800" b="1" dirty="0">
                <a:latin typeface="Avenir Next Regular"/>
                <a:cs typeface="Avenir Next Regular"/>
              </a:rPr>
              <a:t>5</a:t>
            </a:r>
            <a:r>
              <a:rPr lang="en-GB" sz="2800" b="1" dirty="0" smtClean="0">
                <a:latin typeface="Avenir Next Regular"/>
                <a:cs typeface="Avenir Next Regular"/>
              </a:rPr>
              <a:t>. 	</a:t>
            </a:r>
            <a:r>
              <a:rPr lang="en-GB" sz="2800" dirty="0" smtClean="0">
                <a:latin typeface="Avenir Next Regular"/>
                <a:cs typeface="Avenir Next Regular"/>
              </a:rPr>
              <a:t>Investigations</a:t>
            </a:r>
            <a:endParaRPr lang="en-GB" sz="2800" dirty="0">
              <a:latin typeface="Avenir Next Regular"/>
              <a:cs typeface="Avenir Next Regular"/>
            </a:endParaRPr>
          </a:p>
          <a:p>
            <a:pPr>
              <a:buNone/>
            </a:pPr>
            <a:r>
              <a:rPr lang="en-GB" sz="2800" b="1" dirty="0">
                <a:latin typeface="Avenir Next Regular"/>
                <a:cs typeface="Avenir Next Regular"/>
              </a:rPr>
              <a:t>6.</a:t>
            </a:r>
            <a:r>
              <a:rPr lang="en-GB" sz="2800" dirty="0">
                <a:latin typeface="Avenir Next Regular"/>
                <a:cs typeface="Avenir Next Regular"/>
              </a:rPr>
              <a:t>	</a:t>
            </a:r>
            <a:r>
              <a:rPr lang="en-GB" sz="2800" dirty="0" smtClean="0">
                <a:latin typeface="Avenir Next Regular"/>
                <a:cs typeface="Avenir Next Regular"/>
              </a:rPr>
              <a:t> 	Supporting </a:t>
            </a:r>
            <a:r>
              <a:rPr lang="en-GB" sz="2800" dirty="0">
                <a:latin typeface="Avenir Next Regular"/>
                <a:cs typeface="Avenir Next Regular"/>
              </a:rPr>
              <a:t>the Needs of Survivors, </a:t>
            </a:r>
            <a:r>
              <a:rPr lang="en-GB" sz="2800" dirty="0" smtClean="0">
                <a:latin typeface="Avenir Next Regular"/>
                <a:cs typeface="Avenir Next Regular"/>
              </a:rPr>
              <a:t>	Complainants   and </a:t>
            </a:r>
            <a:r>
              <a:rPr lang="en-GB" sz="2800" dirty="0">
                <a:latin typeface="Avenir Next Regular"/>
                <a:cs typeface="Avenir Next Regular"/>
              </a:rPr>
              <a:t>Witnesses</a:t>
            </a:r>
          </a:p>
          <a:p>
            <a:pPr>
              <a:buNone/>
            </a:pPr>
            <a:r>
              <a:rPr lang="en-GB" sz="2800" b="1" dirty="0">
                <a:latin typeface="Avenir Next Regular"/>
                <a:cs typeface="Avenir Next Regular"/>
              </a:rPr>
              <a:t>7</a:t>
            </a:r>
            <a:r>
              <a:rPr lang="en-GB" sz="2800" b="1" dirty="0" smtClean="0">
                <a:latin typeface="Avenir Next Regular"/>
                <a:cs typeface="Avenir Next Regular"/>
              </a:rPr>
              <a:t>. 	</a:t>
            </a:r>
            <a:r>
              <a:rPr lang="en-GB" sz="2800" dirty="0" smtClean="0">
                <a:latin typeface="Avenir Next Regular"/>
                <a:cs typeface="Avenir Next Regular"/>
              </a:rPr>
              <a:t>Mandatory </a:t>
            </a:r>
            <a:r>
              <a:rPr lang="en-GB" sz="2800" dirty="0">
                <a:latin typeface="Avenir Next Regular"/>
                <a:cs typeface="Avenir Next Regular"/>
              </a:rPr>
              <a:t>Reporting</a:t>
            </a:r>
          </a:p>
          <a:p>
            <a:pPr>
              <a:buNone/>
            </a:pPr>
            <a:r>
              <a:rPr lang="en-GB" sz="2800" b="1" dirty="0">
                <a:latin typeface="Avenir Next Regular"/>
                <a:cs typeface="Avenir Next Regular"/>
              </a:rPr>
              <a:t>8.</a:t>
            </a:r>
            <a:r>
              <a:rPr lang="en-GB" sz="2800" dirty="0">
                <a:latin typeface="Avenir Next Regular"/>
                <a:cs typeface="Avenir Next Regular"/>
              </a:rPr>
              <a:t>	</a:t>
            </a:r>
            <a:r>
              <a:rPr lang="en-GB" sz="2800" dirty="0" smtClean="0">
                <a:latin typeface="Avenir Next Regular"/>
                <a:cs typeface="Avenir Next Regular"/>
              </a:rPr>
              <a:t> 	Recording </a:t>
            </a:r>
            <a:r>
              <a:rPr lang="en-GB" sz="2800" dirty="0">
                <a:latin typeface="Avenir Next Regular"/>
                <a:cs typeface="Avenir Next Regular"/>
              </a:rPr>
              <a:t>and Reporting SEA Complaints with </a:t>
            </a:r>
            <a:r>
              <a:rPr lang="en-GB" sz="2800" dirty="0" smtClean="0">
                <a:latin typeface="Avenir Next Regular"/>
                <a:cs typeface="Avenir Next Regular"/>
              </a:rPr>
              <a:t>	the </a:t>
            </a:r>
            <a:r>
              <a:rPr lang="en-GB" sz="2800" dirty="0">
                <a:latin typeface="Avenir Next Regular"/>
                <a:cs typeface="Avenir Next Regular"/>
              </a:rPr>
              <a:t>PSEA Network</a:t>
            </a:r>
          </a:p>
          <a:p>
            <a:endParaRPr lang="en-GB" dirty="0"/>
          </a:p>
        </p:txBody>
      </p:sp>
    </p:spTree>
    <p:extLst>
      <p:ext uri="{BB962C8B-B14F-4D97-AF65-F5344CB8AC3E}">
        <p14:creationId xmlns:p14="http://schemas.microsoft.com/office/powerpoint/2010/main" val="32551599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solidFill>
                  <a:srgbClr val="31859C"/>
                </a:solidFill>
                <a:latin typeface="Avenir Next Regular"/>
                <a:cs typeface="Avenir Next Regular"/>
              </a:rPr>
              <a:t>Guiding Principles of Mechanism</a:t>
            </a:r>
            <a:endParaRPr lang="en-GB" sz="3600" b="1" dirty="0">
              <a:solidFill>
                <a:srgbClr val="31859C"/>
              </a:solidFill>
              <a:latin typeface="Avenir Next Regular"/>
              <a:cs typeface="Avenir Next Regular"/>
            </a:endParaRPr>
          </a:p>
        </p:txBody>
      </p:sp>
      <p:sp>
        <p:nvSpPr>
          <p:cNvPr id="3" name="Content Placeholder 2"/>
          <p:cNvSpPr>
            <a:spLocks noGrp="1"/>
          </p:cNvSpPr>
          <p:nvPr>
            <p:ph idx="1"/>
          </p:nvPr>
        </p:nvSpPr>
        <p:spPr>
          <a:xfrm>
            <a:off x="467544" y="1628800"/>
            <a:ext cx="8229600" cy="4680520"/>
          </a:xfrm>
        </p:spPr>
        <p:txBody>
          <a:bodyPr>
            <a:noAutofit/>
          </a:bodyPr>
          <a:lstStyle/>
          <a:p>
            <a:pPr algn="just"/>
            <a:r>
              <a:rPr lang="en-GB" sz="2600" dirty="0" smtClean="0">
                <a:latin typeface="Avenir Next Regular"/>
                <a:cs typeface="Avenir Next Regular"/>
              </a:rPr>
              <a:t>ZERO </a:t>
            </a:r>
            <a:r>
              <a:rPr lang="en-GB" sz="2600" dirty="0">
                <a:latin typeface="Avenir Next Regular"/>
                <a:cs typeface="Avenir Next Regular"/>
              </a:rPr>
              <a:t>tolerance </a:t>
            </a:r>
            <a:r>
              <a:rPr lang="en-GB" sz="2600" dirty="0" smtClean="0">
                <a:latin typeface="Avenir Next Regular"/>
                <a:cs typeface="Avenir Next Regular"/>
              </a:rPr>
              <a:t>approach</a:t>
            </a:r>
          </a:p>
          <a:p>
            <a:pPr algn="just"/>
            <a:endParaRPr lang="en-GB" sz="2600" dirty="0">
              <a:latin typeface="Avenir Next Regular"/>
              <a:cs typeface="Avenir Next Regular"/>
            </a:endParaRPr>
          </a:p>
          <a:p>
            <a:pPr algn="just"/>
            <a:r>
              <a:rPr lang="en-GB" sz="2600" dirty="0" smtClean="0">
                <a:latin typeface="Avenir Next Regular"/>
                <a:cs typeface="Avenir Next Regular"/>
              </a:rPr>
              <a:t>IASC 6 </a:t>
            </a:r>
            <a:r>
              <a:rPr lang="en-GB" sz="2600" dirty="0">
                <a:latin typeface="Avenir Next Regular"/>
                <a:cs typeface="Avenir Next Regular"/>
              </a:rPr>
              <a:t>Core Principles, Secretary-General’s Bulletin and Statement of Commitment </a:t>
            </a:r>
            <a:r>
              <a:rPr lang="en-GB" sz="2600" dirty="0" smtClean="0">
                <a:latin typeface="Avenir Next Regular"/>
                <a:cs typeface="Avenir Next Regular"/>
              </a:rPr>
              <a:t>for PSEA</a:t>
            </a:r>
          </a:p>
          <a:p>
            <a:pPr algn="just"/>
            <a:endParaRPr lang="en-GB" sz="2600" dirty="0">
              <a:latin typeface="Avenir Next Regular"/>
              <a:cs typeface="Avenir Next Regular"/>
            </a:endParaRPr>
          </a:p>
          <a:p>
            <a:pPr algn="just"/>
            <a:r>
              <a:rPr lang="en-GB" sz="2600" dirty="0">
                <a:latin typeface="Avenir Next Regular"/>
                <a:cs typeface="Avenir Next Regular"/>
              </a:rPr>
              <a:t>Mandatory Reporting </a:t>
            </a:r>
          </a:p>
          <a:p>
            <a:pPr algn="just"/>
            <a:endParaRPr lang="en-GB" sz="2600" dirty="0" smtClean="0">
              <a:latin typeface="Avenir Next Regular"/>
              <a:cs typeface="Avenir Next Regular"/>
            </a:endParaRPr>
          </a:p>
          <a:p>
            <a:pPr algn="just"/>
            <a:r>
              <a:rPr lang="en-GB" sz="2600" dirty="0">
                <a:latin typeface="Avenir Next Regular"/>
                <a:cs typeface="Avenir Next Regular"/>
              </a:rPr>
              <a:t>Confidentiality, anonymity and informed consent when dealing with SEA complaints and referrals</a:t>
            </a:r>
          </a:p>
          <a:p>
            <a:pPr marL="0" indent="0">
              <a:buNone/>
            </a:pPr>
            <a:endParaRPr lang="en-GB" sz="30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gencies poster.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5936" y="23101"/>
            <a:ext cx="4850284" cy="6858000"/>
          </a:xfrm>
          <a:prstGeom prst="rect">
            <a:avLst/>
          </a:prstGeom>
        </p:spPr>
      </p:pic>
      <p:sp>
        <p:nvSpPr>
          <p:cNvPr id="3" name="TextBox 2"/>
          <p:cNvSpPr txBox="1"/>
          <p:nvPr/>
        </p:nvSpPr>
        <p:spPr>
          <a:xfrm>
            <a:off x="251520" y="620688"/>
            <a:ext cx="2664296" cy="1754327"/>
          </a:xfrm>
          <a:prstGeom prst="rect">
            <a:avLst/>
          </a:prstGeom>
          <a:noFill/>
        </p:spPr>
        <p:txBody>
          <a:bodyPr wrap="square" rtlCol="0">
            <a:spAutoFit/>
          </a:bodyPr>
          <a:lstStyle/>
          <a:p>
            <a:r>
              <a:rPr lang="en-GB" sz="3600" b="1" dirty="0" smtClean="0">
                <a:solidFill>
                  <a:schemeClr val="accent5">
                    <a:lumMod val="75000"/>
                  </a:schemeClr>
                </a:solidFill>
                <a:latin typeface="Avenir Next Regular"/>
                <a:cs typeface="Avenir Next Regular"/>
              </a:rPr>
              <a:t>Awareness </a:t>
            </a:r>
          </a:p>
          <a:p>
            <a:r>
              <a:rPr lang="en-GB" sz="3600" b="1" dirty="0" smtClean="0">
                <a:solidFill>
                  <a:schemeClr val="accent5">
                    <a:lumMod val="75000"/>
                  </a:schemeClr>
                </a:solidFill>
                <a:latin typeface="Avenir Next Regular"/>
                <a:cs typeface="Avenir Next Regular"/>
              </a:rPr>
              <a:t>Raising</a:t>
            </a:r>
          </a:p>
          <a:p>
            <a:r>
              <a:rPr lang="en-GB" sz="3600" b="1" dirty="0" smtClean="0">
                <a:solidFill>
                  <a:schemeClr val="accent5">
                    <a:lumMod val="75000"/>
                  </a:schemeClr>
                </a:solidFill>
                <a:latin typeface="Avenir Next Regular"/>
                <a:cs typeface="Avenir Next Regular"/>
              </a:rPr>
              <a:t>Campaign</a:t>
            </a:r>
            <a:endParaRPr lang="en-GB" sz="3600" b="1" dirty="0">
              <a:solidFill>
                <a:schemeClr val="accent5">
                  <a:lumMod val="75000"/>
                </a:schemeClr>
              </a:solidFill>
              <a:latin typeface="Avenir Next Regular"/>
              <a:cs typeface="Avenir Next Regular"/>
            </a:endParaRPr>
          </a:p>
        </p:txBody>
      </p:sp>
    </p:spTree>
    <p:extLst>
      <p:ext uri="{BB962C8B-B14F-4D97-AF65-F5344CB8AC3E}">
        <p14:creationId xmlns:p14="http://schemas.microsoft.com/office/powerpoint/2010/main" val="28250136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b="1" dirty="0" smtClean="0">
                <a:solidFill>
                  <a:schemeClr val="accent5">
                    <a:lumMod val="75000"/>
                  </a:schemeClr>
                </a:solidFill>
                <a:latin typeface="Britannic Bold"/>
                <a:cs typeface="Britannic Bold"/>
              </a:rPr>
              <a:t/>
            </a:r>
            <a:br>
              <a:rPr lang="en-GB" b="1" dirty="0" smtClean="0">
                <a:solidFill>
                  <a:schemeClr val="accent5">
                    <a:lumMod val="75000"/>
                  </a:schemeClr>
                </a:solidFill>
                <a:latin typeface="Britannic Bold"/>
                <a:cs typeface="Britannic Bold"/>
              </a:rPr>
            </a:br>
            <a:r>
              <a:rPr lang="en-GB" b="1" dirty="0">
                <a:solidFill>
                  <a:schemeClr val="accent5">
                    <a:lumMod val="75000"/>
                  </a:schemeClr>
                </a:solidFill>
                <a:latin typeface="Britannic Bold"/>
                <a:cs typeface="Britannic Bold"/>
              </a:rPr>
              <a:t/>
            </a:r>
            <a:br>
              <a:rPr lang="en-GB" b="1" dirty="0">
                <a:solidFill>
                  <a:schemeClr val="accent5">
                    <a:lumMod val="75000"/>
                  </a:schemeClr>
                </a:solidFill>
                <a:latin typeface="Britannic Bold"/>
                <a:cs typeface="Britannic Bold"/>
              </a:rPr>
            </a:br>
            <a:r>
              <a:rPr lang="en-GB" b="1" dirty="0" smtClean="0">
                <a:solidFill>
                  <a:schemeClr val="accent5">
                    <a:lumMod val="75000"/>
                  </a:schemeClr>
                </a:solidFill>
                <a:latin typeface="Avenir Next Regular"/>
                <a:cs typeface="Avenir Next Regular"/>
              </a:rPr>
              <a:t>Accountability to Refugees </a:t>
            </a:r>
            <a:r>
              <a:rPr lang="en-GB" b="1" dirty="0" smtClean="0">
                <a:solidFill>
                  <a:schemeClr val="accent5">
                    <a:lumMod val="75000"/>
                  </a:schemeClr>
                </a:solidFill>
              </a:rPr>
              <a:t/>
            </a:r>
            <a:br>
              <a:rPr lang="en-GB" b="1" dirty="0" smtClean="0">
                <a:solidFill>
                  <a:schemeClr val="accent5">
                    <a:lumMod val="75000"/>
                  </a:schemeClr>
                </a:solidFill>
              </a:rPr>
            </a:br>
            <a:r>
              <a:rPr lang="en-GB" b="1" dirty="0">
                <a:solidFill>
                  <a:schemeClr val="accent5">
                    <a:lumMod val="75000"/>
                  </a:schemeClr>
                </a:solidFill>
                <a:latin typeface="Avenir Next Regular"/>
                <a:cs typeface="Avenir Next Regular"/>
              </a:rPr>
              <a:t/>
            </a:r>
            <a:br>
              <a:rPr lang="en-GB" b="1" dirty="0">
                <a:solidFill>
                  <a:schemeClr val="accent5">
                    <a:lumMod val="75000"/>
                  </a:schemeClr>
                </a:solidFill>
                <a:latin typeface="Avenir Next Regular"/>
                <a:cs typeface="Avenir Next Regular"/>
              </a:rPr>
            </a:br>
            <a:r>
              <a:rPr lang="en-GB" sz="4000" dirty="0" smtClean="0">
                <a:solidFill>
                  <a:schemeClr val="accent5">
                    <a:lumMod val="75000"/>
                  </a:schemeClr>
                </a:solidFill>
                <a:latin typeface="Avenir Next Regular"/>
                <a:cs typeface="Avenir Next Regular"/>
              </a:rPr>
              <a:t>Protection from Sexual Exploitation and Abuse (PSEA) by Humanitarian Personnel in Jordan</a:t>
            </a:r>
            <a:endParaRPr lang="en-GB" sz="4000" dirty="0">
              <a:solidFill>
                <a:schemeClr val="accent5">
                  <a:lumMod val="75000"/>
                </a:schemeClr>
              </a:solidFill>
              <a:latin typeface="Avenir Next Regular"/>
              <a:cs typeface="Avenir Next Regular"/>
            </a:endParaRPr>
          </a:p>
        </p:txBody>
      </p:sp>
      <p:sp>
        <p:nvSpPr>
          <p:cNvPr id="3" name="Subtitle 2"/>
          <p:cNvSpPr>
            <a:spLocks noGrp="1"/>
          </p:cNvSpPr>
          <p:nvPr>
            <p:ph type="subTitle" idx="1"/>
          </p:nvPr>
        </p:nvSpPr>
        <p:spPr>
          <a:xfrm>
            <a:off x="1331640" y="5877272"/>
            <a:ext cx="6400800" cy="504056"/>
          </a:xfrm>
        </p:spPr>
        <p:txBody>
          <a:bodyPr>
            <a:normAutofit/>
          </a:bodyPr>
          <a:lstStyle/>
          <a:p>
            <a:r>
              <a:rPr lang="en-GB" sz="2400" dirty="0" smtClean="0">
                <a:solidFill>
                  <a:srgbClr val="FF6600"/>
                </a:solidFill>
                <a:latin typeface="Avenir Next Regular"/>
                <a:cs typeface="Avenir Next Regular"/>
              </a:rPr>
              <a:t>08</a:t>
            </a:r>
            <a:r>
              <a:rPr lang="en-GB" sz="2400" baseline="30000" dirty="0" smtClean="0">
                <a:solidFill>
                  <a:srgbClr val="FF6600"/>
                </a:solidFill>
                <a:latin typeface="Avenir Next Regular"/>
                <a:cs typeface="Avenir Next Regular"/>
              </a:rPr>
              <a:t> </a:t>
            </a:r>
            <a:r>
              <a:rPr lang="en-GB" sz="2400" dirty="0" smtClean="0">
                <a:solidFill>
                  <a:srgbClr val="FF6600"/>
                </a:solidFill>
                <a:latin typeface="Avenir Next Regular"/>
                <a:cs typeface="Avenir Next Regular"/>
              </a:rPr>
              <a:t>May 2016</a:t>
            </a:r>
            <a:endParaRPr lang="en-GB" sz="2400" dirty="0">
              <a:solidFill>
                <a:srgbClr val="FF6600"/>
              </a:solidFill>
              <a:latin typeface="Avenir Next Regular"/>
              <a:cs typeface="Avenir Next Regular"/>
            </a:endParaRP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539552" y="286443"/>
            <a:ext cx="2232248" cy="1054326"/>
          </a:xfrm>
          <a:prstGeom prst="rect">
            <a:avLst/>
          </a:prstGeom>
          <a:noFill/>
          <a:ln>
            <a:noFill/>
          </a:ln>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7380312" y="260648"/>
            <a:ext cx="1450340" cy="1466215"/>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sters PSEA.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288032"/>
            <a:ext cx="8408127" cy="5949280"/>
          </a:xfrm>
          <a:prstGeom prst="rect">
            <a:avLst/>
          </a:prstGeom>
        </p:spPr>
      </p:pic>
    </p:spTree>
    <p:extLst>
      <p:ext uri="{BB962C8B-B14F-4D97-AF65-F5344CB8AC3E}">
        <p14:creationId xmlns:p14="http://schemas.microsoft.com/office/powerpoint/2010/main" val="508032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sters PSEA.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476672"/>
            <a:ext cx="8244408" cy="5833438"/>
          </a:xfrm>
          <a:prstGeom prst="rect">
            <a:avLst/>
          </a:prstGeom>
        </p:spPr>
      </p:pic>
    </p:spTree>
    <p:extLst>
      <p:ext uri="{BB962C8B-B14F-4D97-AF65-F5344CB8AC3E}">
        <p14:creationId xmlns:p14="http://schemas.microsoft.com/office/powerpoint/2010/main" val="26001416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solidFill>
                  <a:schemeClr val="accent5">
                    <a:lumMod val="75000"/>
                  </a:schemeClr>
                </a:solidFill>
                <a:latin typeface="Avenir Next Regular"/>
                <a:cs typeface="Avenir Next Regular"/>
              </a:rPr>
              <a:t>Implementation Plan</a:t>
            </a:r>
            <a:endParaRPr lang="en-GB" sz="3600" b="1" dirty="0">
              <a:solidFill>
                <a:schemeClr val="accent5">
                  <a:lumMod val="75000"/>
                </a:schemeClr>
              </a:solidFill>
              <a:latin typeface="Avenir Next Regular"/>
              <a:cs typeface="Avenir Next Regular"/>
            </a:endParaRPr>
          </a:p>
        </p:txBody>
      </p:sp>
      <p:sp>
        <p:nvSpPr>
          <p:cNvPr id="3" name="Content Placeholder 2"/>
          <p:cNvSpPr>
            <a:spLocks noGrp="1"/>
          </p:cNvSpPr>
          <p:nvPr>
            <p:ph idx="1"/>
          </p:nvPr>
        </p:nvSpPr>
        <p:spPr>
          <a:xfrm>
            <a:off x="457200" y="1340768"/>
            <a:ext cx="8229600" cy="5184576"/>
          </a:xfrm>
        </p:spPr>
        <p:txBody>
          <a:bodyPr>
            <a:noAutofit/>
          </a:bodyPr>
          <a:lstStyle/>
          <a:p>
            <a:pPr algn="just"/>
            <a:r>
              <a:rPr lang="en-GB" sz="2200" b="1" dirty="0" smtClean="0">
                <a:latin typeface="Avenir Next Regular"/>
                <a:cs typeface="Avenir Next Regular"/>
              </a:rPr>
              <a:t>May 2016</a:t>
            </a:r>
          </a:p>
          <a:p>
            <a:pPr lvl="1" algn="just">
              <a:buFont typeface="Wingdings" charset="2"/>
              <a:buChar char="Ø"/>
            </a:pPr>
            <a:r>
              <a:rPr lang="en-GB" sz="2200" dirty="0" smtClean="0">
                <a:latin typeface="Avenir Next Regular"/>
                <a:cs typeface="Avenir Next Regular"/>
              </a:rPr>
              <a:t>Inter-Agency commitment to PSEA - launch and endorsement of the Mechanism</a:t>
            </a:r>
            <a:endParaRPr lang="en-GB" sz="2200" dirty="0">
              <a:latin typeface="Avenir Next Regular"/>
              <a:cs typeface="Avenir Next Regular"/>
            </a:endParaRPr>
          </a:p>
          <a:p>
            <a:pPr lvl="1" algn="just">
              <a:buFont typeface="Wingdings" charset="2"/>
              <a:buChar char="Ø"/>
            </a:pPr>
            <a:endParaRPr lang="en-GB" sz="2200" dirty="0">
              <a:latin typeface="Avenir Next Regular"/>
              <a:cs typeface="Avenir Next Regular"/>
            </a:endParaRPr>
          </a:p>
          <a:p>
            <a:pPr lvl="1" algn="just">
              <a:buFont typeface="Wingdings" charset="2"/>
              <a:buChar char="Ø"/>
            </a:pPr>
            <a:r>
              <a:rPr lang="en-GB" sz="2200" dirty="0" smtClean="0">
                <a:latin typeface="Avenir Next Regular"/>
                <a:cs typeface="Avenir Next Regular"/>
              </a:rPr>
              <a:t>Training &amp; briefing </a:t>
            </a:r>
            <a:r>
              <a:rPr lang="en-GB" sz="2200" dirty="0">
                <a:latin typeface="Avenir Next Regular"/>
                <a:cs typeface="Avenir Next Regular"/>
              </a:rPr>
              <a:t>sessions on PSEA, the Mechanism &amp; information </a:t>
            </a:r>
            <a:r>
              <a:rPr lang="en-GB" sz="2200" dirty="0" smtClean="0">
                <a:latin typeface="Avenir Next Regular"/>
                <a:cs typeface="Avenir Next Regular"/>
              </a:rPr>
              <a:t>campaign for PSEA Focal Points and key staff</a:t>
            </a:r>
          </a:p>
          <a:p>
            <a:pPr marL="457200" lvl="1" indent="0" algn="just">
              <a:buNone/>
            </a:pPr>
            <a:endParaRPr lang="en-GB" sz="2200" dirty="0" smtClean="0">
              <a:latin typeface="Avenir Next Regular"/>
              <a:cs typeface="Avenir Next Regular"/>
            </a:endParaRPr>
          </a:p>
          <a:p>
            <a:pPr lvl="1" algn="just">
              <a:buFont typeface="Wingdings" charset="2"/>
              <a:buChar char="Ø"/>
            </a:pPr>
            <a:r>
              <a:rPr lang="en-GB" sz="2200" dirty="0" smtClean="0">
                <a:latin typeface="Avenir Next Regular"/>
                <a:cs typeface="Avenir Next Regular"/>
              </a:rPr>
              <a:t>Develop </a:t>
            </a:r>
            <a:r>
              <a:rPr lang="en-GB" sz="2200" dirty="0">
                <a:latin typeface="Avenir Next Regular"/>
                <a:cs typeface="Avenir Next Regular"/>
              </a:rPr>
              <a:t>I</a:t>
            </a:r>
            <a:r>
              <a:rPr lang="en-GB" sz="2200" dirty="0" smtClean="0">
                <a:latin typeface="Avenir Next Regular"/>
                <a:cs typeface="Avenir Next Regular"/>
              </a:rPr>
              <a:t>nter-Agency 2016-2017 action plan</a:t>
            </a:r>
          </a:p>
          <a:p>
            <a:pPr marL="457200" lvl="1" indent="0" algn="just">
              <a:buNone/>
            </a:pPr>
            <a:endParaRPr lang="en-GB" sz="2200" b="1" dirty="0" smtClean="0">
              <a:latin typeface="Avenir Next Regular"/>
              <a:cs typeface="Avenir Next Regular"/>
            </a:endParaRPr>
          </a:p>
          <a:p>
            <a:pPr algn="just"/>
            <a:r>
              <a:rPr lang="en-GB" sz="2200" b="1" dirty="0" smtClean="0">
                <a:latin typeface="Avenir Next Regular"/>
                <a:cs typeface="Avenir Next Regular"/>
              </a:rPr>
              <a:t>June 2016 – May 2017 </a:t>
            </a:r>
            <a:r>
              <a:rPr lang="en-GB" sz="2200" dirty="0" smtClean="0">
                <a:latin typeface="Avenir Next Regular"/>
                <a:cs typeface="Avenir Next Regular"/>
              </a:rPr>
              <a:t>– Rollout of the Mechanism &amp; launch Information Campaign</a:t>
            </a:r>
          </a:p>
          <a:p>
            <a:pPr marL="0" indent="0" algn="just">
              <a:buNone/>
            </a:pPr>
            <a:endParaRPr lang="en-GB" sz="2200" dirty="0" smtClean="0">
              <a:latin typeface="Avenir Next Regular"/>
              <a:cs typeface="Avenir Next Regular"/>
            </a:endParaRPr>
          </a:p>
          <a:p>
            <a:pPr algn="just"/>
            <a:r>
              <a:rPr lang="en-GB" sz="2200" b="1" dirty="0" smtClean="0">
                <a:latin typeface="Avenir Next Regular"/>
                <a:cs typeface="Avenir Next Regular"/>
              </a:rPr>
              <a:t>May 2017 </a:t>
            </a:r>
            <a:r>
              <a:rPr lang="en-GB" sz="2200" dirty="0" smtClean="0">
                <a:latin typeface="Avenir Next Regular"/>
                <a:cs typeface="Avenir Next Regular"/>
              </a:rPr>
              <a:t>– Review the  Mechanism </a:t>
            </a:r>
            <a:endParaRPr lang="en-GB" sz="2200" dirty="0">
              <a:latin typeface="Avenir Next Regular"/>
              <a:cs typeface="Avenir Next Regular"/>
            </a:endParaRPr>
          </a:p>
        </p:txBody>
      </p:sp>
    </p:spTree>
    <p:extLst>
      <p:ext uri="{BB962C8B-B14F-4D97-AF65-F5344CB8AC3E}">
        <p14:creationId xmlns:p14="http://schemas.microsoft.com/office/powerpoint/2010/main" val="21534171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2204864"/>
            <a:ext cx="8301608" cy="4425355"/>
          </a:xfrm>
        </p:spPr>
        <p:txBody>
          <a:bodyPr/>
          <a:lstStyle/>
          <a:p>
            <a:pPr marL="0" indent="0" algn="ctr">
              <a:buNone/>
            </a:pPr>
            <a:r>
              <a:rPr lang="en-GB" sz="3600" b="1" dirty="0" smtClean="0">
                <a:solidFill>
                  <a:srgbClr val="31859C"/>
                </a:solidFill>
                <a:latin typeface="Avenir Next Regular"/>
                <a:cs typeface="Avenir Next Regular"/>
              </a:rPr>
              <a:t>Thank you for you cooperation and commitment to Protecting Refugees in Jordan</a:t>
            </a:r>
          </a:p>
          <a:p>
            <a:pPr marL="0" indent="0" algn="ctr">
              <a:buNone/>
            </a:pPr>
            <a:endParaRPr lang="en-GB" b="1" dirty="0" smtClean="0">
              <a:solidFill>
                <a:srgbClr val="31859C"/>
              </a:solidFill>
              <a:latin typeface="Avenir Next Regular"/>
              <a:cs typeface="Avenir Next Regular"/>
            </a:endParaRPr>
          </a:p>
          <a:p>
            <a:pPr marL="0" indent="0" algn="ctr">
              <a:buNone/>
            </a:pPr>
            <a:endParaRPr lang="en-GB" b="1" dirty="0">
              <a:solidFill>
                <a:srgbClr val="31859C"/>
              </a:solidFill>
              <a:latin typeface="Avenir Next Regular"/>
              <a:cs typeface="Avenir Next Regular"/>
            </a:endParaRPr>
          </a:p>
          <a:p>
            <a:pPr marL="0" indent="0" algn="ctr">
              <a:buNone/>
            </a:pPr>
            <a:r>
              <a:rPr lang="en-GB" sz="3600" b="1" dirty="0" smtClean="0">
                <a:solidFill>
                  <a:srgbClr val="31859C"/>
                </a:solidFill>
                <a:latin typeface="Avenir Next Regular"/>
                <a:cs typeface="Avenir Next Regular"/>
              </a:rPr>
              <a:t>We now invite you to Endorse the Mechanism</a:t>
            </a:r>
            <a:endParaRPr lang="en-GB" sz="3600" b="1" dirty="0">
              <a:solidFill>
                <a:srgbClr val="31859C"/>
              </a:solidFill>
              <a:latin typeface="Avenir Next Regular"/>
              <a:cs typeface="Avenir Next Regular"/>
            </a:endParaRP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395536" y="404665"/>
            <a:ext cx="2232248" cy="1080120"/>
          </a:xfrm>
          <a:prstGeom prst="rect">
            <a:avLst/>
          </a:prstGeom>
          <a:noFill/>
          <a:ln>
            <a:noFill/>
          </a:ln>
        </p:spPr>
      </p:pic>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7164288" y="332656"/>
            <a:ext cx="1450340" cy="1466215"/>
          </a:xfrm>
          <a:prstGeom prst="rect">
            <a:avLst/>
          </a:prstGeom>
          <a:noFill/>
          <a:ln>
            <a:noFill/>
          </a:ln>
        </p:spPr>
      </p:pic>
    </p:spTree>
    <p:extLst>
      <p:ext uri="{BB962C8B-B14F-4D97-AF65-F5344CB8AC3E}">
        <p14:creationId xmlns:p14="http://schemas.microsoft.com/office/powerpoint/2010/main" val="4546045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8329992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solidFill>
                  <a:schemeClr val="accent5">
                    <a:lumMod val="75000"/>
                  </a:schemeClr>
                </a:solidFill>
                <a:latin typeface="Avenir Next Regular"/>
                <a:cs typeface="Avenir Next Regular"/>
              </a:rPr>
              <a:t>Group Discussion Questions </a:t>
            </a:r>
            <a:endParaRPr lang="en-GB" sz="3600" b="1" dirty="0">
              <a:solidFill>
                <a:schemeClr val="accent5">
                  <a:lumMod val="75000"/>
                </a:schemeClr>
              </a:solidFill>
              <a:latin typeface="Avenir Next Regular"/>
              <a:cs typeface="Avenir Next Regular"/>
            </a:endParaRPr>
          </a:p>
        </p:txBody>
      </p:sp>
      <p:sp>
        <p:nvSpPr>
          <p:cNvPr id="5" name="Content Placeholder 4"/>
          <p:cNvSpPr>
            <a:spLocks noGrp="1"/>
          </p:cNvSpPr>
          <p:nvPr>
            <p:ph idx="1"/>
          </p:nvPr>
        </p:nvSpPr>
        <p:spPr>
          <a:xfrm>
            <a:off x="457200" y="1600200"/>
            <a:ext cx="8229600" cy="4853136"/>
          </a:xfrm>
        </p:spPr>
        <p:txBody>
          <a:bodyPr>
            <a:normAutofit fontScale="40000" lnSpcReduction="20000"/>
          </a:bodyPr>
          <a:lstStyle/>
          <a:p>
            <a:pPr algn="just"/>
            <a:r>
              <a:rPr lang="en-IE" sz="5000" dirty="0" smtClean="0">
                <a:latin typeface="Avenir Book"/>
                <a:cs typeface="Avenir Book"/>
              </a:rPr>
              <a:t>What </a:t>
            </a:r>
            <a:r>
              <a:rPr lang="en-IE" sz="5000" dirty="0">
                <a:latin typeface="Avenir Book"/>
                <a:cs typeface="Avenir Book"/>
              </a:rPr>
              <a:t>is your perspective and most prevalent concerns </a:t>
            </a:r>
            <a:r>
              <a:rPr lang="en-IE" sz="5000" dirty="0" smtClean="0">
                <a:latin typeface="Avenir Book"/>
                <a:cs typeface="Avenir Book"/>
              </a:rPr>
              <a:t>about the issue of PSEA </a:t>
            </a:r>
            <a:r>
              <a:rPr lang="en-IE" sz="5000" dirty="0">
                <a:latin typeface="Avenir Book"/>
                <a:cs typeface="Avenir Book"/>
              </a:rPr>
              <a:t>in the Refugee Response in Jordan?</a:t>
            </a:r>
            <a:endParaRPr lang="en-GB" sz="5000" dirty="0">
              <a:latin typeface="Avenir Book"/>
              <a:cs typeface="Avenir Book"/>
            </a:endParaRPr>
          </a:p>
          <a:p>
            <a:pPr lvl="0" algn="just"/>
            <a:endParaRPr lang="en-IE" sz="5000" dirty="0" smtClean="0">
              <a:latin typeface="Avenir Book"/>
              <a:cs typeface="Avenir Book"/>
            </a:endParaRPr>
          </a:p>
          <a:p>
            <a:pPr lvl="0" algn="just"/>
            <a:r>
              <a:rPr lang="en-IE" sz="5000" dirty="0" smtClean="0">
                <a:latin typeface="Avenir Book"/>
                <a:cs typeface="Avenir Book"/>
              </a:rPr>
              <a:t>We are </a:t>
            </a:r>
            <a:r>
              <a:rPr lang="en-IE" sz="5000" dirty="0">
                <a:latin typeface="Avenir Book"/>
                <a:cs typeface="Avenir Book"/>
              </a:rPr>
              <a:t>all </a:t>
            </a:r>
            <a:r>
              <a:rPr lang="en-IE" sz="5000" dirty="0" smtClean="0">
                <a:latin typeface="Avenir Book"/>
                <a:cs typeface="Avenir Book"/>
              </a:rPr>
              <a:t>obliged</a:t>
            </a:r>
            <a:r>
              <a:rPr lang="en-IE" sz="5000" dirty="0">
                <a:latin typeface="Avenir Book"/>
                <a:cs typeface="Avenir Book"/>
              </a:rPr>
              <a:t> </a:t>
            </a:r>
            <a:r>
              <a:rPr lang="en-IE" sz="5000" dirty="0" smtClean="0">
                <a:latin typeface="Avenir Book"/>
                <a:cs typeface="Avenir Book"/>
              </a:rPr>
              <a:t>to </a:t>
            </a:r>
            <a:r>
              <a:rPr lang="en-IE" sz="5000" dirty="0">
                <a:latin typeface="Avenir Book"/>
                <a:cs typeface="Avenir Book"/>
              </a:rPr>
              <a:t>create and maintain an environment that prevents SEA and promotes the implementation of the </a:t>
            </a:r>
            <a:r>
              <a:rPr lang="en-IE" sz="5000" dirty="0" smtClean="0">
                <a:latin typeface="Avenir Book"/>
                <a:cs typeface="Avenir Book"/>
              </a:rPr>
              <a:t>6  International PSEA Principles</a:t>
            </a:r>
            <a:r>
              <a:rPr lang="en-IE" sz="5000" dirty="0">
                <a:latin typeface="Avenir Book"/>
                <a:cs typeface="Avenir Book"/>
              </a:rPr>
              <a:t> </a:t>
            </a:r>
            <a:r>
              <a:rPr lang="en-IE" sz="5000" dirty="0" smtClean="0">
                <a:latin typeface="Avenir Book"/>
                <a:cs typeface="Avenir Book"/>
              </a:rPr>
              <a:t>and our Codes of Conduct. As </a:t>
            </a:r>
            <a:r>
              <a:rPr lang="en-IE" sz="5000" dirty="0">
                <a:latin typeface="Avenir Book"/>
                <a:cs typeface="Avenir Book"/>
              </a:rPr>
              <a:t>leaders, what can we do </a:t>
            </a:r>
            <a:r>
              <a:rPr lang="en-IE" sz="5000" dirty="0" smtClean="0">
                <a:latin typeface="Avenir Book"/>
                <a:cs typeface="Avenir Book"/>
              </a:rPr>
              <a:t>to ensure this environment </a:t>
            </a:r>
            <a:r>
              <a:rPr lang="en-IE" sz="5000" dirty="0">
                <a:latin typeface="Avenir Book"/>
                <a:cs typeface="Avenir Book"/>
              </a:rPr>
              <a:t>in our organisations and operations in Jordan?</a:t>
            </a:r>
            <a:endParaRPr lang="en-GB" sz="5000" dirty="0">
              <a:latin typeface="Avenir Book"/>
              <a:cs typeface="Avenir Book"/>
            </a:endParaRPr>
          </a:p>
          <a:p>
            <a:pPr algn="just"/>
            <a:endParaRPr lang="en-GB" sz="5000" dirty="0">
              <a:latin typeface="Avenir Book"/>
              <a:cs typeface="Avenir Book"/>
            </a:endParaRPr>
          </a:p>
          <a:p>
            <a:pPr lvl="0" algn="just"/>
            <a:r>
              <a:rPr lang="en-IE" sz="5000" dirty="0">
                <a:latin typeface="Avenir Book"/>
                <a:cs typeface="Avenir Book"/>
              </a:rPr>
              <a:t>In your view what has been the impact </a:t>
            </a:r>
            <a:r>
              <a:rPr lang="en-IE" sz="5000" dirty="0" smtClean="0">
                <a:latin typeface="Avenir Book"/>
                <a:cs typeface="Avenir Book"/>
              </a:rPr>
              <a:t> </a:t>
            </a:r>
            <a:r>
              <a:rPr lang="en-IE" sz="5000" dirty="0">
                <a:latin typeface="Avenir Book"/>
                <a:cs typeface="Avenir Book"/>
              </a:rPr>
              <a:t>of the coordinated response to SEA in </a:t>
            </a:r>
            <a:r>
              <a:rPr lang="en-IE" sz="5000" dirty="0" smtClean="0">
                <a:latin typeface="Avenir Book"/>
                <a:cs typeface="Avenir Book"/>
              </a:rPr>
              <a:t>Jordan?. </a:t>
            </a:r>
            <a:endParaRPr lang="en-GB" sz="5000" dirty="0">
              <a:latin typeface="Avenir Book"/>
              <a:cs typeface="Avenir Book"/>
            </a:endParaRPr>
          </a:p>
          <a:p>
            <a:pPr algn="just"/>
            <a:endParaRPr lang="en-GB" sz="5000" dirty="0">
              <a:latin typeface="Avenir Book"/>
              <a:cs typeface="Avenir Book"/>
            </a:endParaRPr>
          </a:p>
          <a:p>
            <a:pPr lvl="0" algn="just"/>
            <a:r>
              <a:rPr lang="en-IE" sz="5000" dirty="0">
                <a:latin typeface="Avenir Book"/>
                <a:cs typeface="Avenir Book"/>
              </a:rPr>
              <a:t>What are your </a:t>
            </a:r>
            <a:r>
              <a:rPr lang="en-IE" sz="5000" dirty="0" smtClean="0">
                <a:latin typeface="Avenir Book"/>
                <a:cs typeface="Avenir Book"/>
              </a:rPr>
              <a:t>expectations </a:t>
            </a:r>
            <a:r>
              <a:rPr lang="en-IE" sz="5000" dirty="0">
                <a:latin typeface="Avenir Book"/>
                <a:cs typeface="Avenir Book"/>
              </a:rPr>
              <a:t>during and after the implementation of the Inter-Agency Mechanism?</a:t>
            </a:r>
            <a:endParaRPr lang="en-GB" sz="5000" dirty="0">
              <a:latin typeface="Avenir Book"/>
              <a:cs typeface="Avenir Book"/>
            </a:endParaRPr>
          </a:p>
          <a:p>
            <a:endParaRPr lang="en-GB" dirty="0">
              <a:latin typeface="Avenir Book"/>
              <a:cs typeface="Avenir Book"/>
            </a:endParaRPr>
          </a:p>
          <a:p>
            <a:pPr marL="0" indent="0" algn="ctr">
              <a:buNone/>
            </a:pPr>
            <a:endParaRPr lang="en-GB" i="1" dirty="0" smtClean="0">
              <a:solidFill>
                <a:schemeClr val="accent6">
                  <a:lumMod val="75000"/>
                </a:schemeClr>
              </a:solidFill>
              <a:latin typeface="Avenir Book"/>
              <a:cs typeface="Avenir Book"/>
            </a:endParaRPr>
          </a:p>
          <a:p>
            <a:pPr marL="0" indent="0" algn="ctr">
              <a:buNone/>
            </a:pPr>
            <a:r>
              <a:rPr lang="en-GB" sz="4500" b="1" i="1" dirty="0" smtClean="0">
                <a:solidFill>
                  <a:schemeClr val="accent6">
                    <a:lumMod val="75000"/>
                  </a:schemeClr>
                </a:solidFill>
                <a:latin typeface="Avenir Book"/>
                <a:cs typeface="Avenir Book"/>
              </a:rPr>
              <a:t>Please take 25 minutes to discuss in your groups and prepare </a:t>
            </a:r>
            <a:r>
              <a:rPr lang="en-GB" sz="4500" b="1" i="1" dirty="0">
                <a:solidFill>
                  <a:schemeClr val="accent6">
                    <a:lumMod val="75000"/>
                  </a:schemeClr>
                </a:solidFill>
                <a:latin typeface="Avenir Book"/>
                <a:cs typeface="Avenir Book"/>
              </a:rPr>
              <a:t>to share the key points </a:t>
            </a:r>
            <a:r>
              <a:rPr lang="en-GB" sz="4500" b="1" i="1" dirty="0" smtClean="0">
                <a:solidFill>
                  <a:schemeClr val="accent6">
                    <a:lumMod val="75000"/>
                  </a:schemeClr>
                </a:solidFill>
                <a:latin typeface="Avenir Book"/>
                <a:cs typeface="Avenir Book"/>
              </a:rPr>
              <a:t>in </a:t>
            </a:r>
            <a:r>
              <a:rPr lang="en-GB" sz="4500" b="1" i="1" dirty="0">
                <a:solidFill>
                  <a:schemeClr val="accent6">
                    <a:lumMod val="75000"/>
                  </a:schemeClr>
                </a:solidFill>
                <a:latin typeface="Avenir Book"/>
                <a:cs typeface="Avenir Book"/>
              </a:rPr>
              <a:t>plenary</a:t>
            </a:r>
            <a:endParaRPr lang="en-GB" sz="4500" b="1" dirty="0">
              <a:solidFill>
                <a:schemeClr val="accent6">
                  <a:lumMod val="75000"/>
                </a:schemeClr>
              </a:solidFill>
              <a:latin typeface="Avenir Book"/>
              <a:cs typeface="Avenir Book"/>
            </a:endParaRPr>
          </a:p>
          <a:p>
            <a:endParaRPr lang="en-GB" dirty="0"/>
          </a:p>
        </p:txBody>
      </p:sp>
    </p:spTree>
    <p:extLst>
      <p:ext uri="{BB962C8B-B14F-4D97-AF65-F5344CB8AC3E}">
        <p14:creationId xmlns:p14="http://schemas.microsoft.com/office/powerpoint/2010/main" val="25494480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3568" y="1772816"/>
            <a:ext cx="7772400" cy="2952327"/>
          </a:xfrm>
        </p:spPr>
        <p:txBody>
          <a:bodyPr>
            <a:normAutofit/>
          </a:bodyPr>
          <a:lstStyle/>
          <a:p>
            <a:r>
              <a:rPr lang="en-GB" b="1" dirty="0" smtClean="0">
                <a:solidFill>
                  <a:schemeClr val="accent5">
                    <a:lumMod val="75000"/>
                  </a:schemeClr>
                </a:solidFill>
                <a:latin typeface="Avenir Next Regular"/>
                <a:cs typeface="Avenir Next Regular"/>
              </a:rPr>
              <a:t>The Inter</a:t>
            </a:r>
            <a:r>
              <a:rPr lang="en-GB" b="1" dirty="0">
                <a:solidFill>
                  <a:schemeClr val="accent5">
                    <a:lumMod val="75000"/>
                  </a:schemeClr>
                </a:solidFill>
                <a:latin typeface="Avenir Next Regular"/>
                <a:cs typeface="Avenir Next Regular"/>
              </a:rPr>
              <a:t>-Agency </a:t>
            </a:r>
            <a:r>
              <a:rPr lang="en-GB" b="1" dirty="0" smtClean="0">
                <a:solidFill>
                  <a:schemeClr val="accent5">
                    <a:lumMod val="75000"/>
                  </a:schemeClr>
                </a:solidFill>
                <a:latin typeface="Avenir Next Regular"/>
                <a:cs typeface="Avenir Next Regular"/>
              </a:rPr>
              <a:t>PSEA Measures in Jordan</a:t>
            </a:r>
            <a:endParaRPr lang="en-GB" b="1" dirty="0">
              <a:latin typeface="Avenir Book"/>
              <a:cs typeface="Avenir Book"/>
            </a:endParaRPr>
          </a:p>
        </p:txBody>
      </p:sp>
    </p:spTree>
    <p:extLst>
      <p:ext uri="{BB962C8B-B14F-4D97-AF65-F5344CB8AC3E}">
        <p14:creationId xmlns:p14="http://schemas.microsoft.com/office/powerpoint/2010/main" val="956296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solidFill>
                  <a:srgbClr val="31859C"/>
                </a:solidFill>
                <a:latin typeface="Avenir Next Regular"/>
                <a:cs typeface="Avenir Next Regular"/>
              </a:rPr>
              <a:t>Inter-Agency PSEA Measures Jordan</a:t>
            </a:r>
            <a:endParaRPr lang="en-GB" sz="3600" b="1" dirty="0">
              <a:solidFill>
                <a:srgbClr val="31859C"/>
              </a:solidFill>
              <a:latin typeface="Avenir Next Regular"/>
              <a:cs typeface="Avenir Next Regular"/>
            </a:endParaRPr>
          </a:p>
        </p:txBody>
      </p:sp>
      <p:sp>
        <p:nvSpPr>
          <p:cNvPr id="3" name="Content Placeholder 2"/>
          <p:cNvSpPr>
            <a:spLocks noGrp="1"/>
          </p:cNvSpPr>
          <p:nvPr>
            <p:ph idx="1"/>
          </p:nvPr>
        </p:nvSpPr>
        <p:spPr/>
        <p:txBody>
          <a:bodyPr>
            <a:normAutofit fontScale="92500" lnSpcReduction="20000"/>
          </a:bodyPr>
          <a:lstStyle/>
          <a:p>
            <a:pPr algn="just"/>
            <a:r>
              <a:rPr lang="en-GB" sz="2400" dirty="0" smtClean="0">
                <a:latin typeface="Avenir Next Regular"/>
                <a:cs typeface="Avenir Next Regular"/>
              </a:rPr>
              <a:t>Heightened risk of sexual exploitation and abuse identified for Syrian Refugees in Jordan (UNHCR / IRC Reports)</a:t>
            </a:r>
          </a:p>
          <a:p>
            <a:pPr algn="just"/>
            <a:endParaRPr lang="en-GB" sz="2400" dirty="0" smtClean="0">
              <a:latin typeface="Avenir Next Regular"/>
              <a:cs typeface="Avenir Next Regular"/>
            </a:endParaRPr>
          </a:p>
          <a:p>
            <a:pPr algn="just"/>
            <a:r>
              <a:rPr lang="en-GB" sz="2400" dirty="0" smtClean="0">
                <a:latin typeface="Avenir Next Regular"/>
                <a:cs typeface="Avenir Next Regular"/>
              </a:rPr>
              <a:t>Inter-Agency commitment to prevent, oppose and combat SEA </a:t>
            </a:r>
          </a:p>
          <a:p>
            <a:pPr algn="just"/>
            <a:endParaRPr lang="en-GB" sz="2400" dirty="0">
              <a:latin typeface="Avenir Next Regular"/>
              <a:cs typeface="Avenir Next Regular"/>
            </a:endParaRPr>
          </a:p>
          <a:p>
            <a:pPr algn="just"/>
            <a:r>
              <a:rPr lang="en-GB" sz="2400" dirty="0" smtClean="0">
                <a:latin typeface="Avenir Next Regular"/>
                <a:cs typeface="Avenir Next Regular"/>
              </a:rPr>
              <a:t>Inter-Agency Network on Protection from Sexual Exploitation and Abuse (PSEA Network) by humanitarian personnel in Jordan established early 2015</a:t>
            </a:r>
            <a:endParaRPr lang="en-GB" sz="2400" dirty="0">
              <a:latin typeface="Avenir Next Regular"/>
              <a:cs typeface="Avenir Next Regular"/>
            </a:endParaRPr>
          </a:p>
          <a:p>
            <a:pPr algn="just"/>
            <a:endParaRPr lang="en-GB" sz="2400" dirty="0" smtClean="0">
              <a:latin typeface="Avenir Next Regular"/>
              <a:cs typeface="Avenir Next Regular"/>
            </a:endParaRPr>
          </a:p>
          <a:p>
            <a:pPr algn="just"/>
            <a:r>
              <a:rPr lang="en-GB" sz="2400" dirty="0" smtClean="0">
                <a:latin typeface="Avenir Next Regular"/>
                <a:cs typeface="Avenir Next Regular"/>
              </a:rPr>
              <a:t>PSEA Network Work Plan</a:t>
            </a:r>
            <a:r>
              <a:rPr lang="en-GB" sz="2400" dirty="0">
                <a:latin typeface="Avenir Next Regular"/>
                <a:cs typeface="Avenir Next Regular"/>
              </a:rPr>
              <a:t>: Self-Audit Check </a:t>
            </a:r>
            <a:r>
              <a:rPr lang="en-GB" sz="2400" dirty="0" smtClean="0">
                <a:latin typeface="Avenir Next Regular"/>
                <a:cs typeface="Avenir Next Regular"/>
              </a:rPr>
              <a:t>list, officially designated PSEA Focal Points, </a:t>
            </a:r>
            <a:r>
              <a:rPr lang="en-GB" sz="2400" dirty="0">
                <a:latin typeface="Avenir Next Regular"/>
                <a:cs typeface="Avenir Next Regular"/>
              </a:rPr>
              <a:t>refugee </a:t>
            </a:r>
            <a:r>
              <a:rPr lang="en-GB" sz="2400" dirty="0" smtClean="0">
                <a:latin typeface="Avenir Next Regular"/>
                <a:cs typeface="Avenir Next Regular"/>
              </a:rPr>
              <a:t>consultations, PSEA </a:t>
            </a:r>
            <a:r>
              <a:rPr lang="en-GB" sz="2400" dirty="0">
                <a:latin typeface="Avenir Next Regular"/>
                <a:cs typeface="Avenir Next Regular"/>
              </a:rPr>
              <a:t>Survey and</a:t>
            </a:r>
            <a:r>
              <a:rPr lang="en-GB" sz="2400" dirty="0" smtClean="0">
                <a:latin typeface="Avenir Next Regular"/>
                <a:cs typeface="Avenir Next Regular"/>
              </a:rPr>
              <a:t>, training and awareness raising of refugees and humanitarian workers, Inter-agency complaint referral mechanism</a:t>
            </a:r>
            <a:endParaRPr lang="en-GB" sz="2000" dirty="0">
              <a:latin typeface="Avenir Next Regular"/>
              <a:cs typeface="Avenir Next Regula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653522049"/>
              </p:ext>
            </p:extLst>
          </p:nvPr>
        </p:nvGraphicFramePr>
        <p:xfrm>
          <a:off x="0" y="116632"/>
          <a:ext cx="91440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493960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solidFill>
                  <a:srgbClr val="31859C"/>
                </a:solidFill>
                <a:latin typeface="Avenir Next Regular"/>
                <a:cs typeface="Avenir Next Regular"/>
              </a:rPr>
              <a:t>Refugee Consultations</a:t>
            </a:r>
            <a:endParaRPr lang="en-GB" sz="3600" b="1" dirty="0">
              <a:solidFill>
                <a:srgbClr val="31859C"/>
              </a:solidFill>
              <a:latin typeface="Avenir Next Regular"/>
              <a:cs typeface="Avenir Next Regular"/>
            </a:endParaRPr>
          </a:p>
        </p:txBody>
      </p:sp>
      <p:sp>
        <p:nvSpPr>
          <p:cNvPr id="3" name="Content Placeholder 2"/>
          <p:cNvSpPr>
            <a:spLocks noGrp="1"/>
          </p:cNvSpPr>
          <p:nvPr>
            <p:ph idx="1"/>
          </p:nvPr>
        </p:nvSpPr>
        <p:spPr/>
        <p:txBody>
          <a:bodyPr>
            <a:normAutofit lnSpcReduction="10000"/>
          </a:bodyPr>
          <a:lstStyle/>
          <a:p>
            <a:pPr marL="0" indent="0" algn="just">
              <a:buNone/>
            </a:pPr>
            <a:r>
              <a:rPr lang="en-GB" sz="2600" b="1" dirty="0">
                <a:latin typeface="Avenir Next Regular"/>
                <a:cs typeface="Avenir Next Regular"/>
              </a:rPr>
              <a:t>Series of </a:t>
            </a:r>
            <a:r>
              <a:rPr lang="en-GB" sz="2600" b="1" dirty="0" smtClean="0">
                <a:latin typeface="Avenir Next Regular"/>
                <a:cs typeface="Avenir Next Regular"/>
              </a:rPr>
              <a:t>consultations: </a:t>
            </a:r>
            <a:r>
              <a:rPr lang="en-GB" sz="2600" dirty="0" smtClean="0">
                <a:latin typeface="Avenir Next Regular"/>
                <a:cs typeface="Avenir Next Regular"/>
              </a:rPr>
              <a:t>700 refugees </a:t>
            </a:r>
            <a:r>
              <a:rPr lang="en-GB" sz="2600" dirty="0">
                <a:latin typeface="Avenir Next Regular"/>
                <a:cs typeface="Avenir Next Regular"/>
              </a:rPr>
              <a:t>(women, men, girls &amp; boys / PWD, youth &amp; elderly) – Za’atari &amp; Azraq, Mafraq, Irbid, Amman, Ma’an &amp; Karak </a:t>
            </a:r>
          </a:p>
          <a:p>
            <a:pPr marL="0" indent="0" algn="just">
              <a:buNone/>
            </a:pPr>
            <a:endParaRPr lang="en-GB" sz="2600" dirty="0">
              <a:latin typeface="Avenir Next Regular"/>
              <a:cs typeface="Avenir Next Regular"/>
            </a:endParaRPr>
          </a:p>
          <a:p>
            <a:pPr marL="0" indent="0" algn="just">
              <a:buNone/>
            </a:pPr>
            <a:r>
              <a:rPr lang="en-GB" sz="2600" b="1" dirty="0" smtClean="0">
                <a:latin typeface="Avenir Next Regular"/>
                <a:cs typeface="Avenir Next Regular"/>
              </a:rPr>
              <a:t>Objectives: </a:t>
            </a:r>
          </a:p>
          <a:p>
            <a:pPr algn="just"/>
            <a:r>
              <a:rPr lang="en-GB" sz="2600" dirty="0" smtClean="0">
                <a:latin typeface="Avenir Next Regular"/>
                <a:cs typeface="Avenir Next Regular"/>
              </a:rPr>
              <a:t>Identification of existing community-based complaint systems and preferred reporting and response options</a:t>
            </a:r>
          </a:p>
          <a:p>
            <a:pPr marL="0" indent="0" algn="just">
              <a:buNone/>
            </a:pPr>
            <a:endParaRPr lang="en-GB" sz="2600" dirty="0" smtClean="0">
              <a:latin typeface="Avenir Next Regular"/>
              <a:cs typeface="Avenir Next Regular"/>
            </a:endParaRPr>
          </a:p>
          <a:p>
            <a:pPr algn="just"/>
            <a:r>
              <a:rPr lang="en-GB" sz="2600" dirty="0" smtClean="0">
                <a:latin typeface="Avenir Next Regular"/>
                <a:cs typeface="Avenir Next Regular"/>
              </a:rPr>
              <a:t>To highlight </a:t>
            </a:r>
            <a:r>
              <a:rPr lang="en-GB" sz="2600" dirty="0">
                <a:latin typeface="Avenir Next Regular"/>
                <a:cs typeface="Avenir Next Regular"/>
              </a:rPr>
              <a:t>key issues and factors to consider in establishing </a:t>
            </a:r>
            <a:r>
              <a:rPr lang="en-GB" sz="2600" dirty="0" smtClean="0">
                <a:latin typeface="Avenir Next Regular"/>
                <a:cs typeface="Avenir Next Regular"/>
              </a:rPr>
              <a:t>an appropriate Mechanism</a:t>
            </a:r>
            <a:endParaRPr lang="en-GB" sz="2600" dirty="0">
              <a:latin typeface="Avenir Next Regular"/>
              <a:cs typeface="Avenir Next Regular"/>
            </a:endParaRPr>
          </a:p>
        </p:txBody>
      </p:sp>
    </p:spTree>
    <p:extLst>
      <p:ext uri="{BB962C8B-B14F-4D97-AF65-F5344CB8AC3E}">
        <p14:creationId xmlns:p14="http://schemas.microsoft.com/office/powerpoint/2010/main" val="4424513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solidFill>
                  <a:srgbClr val="31859C"/>
                </a:solidFill>
                <a:latin typeface="Avenir Next Regular"/>
                <a:cs typeface="Avenir Next Regular"/>
              </a:rPr>
              <a:t>Outcomes 1: Obstacles to reporting</a:t>
            </a:r>
            <a:endParaRPr lang="en-GB" sz="3600" b="1" dirty="0">
              <a:solidFill>
                <a:srgbClr val="31859C"/>
              </a:solidFill>
              <a:latin typeface="Avenir Next Regular"/>
              <a:cs typeface="Avenir Next Regular"/>
            </a:endParaRPr>
          </a:p>
        </p:txBody>
      </p:sp>
      <p:sp>
        <p:nvSpPr>
          <p:cNvPr id="3" name="Content Placeholder 2"/>
          <p:cNvSpPr>
            <a:spLocks noGrp="1"/>
          </p:cNvSpPr>
          <p:nvPr>
            <p:ph idx="1"/>
          </p:nvPr>
        </p:nvSpPr>
        <p:spPr/>
        <p:txBody>
          <a:bodyPr>
            <a:normAutofit/>
          </a:bodyPr>
          <a:lstStyle/>
          <a:p>
            <a:pPr algn="just"/>
            <a:r>
              <a:rPr lang="en-GB" sz="2600" dirty="0" smtClean="0">
                <a:latin typeface="Avenir Next Regular"/>
                <a:cs typeface="Avenir Next Regular"/>
              </a:rPr>
              <a:t>Lack of awareness of how to report/complain</a:t>
            </a:r>
          </a:p>
          <a:p>
            <a:pPr algn="just"/>
            <a:r>
              <a:rPr lang="en-GB" sz="2600" dirty="0" smtClean="0">
                <a:latin typeface="Avenir Next Regular"/>
                <a:cs typeface="Avenir Next Regular"/>
              </a:rPr>
              <a:t>No trust in confidentiality</a:t>
            </a:r>
          </a:p>
          <a:p>
            <a:pPr algn="just"/>
            <a:r>
              <a:rPr lang="en-GB" sz="2600" dirty="0" smtClean="0">
                <a:latin typeface="Avenir Next Regular"/>
                <a:cs typeface="Avenir Next Regular"/>
              </a:rPr>
              <a:t>Retaliation by community and humanitarian personnel </a:t>
            </a:r>
          </a:p>
          <a:p>
            <a:pPr algn="just"/>
            <a:r>
              <a:rPr lang="en-GB" sz="2600" dirty="0" smtClean="0">
                <a:latin typeface="Avenir Next Regular"/>
                <a:cs typeface="Avenir Next Regular"/>
              </a:rPr>
              <a:t>Fear of losing aid or deportation</a:t>
            </a:r>
          </a:p>
          <a:p>
            <a:pPr algn="just"/>
            <a:r>
              <a:rPr lang="en-GB" sz="2600" dirty="0" smtClean="0">
                <a:latin typeface="Avenir Next Regular"/>
                <a:cs typeface="Avenir Next Regular"/>
              </a:rPr>
              <a:t>Fear of shame and discrimination amongst community</a:t>
            </a:r>
          </a:p>
          <a:p>
            <a:pPr algn="just"/>
            <a:r>
              <a:rPr lang="en-GB" sz="2600" dirty="0" smtClean="0">
                <a:latin typeface="Avenir Next Regular"/>
                <a:cs typeface="Avenir Next Regular"/>
              </a:rPr>
              <a:t>Lack of faith in responsiveness of existing mechanisms  for dealing with issues</a:t>
            </a:r>
            <a:endParaRPr lang="en-GB" sz="2600" dirty="0">
              <a:latin typeface="Avenir Next Regular"/>
              <a:cs typeface="Avenir Next Regular"/>
            </a:endParaRPr>
          </a:p>
        </p:txBody>
      </p:sp>
    </p:spTree>
    <p:extLst>
      <p:ext uri="{BB962C8B-B14F-4D97-AF65-F5344CB8AC3E}">
        <p14:creationId xmlns:p14="http://schemas.microsoft.com/office/powerpoint/2010/main" val="6549764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rgbClr val="31859C"/>
                </a:solidFill>
              </a:rPr>
              <a:t>Outcomes 2: Preferred Options</a:t>
            </a:r>
            <a:endParaRPr lang="en-GB" dirty="0"/>
          </a:p>
        </p:txBody>
      </p:sp>
      <p:sp>
        <p:nvSpPr>
          <p:cNvPr id="3" name="Content Placeholder 2"/>
          <p:cNvSpPr>
            <a:spLocks noGrp="1"/>
          </p:cNvSpPr>
          <p:nvPr>
            <p:ph idx="1"/>
          </p:nvPr>
        </p:nvSpPr>
        <p:spPr>
          <a:xfrm>
            <a:off x="467544" y="1628800"/>
            <a:ext cx="8229600" cy="4525963"/>
          </a:xfrm>
        </p:spPr>
        <p:txBody>
          <a:bodyPr>
            <a:normAutofit lnSpcReduction="10000"/>
          </a:bodyPr>
          <a:lstStyle/>
          <a:p>
            <a:pPr algn="just"/>
            <a:r>
              <a:rPr lang="en-GB" sz="2600" dirty="0" smtClean="0">
                <a:latin typeface="Avenir Next Regular"/>
                <a:cs typeface="Avenir Next Regular"/>
              </a:rPr>
              <a:t>Options for direct one-2-one discussion between humanitarian workers and refugees</a:t>
            </a:r>
          </a:p>
          <a:p>
            <a:pPr algn="just"/>
            <a:endParaRPr lang="en-GB" sz="2600" dirty="0" smtClean="0">
              <a:latin typeface="Avenir Next Regular"/>
              <a:cs typeface="Avenir Next Regular"/>
            </a:endParaRPr>
          </a:p>
          <a:p>
            <a:pPr algn="just"/>
            <a:r>
              <a:rPr lang="en-GB" sz="2600" dirty="0" smtClean="0">
                <a:latin typeface="Avenir Next Regular"/>
                <a:cs typeface="Avenir Next Regular"/>
              </a:rPr>
              <a:t>Discuss in private with community leaders, health workers, volunteers and faith leaders, heads of family</a:t>
            </a:r>
          </a:p>
          <a:p>
            <a:pPr algn="just"/>
            <a:endParaRPr lang="en-GB" sz="2600" dirty="0" smtClean="0">
              <a:latin typeface="Avenir Next Regular"/>
              <a:cs typeface="Avenir Next Regular"/>
            </a:endParaRPr>
          </a:p>
          <a:p>
            <a:pPr algn="just"/>
            <a:r>
              <a:rPr lang="en-GB" sz="2600" dirty="0" smtClean="0">
                <a:latin typeface="Avenir Next Regular"/>
                <a:cs typeface="Avenir Next Regular"/>
              </a:rPr>
              <a:t>Dedicated responsive phone-lines</a:t>
            </a:r>
          </a:p>
          <a:p>
            <a:pPr algn="just"/>
            <a:endParaRPr lang="en-GB" sz="2600" dirty="0">
              <a:latin typeface="Avenir Next Regular"/>
              <a:cs typeface="Avenir Next Regular"/>
            </a:endParaRPr>
          </a:p>
          <a:p>
            <a:pPr algn="just"/>
            <a:r>
              <a:rPr lang="en-GB" sz="2600" dirty="0" smtClean="0">
                <a:latin typeface="Avenir Next Regular"/>
                <a:cs typeface="Avenir Next Regular"/>
              </a:rPr>
              <a:t>Assurance of confidentiality and of a response</a:t>
            </a:r>
          </a:p>
          <a:p>
            <a:pPr marL="0" indent="0">
              <a:buNone/>
            </a:pPr>
            <a:endParaRPr lang="en-GB" dirty="0" smtClean="0"/>
          </a:p>
          <a:p>
            <a:endParaRPr lang="en-GB" dirty="0" smtClean="0"/>
          </a:p>
          <a:p>
            <a:endParaRPr lang="en-GB" dirty="0" smtClean="0"/>
          </a:p>
          <a:p>
            <a:endParaRPr lang="en-GB" dirty="0"/>
          </a:p>
        </p:txBody>
      </p:sp>
    </p:spTree>
    <p:extLst>
      <p:ext uri="{BB962C8B-B14F-4D97-AF65-F5344CB8AC3E}">
        <p14:creationId xmlns:p14="http://schemas.microsoft.com/office/powerpoint/2010/main" val="2431855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3472</TotalTime>
  <Words>2080</Words>
  <Application>Microsoft Office PowerPoint</Application>
  <PresentationFormat>On-screen Show (4:3)</PresentationFormat>
  <Paragraphs>236</Paragraphs>
  <Slides>24</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Avenir Book</vt:lpstr>
      <vt:lpstr>Avenir Next Regular</vt:lpstr>
      <vt:lpstr>Britannic Bold</vt:lpstr>
      <vt:lpstr>Calibri</vt:lpstr>
      <vt:lpstr>Wingdings</vt:lpstr>
      <vt:lpstr>Office Theme</vt:lpstr>
      <vt:lpstr>PowerPoint Presentation</vt:lpstr>
      <vt:lpstr>  Accountability to Refugees   Protection from Sexual Exploitation and Abuse (PSEA) by Humanitarian Personnel in Jordan</vt:lpstr>
      <vt:lpstr>Group Discussion Questions </vt:lpstr>
      <vt:lpstr>The Inter-Agency PSEA Measures in Jordan</vt:lpstr>
      <vt:lpstr>Inter-Agency PSEA Measures Jordan</vt:lpstr>
      <vt:lpstr>PowerPoint Presentation</vt:lpstr>
      <vt:lpstr>Refugee Consultations</vt:lpstr>
      <vt:lpstr>Outcomes 1: Obstacles to reporting</vt:lpstr>
      <vt:lpstr>Outcomes 2: Preferred Options</vt:lpstr>
      <vt:lpstr>PSEA Survey October 2015</vt:lpstr>
      <vt:lpstr>Outcome 1</vt:lpstr>
      <vt:lpstr>Outcome 2</vt:lpstr>
      <vt:lpstr>Outcome 3</vt:lpstr>
      <vt:lpstr>Outcome 4</vt:lpstr>
      <vt:lpstr>Designing the Inter-Agency SEA Community-based Complaint Referral Mechanism </vt:lpstr>
      <vt:lpstr>Scope of the Mechanism</vt:lpstr>
      <vt:lpstr> Content of the Mechanism  </vt:lpstr>
      <vt:lpstr>Guiding Principles of Mechanism</vt:lpstr>
      <vt:lpstr>PowerPoint Presentation</vt:lpstr>
      <vt:lpstr>PowerPoint Presentation</vt:lpstr>
      <vt:lpstr>PowerPoint Presentation</vt:lpstr>
      <vt:lpstr>Implementation Plan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PSEA in Jordan</dc:title>
  <dc:creator>Owner</dc:creator>
  <cp:lastModifiedBy>Hester Clark</cp:lastModifiedBy>
  <cp:revision>209</cp:revision>
  <dcterms:created xsi:type="dcterms:W3CDTF">2016-04-11T12:45:54Z</dcterms:created>
  <dcterms:modified xsi:type="dcterms:W3CDTF">2016-05-10T11:26:05Z</dcterms:modified>
</cp:coreProperties>
</file>