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80" r:id="rId3"/>
    <p:sldId id="281" r:id="rId4"/>
    <p:sldId id="274" r:id="rId5"/>
    <p:sldId id="273" r:id="rId6"/>
    <p:sldId id="278" r:id="rId7"/>
    <p:sldId id="275" r:id="rId8"/>
    <p:sldId id="279"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livia Cribb" initials="OC" lastIdx="1" clrIdx="0">
    <p:extLst>
      <p:ext uri="{19B8F6BF-5375-455C-9EA6-DF929625EA0E}">
        <p15:presenceInfo xmlns:p15="http://schemas.microsoft.com/office/powerpoint/2012/main" userId="S-1-5-21-2676355427-447894320-4283101651-7765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64891" autoAdjust="0"/>
  </p:normalViewPr>
  <p:slideViewPr>
    <p:cSldViewPr snapToGrid="0">
      <p:cViewPr>
        <p:scale>
          <a:sx n="62" d="100"/>
          <a:sy n="62" d="100"/>
        </p:scale>
        <p:origin x="2412" y="3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FEE769-264F-446A-AFC7-266FA2CC094C}" type="datetimeFigureOut">
              <a:rPr lang="en-GB" smtClean="0"/>
              <a:t>08/02/2017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3DF6FD-D6A5-41D7-8453-1722EB1EAC5D}" type="slidenum">
              <a:rPr lang="en-GB" smtClean="0"/>
              <a:t>‹#›</a:t>
            </a:fld>
            <a:endParaRPr lang="en-GB"/>
          </a:p>
        </p:txBody>
      </p:sp>
    </p:spTree>
    <p:extLst>
      <p:ext uri="{BB962C8B-B14F-4D97-AF65-F5344CB8AC3E}">
        <p14:creationId xmlns:p14="http://schemas.microsoft.com/office/powerpoint/2010/main" val="11511953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*Please note that</a:t>
            </a:r>
            <a:r>
              <a:rPr lang="en-US" baseline="0" dirty="0" smtClean="0"/>
              <a:t> this module is only available to VAF Partners who have signed an MOU with UNHCR. </a:t>
            </a:r>
            <a:r>
              <a:rPr lang="en-US" baseline="0" dirty="0" smtClean="0"/>
              <a:t>For </a:t>
            </a:r>
            <a:r>
              <a:rPr lang="en-US" baseline="0" dirty="0" smtClean="0"/>
              <a:t>more details on how to become a VAF partner please contact </a:t>
            </a:r>
            <a:r>
              <a:rPr lang="en-US" baseline="0" dirty="0" smtClean="0"/>
              <a:t>JORAMDAT@unhcr.org</a:t>
            </a:r>
          </a:p>
          <a:p>
            <a:r>
              <a:rPr lang="en-US" baseline="0" dirty="0" smtClean="0"/>
              <a:t>*To get access to the VAF module after your organization has become a partner individual users can please contact JORAMDAG@unhcr.org to add the module to your user profile </a:t>
            </a:r>
            <a:endParaRPr lang="en-GB" dirty="0"/>
          </a:p>
        </p:txBody>
      </p:sp>
      <p:sp>
        <p:nvSpPr>
          <p:cNvPr id="4" name="Slide Number Placeholder 3"/>
          <p:cNvSpPr>
            <a:spLocks noGrp="1"/>
          </p:cNvSpPr>
          <p:nvPr>
            <p:ph type="sldNum" sz="quarter" idx="10"/>
          </p:nvPr>
        </p:nvSpPr>
        <p:spPr/>
        <p:txBody>
          <a:bodyPr/>
          <a:lstStyle/>
          <a:p>
            <a:fld id="{C33DF6FD-D6A5-41D7-8453-1722EB1EAC5D}" type="slidenum">
              <a:rPr lang="en-GB" smtClean="0"/>
              <a:t>1</a:t>
            </a:fld>
            <a:endParaRPr lang="en-GB"/>
          </a:p>
        </p:txBody>
      </p:sp>
    </p:spTree>
    <p:extLst>
      <p:ext uri="{BB962C8B-B14F-4D97-AF65-F5344CB8AC3E}">
        <p14:creationId xmlns:p14="http://schemas.microsoft.com/office/powerpoint/2010/main" val="30252783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33DF6FD-D6A5-41D7-8453-1722EB1EAC5D}" type="slidenum">
              <a:rPr lang="en-GB" smtClean="0"/>
              <a:t>2</a:t>
            </a:fld>
            <a:endParaRPr lang="en-GB"/>
          </a:p>
        </p:txBody>
      </p:sp>
    </p:spTree>
    <p:extLst>
      <p:ext uri="{BB962C8B-B14F-4D97-AF65-F5344CB8AC3E}">
        <p14:creationId xmlns:p14="http://schemas.microsoft.com/office/powerpoint/2010/main" val="29405975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Select module </a:t>
            </a:r>
          </a:p>
          <a:p>
            <a:r>
              <a:rPr lang="en-US" dirty="0" smtClean="0"/>
              <a:t>*Please note that</a:t>
            </a:r>
            <a:r>
              <a:rPr lang="en-US" baseline="0" dirty="0" smtClean="0"/>
              <a:t> this module is only available to VAF Partners who have signed an MOU with UNHCR. </a:t>
            </a:r>
          </a:p>
          <a:p>
            <a:r>
              <a:rPr lang="en-US" baseline="0" dirty="0" smtClean="0"/>
              <a:t>For more details on how to become a VAF partner please contact </a:t>
            </a:r>
            <a:r>
              <a:rPr lang="en-US" baseline="0" dirty="0" smtClean="0"/>
              <a:t>JORAMDAT@unhcr.org</a:t>
            </a:r>
            <a:endParaRPr lang="en-GB" dirty="0"/>
          </a:p>
        </p:txBody>
      </p:sp>
      <p:sp>
        <p:nvSpPr>
          <p:cNvPr id="4" name="Slide Number Placeholder 3"/>
          <p:cNvSpPr>
            <a:spLocks noGrp="1"/>
          </p:cNvSpPr>
          <p:nvPr>
            <p:ph type="sldNum" sz="quarter" idx="10"/>
          </p:nvPr>
        </p:nvSpPr>
        <p:spPr/>
        <p:txBody>
          <a:bodyPr/>
          <a:lstStyle/>
          <a:p>
            <a:fld id="{C33DF6FD-D6A5-41D7-8453-1722EB1EAC5D}" type="slidenum">
              <a:rPr lang="en-GB" smtClean="0"/>
              <a:t>4</a:t>
            </a:fld>
            <a:endParaRPr lang="en-GB"/>
          </a:p>
        </p:txBody>
      </p:sp>
    </p:spTree>
    <p:extLst>
      <p:ext uri="{BB962C8B-B14F-4D97-AF65-F5344CB8AC3E}">
        <p14:creationId xmlns:p14="http://schemas.microsoft.com/office/powerpoint/2010/main" val="40765230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a:t>
            </a:r>
            <a:r>
              <a:rPr lang="en-US" baseline="0" dirty="0" smtClean="0"/>
              <a:t> is up to the organization to selection which scores are appropriate based on their need.</a:t>
            </a:r>
          </a:p>
          <a:p>
            <a:r>
              <a:rPr lang="en-US" baseline="0" dirty="0" smtClean="0"/>
              <a:t>Furthermore 2 things that also should be checked in parallel to this </a:t>
            </a:r>
            <a:r>
              <a:rPr lang="en-US" baseline="0" dirty="0" smtClean="0"/>
              <a:t>process: </a:t>
            </a:r>
            <a:endParaRPr lang="en-US" baseline="0" dirty="0" smtClean="0"/>
          </a:p>
          <a:p>
            <a:pPr marL="228600" indent="-228600">
              <a:buAutoNum type="arabicPeriod"/>
            </a:pPr>
            <a:r>
              <a:rPr lang="en-US" baseline="0" dirty="0" smtClean="0"/>
              <a:t>Cross check to see if cases are receiving assistance from other partner organizations to remove likelihood of duplication (see next slide)</a:t>
            </a:r>
          </a:p>
          <a:p>
            <a:pPr marL="228600" indent="-228600">
              <a:buAutoNum type="arabicPeriod"/>
            </a:pPr>
            <a:r>
              <a:rPr lang="en-US" baseline="0" dirty="0" smtClean="0"/>
              <a:t>Ensure that beneficiary list is also sent to the UNHCR Cash Office  </a:t>
            </a:r>
            <a:endParaRPr lang="en-GB" dirty="0"/>
          </a:p>
        </p:txBody>
      </p:sp>
      <p:sp>
        <p:nvSpPr>
          <p:cNvPr id="4" name="Slide Number Placeholder 3"/>
          <p:cNvSpPr>
            <a:spLocks noGrp="1"/>
          </p:cNvSpPr>
          <p:nvPr>
            <p:ph type="sldNum" sz="quarter" idx="10"/>
          </p:nvPr>
        </p:nvSpPr>
        <p:spPr/>
        <p:txBody>
          <a:bodyPr/>
          <a:lstStyle/>
          <a:p>
            <a:fld id="{C33DF6FD-D6A5-41D7-8453-1722EB1EAC5D}" type="slidenum">
              <a:rPr lang="en-GB" smtClean="0"/>
              <a:t>5</a:t>
            </a:fld>
            <a:endParaRPr lang="en-GB"/>
          </a:p>
        </p:txBody>
      </p:sp>
    </p:spTree>
    <p:extLst>
      <p:ext uri="{BB962C8B-B14F-4D97-AF65-F5344CB8AC3E}">
        <p14:creationId xmlns:p14="http://schemas.microsoft.com/office/powerpoint/2010/main" val="18684043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Select Form:</a:t>
            </a:r>
            <a:r>
              <a:rPr lang="en-US" baseline="0" dirty="0" smtClean="0"/>
              <a:t> </a:t>
            </a:r>
            <a:r>
              <a:rPr lang="en-US" b="1" baseline="0" dirty="0" smtClean="0"/>
              <a:t>VAFver1</a:t>
            </a:r>
            <a:r>
              <a:rPr lang="en-US" baseline="0" dirty="0" smtClean="0"/>
              <a:t> from drop down menu</a:t>
            </a:r>
          </a:p>
          <a:p>
            <a:pPr marL="228600" indent="-228600">
              <a:buAutoNum type="arabicPeriod"/>
            </a:pPr>
            <a:r>
              <a:rPr lang="en-US" baseline="0" dirty="0" smtClean="0"/>
              <a:t>Select Scores: Pick and choose your selection based on your programming objectives and </a:t>
            </a:r>
            <a:r>
              <a:rPr lang="en-US" b="1" baseline="0" dirty="0" smtClean="0"/>
              <a:t>can be one indicator or a combination based on your needs</a:t>
            </a:r>
            <a:r>
              <a:rPr lang="en-US" baseline="0" dirty="0" smtClean="0"/>
              <a:t>. i.e. Universal indicators: </a:t>
            </a:r>
            <a:r>
              <a:rPr lang="en-US" b="1" baseline="0" dirty="0" smtClean="0"/>
              <a:t>Predicted Welfare, Coping Strategies, Dependency Ratio, or Documentation. </a:t>
            </a:r>
            <a:r>
              <a:rPr lang="en-US" baseline="0" dirty="0" smtClean="0"/>
              <a:t>Sectors available: </a:t>
            </a:r>
            <a:r>
              <a:rPr lang="en-US" b="1" baseline="0" dirty="0" smtClean="0"/>
              <a:t>Food Security, Shelter, Basic Needs, WASH, Education and Healt</a:t>
            </a:r>
            <a:r>
              <a:rPr lang="en-US" baseline="0" dirty="0" smtClean="0"/>
              <a:t>h.</a:t>
            </a:r>
          </a:p>
          <a:p>
            <a:pPr marL="228600" indent="-228600">
              <a:buAutoNum type="arabicPeriod"/>
            </a:pPr>
            <a:r>
              <a:rPr lang="en-US" baseline="0" dirty="0" smtClean="0"/>
              <a:t>Enter list of cases (one case per row – </a:t>
            </a:r>
            <a:r>
              <a:rPr lang="en-US" b="1" baseline="0" dirty="0" smtClean="0"/>
              <a:t>maximum 1000 cases</a:t>
            </a:r>
            <a:r>
              <a:rPr lang="en-US" baseline="0" dirty="0" smtClean="0"/>
              <a:t>)</a:t>
            </a:r>
          </a:p>
          <a:p>
            <a:pPr marL="228600" indent="-228600">
              <a:buAutoNum type="arabicPeriod"/>
            </a:pPr>
            <a:r>
              <a:rPr lang="en-US" baseline="0" dirty="0" smtClean="0"/>
              <a:t>Get Scores: </a:t>
            </a:r>
            <a:r>
              <a:rPr lang="en-US" b="1" baseline="0" dirty="0" smtClean="0"/>
              <a:t>run selection above </a:t>
            </a:r>
            <a:r>
              <a:rPr lang="en-US" baseline="0" dirty="0" smtClean="0"/>
              <a:t>and scoring shall process and appear below for cases that have been assessed. </a:t>
            </a:r>
            <a:r>
              <a:rPr lang="en-US" u="sng" baseline="0" dirty="0" smtClean="0"/>
              <a:t>If some cases have not appeared that means the case has not been assessed under the VAF</a:t>
            </a:r>
            <a:r>
              <a:rPr lang="en-US" baseline="0" dirty="0" smtClean="0"/>
              <a:t>. </a:t>
            </a:r>
            <a:endParaRPr lang="en-GB" dirty="0"/>
          </a:p>
        </p:txBody>
      </p:sp>
      <p:sp>
        <p:nvSpPr>
          <p:cNvPr id="4" name="Slide Number Placeholder 3"/>
          <p:cNvSpPr>
            <a:spLocks noGrp="1"/>
          </p:cNvSpPr>
          <p:nvPr>
            <p:ph type="sldNum" sz="quarter" idx="10"/>
          </p:nvPr>
        </p:nvSpPr>
        <p:spPr/>
        <p:txBody>
          <a:bodyPr/>
          <a:lstStyle/>
          <a:p>
            <a:fld id="{C33DF6FD-D6A5-41D7-8453-1722EB1EAC5D}" type="slidenum">
              <a:rPr lang="en-GB" smtClean="0"/>
              <a:t>6</a:t>
            </a:fld>
            <a:endParaRPr lang="en-GB"/>
          </a:p>
        </p:txBody>
      </p:sp>
    </p:spTree>
    <p:extLst>
      <p:ext uri="{BB962C8B-B14F-4D97-AF65-F5344CB8AC3E}">
        <p14:creationId xmlns:p14="http://schemas.microsoft.com/office/powerpoint/2010/main" val="30142397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dirty="0"/>
          </a:p>
        </p:txBody>
      </p:sp>
      <p:sp>
        <p:nvSpPr>
          <p:cNvPr id="4" name="Slide Number Placeholder 3"/>
          <p:cNvSpPr>
            <a:spLocks noGrp="1"/>
          </p:cNvSpPr>
          <p:nvPr>
            <p:ph type="sldNum" sz="quarter" idx="10"/>
          </p:nvPr>
        </p:nvSpPr>
        <p:spPr/>
        <p:txBody>
          <a:bodyPr/>
          <a:lstStyle/>
          <a:p>
            <a:fld id="{C33DF6FD-D6A5-41D7-8453-1722EB1EAC5D}" type="slidenum">
              <a:rPr lang="en-GB" smtClean="0"/>
              <a:t>7</a:t>
            </a:fld>
            <a:endParaRPr lang="en-GB"/>
          </a:p>
        </p:txBody>
      </p:sp>
    </p:spTree>
    <p:extLst>
      <p:ext uri="{BB962C8B-B14F-4D97-AF65-F5344CB8AC3E}">
        <p14:creationId xmlns:p14="http://schemas.microsoft.com/office/powerpoint/2010/main" val="19861799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smtClean="0"/>
              <a:t>Understanding Sector level indicators for programming prioritization and targeting:</a:t>
            </a:r>
            <a:r>
              <a:rPr lang="en-US" b="1" u="sng" baseline="0" dirty="0" smtClean="0"/>
              <a:t> </a:t>
            </a:r>
          </a:p>
          <a:p>
            <a:r>
              <a:rPr lang="en-US" baseline="0" dirty="0" smtClean="0"/>
              <a:t>For example the VAF basic needs score </a:t>
            </a:r>
            <a:r>
              <a:rPr lang="en-US" b="1" u="none" baseline="0" dirty="0" smtClean="0"/>
              <a:t>can be understood and interpreted by looking at the VAF Basic Needs Sector tree</a:t>
            </a:r>
            <a:r>
              <a:rPr lang="en-US" baseline="0" dirty="0" smtClean="0"/>
              <a:t>. </a:t>
            </a:r>
            <a:r>
              <a:rPr lang="en-US" b="0" baseline="0" dirty="0" smtClean="0"/>
              <a:t>All sector trees can be located here: </a:t>
            </a:r>
            <a:r>
              <a:rPr lang="en-US" u="sng" baseline="0" dirty="0" smtClean="0"/>
              <a:t>http://data.unhcr.org/syrianrefugees/working_group.php?Page=Country&amp;LocationId=107&amp;Id=69</a:t>
            </a:r>
          </a:p>
          <a:p>
            <a:r>
              <a:rPr lang="en-US" baseline="0" dirty="0" smtClean="0"/>
              <a:t>Sector tree provides you with the methodology for understanding the calculation of the scoring for each individual indicator, i.e. For Basic Needs, the individual indicators appear as above; Economic rate, Dependency Ratio score, Coping Strategies, Debt per capita, Expenditure per capita and family size which all contribute to the overall VAF Basic needs score. </a:t>
            </a:r>
          </a:p>
          <a:p>
            <a:r>
              <a:rPr lang="en-US" baseline="0" dirty="0" smtClean="0"/>
              <a:t>In the above excel example you can see Basic Needs Scores range from 2, 3 and 4. </a:t>
            </a:r>
          </a:p>
          <a:p>
            <a:r>
              <a:rPr lang="en-US" baseline="0" dirty="0" smtClean="0"/>
              <a:t>1 = low vulnerability</a:t>
            </a:r>
          </a:p>
          <a:p>
            <a:r>
              <a:rPr lang="en-US" baseline="0" dirty="0" smtClean="0"/>
              <a:t>2 = moderate vulnerability</a:t>
            </a:r>
          </a:p>
          <a:p>
            <a:r>
              <a:rPr lang="en-US" baseline="0" dirty="0" smtClean="0"/>
              <a:t>3 = high vulnerability</a:t>
            </a:r>
          </a:p>
          <a:p>
            <a:r>
              <a:rPr lang="en-US" baseline="0" dirty="0" smtClean="0">
                <a:solidFill>
                  <a:srgbClr val="FF0000"/>
                </a:solidFill>
              </a:rPr>
              <a:t>4 = severe vulnerability </a:t>
            </a:r>
          </a:p>
          <a:p>
            <a:endParaRPr lang="en-US" baseline="0" dirty="0" smtClean="0"/>
          </a:p>
          <a:p>
            <a:r>
              <a:rPr lang="en-US" baseline="0" dirty="0" smtClean="0"/>
              <a:t>Therefore generally for targeting and prioritization purposes, it is recommended to select cases which appear in the 3 -4 level categories which have higher vulnerability.  </a:t>
            </a:r>
          </a:p>
          <a:p>
            <a:endParaRPr lang="en-GB" dirty="0"/>
          </a:p>
        </p:txBody>
      </p:sp>
      <p:sp>
        <p:nvSpPr>
          <p:cNvPr id="4" name="Slide Number Placeholder 3"/>
          <p:cNvSpPr>
            <a:spLocks noGrp="1"/>
          </p:cNvSpPr>
          <p:nvPr>
            <p:ph type="sldNum" sz="quarter" idx="10"/>
          </p:nvPr>
        </p:nvSpPr>
        <p:spPr/>
        <p:txBody>
          <a:bodyPr/>
          <a:lstStyle/>
          <a:p>
            <a:fld id="{C33DF6FD-D6A5-41D7-8453-1722EB1EAC5D}" type="slidenum">
              <a:rPr lang="en-GB" smtClean="0"/>
              <a:t>8</a:t>
            </a:fld>
            <a:endParaRPr lang="en-GB"/>
          </a:p>
        </p:txBody>
      </p:sp>
    </p:spTree>
    <p:extLst>
      <p:ext uri="{BB962C8B-B14F-4D97-AF65-F5344CB8AC3E}">
        <p14:creationId xmlns:p14="http://schemas.microsoft.com/office/powerpoint/2010/main" val="510368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35D5288-0859-489E-A85E-A4397049A4EA}" type="datetimeFigureOut">
              <a:rPr lang="en-GB" smtClean="0"/>
              <a:t>08/02/2017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9D206D-E22E-4D38-85E9-853E405DF119}" type="slidenum">
              <a:rPr lang="en-GB" smtClean="0"/>
              <a:t>‹#›</a:t>
            </a:fld>
            <a:endParaRPr lang="en-GB"/>
          </a:p>
        </p:txBody>
      </p:sp>
    </p:spTree>
    <p:extLst>
      <p:ext uri="{BB962C8B-B14F-4D97-AF65-F5344CB8AC3E}">
        <p14:creationId xmlns:p14="http://schemas.microsoft.com/office/powerpoint/2010/main" val="819764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35D5288-0859-489E-A85E-A4397049A4EA}" type="datetimeFigureOut">
              <a:rPr lang="en-GB" smtClean="0"/>
              <a:t>08/02/2017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9D206D-E22E-4D38-85E9-853E405DF119}" type="slidenum">
              <a:rPr lang="en-GB" smtClean="0"/>
              <a:t>‹#›</a:t>
            </a:fld>
            <a:endParaRPr lang="en-GB"/>
          </a:p>
        </p:txBody>
      </p:sp>
    </p:spTree>
    <p:extLst>
      <p:ext uri="{BB962C8B-B14F-4D97-AF65-F5344CB8AC3E}">
        <p14:creationId xmlns:p14="http://schemas.microsoft.com/office/powerpoint/2010/main" val="426849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35D5288-0859-489E-A85E-A4397049A4EA}" type="datetimeFigureOut">
              <a:rPr lang="en-GB" smtClean="0"/>
              <a:t>08/02/2017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9D206D-E22E-4D38-85E9-853E405DF119}" type="slidenum">
              <a:rPr lang="en-GB" smtClean="0"/>
              <a:t>‹#›</a:t>
            </a:fld>
            <a:endParaRPr lang="en-GB"/>
          </a:p>
        </p:txBody>
      </p:sp>
    </p:spTree>
    <p:extLst>
      <p:ext uri="{BB962C8B-B14F-4D97-AF65-F5344CB8AC3E}">
        <p14:creationId xmlns:p14="http://schemas.microsoft.com/office/powerpoint/2010/main" val="1936963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35D5288-0859-489E-A85E-A4397049A4EA}" type="datetimeFigureOut">
              <a:rPr lang="en-GB" smtClean="0"/>
              <a:t>08/02/2017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9D206D-E22E-4D38-85E9-853E405DF119}" type="slidenum">
              <a:rPr lang="en-GB" smtClean="0"/>
              <a:t>‹#›</a:t>
            </a:fld>
            <a:endParaRPr lang="en-GB"/>
          </a:p>
        </p:txBody>
      </p:sp>
    </p:spTree>
    <p:extLst>
      <p:ext uri="{BB962C8B-B14F-4D97-AF65-F5344CB8AC3E}">
        <p14:creationId xmlns:p14="http://schemas.microsoft.com/office/powerpoint/2010/main" val="2937193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5D5288-0859-489E-A85E-A4397049A4EA}" type="datetimeFigureOut">
              <a:rPr lang="en-GB" smtClean="0"/>
              <a:t>08/02/2017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9D206D-E22E-4D38-85E9-853E405DF119}" type="slidenum">
              <a:rPr lang="en-GB" smtClean="0"/>
              <a:t>‹#›</a:t>
            </a:fld>
            <a:endParaRPr lang="en-GB"/>
          </a:p>
        </p:txBody>
      </p:sp>
    </p:spTree>
    <p:extLst>
      <p:ext uri="{BB962C8B-B14F-4D97-AF65-F5344CB8AC3E}">
        <p14:creationId xmlns:p14="http://schemas.microsoft.com/office/powerpoint/2010/main" val="35719669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35D5288-0859-489E-A85E-A4397049A4EA}" type="datetimeFigureOut">
              <a:rPr lang="en-GB" smtClean="0"/>
              <a:t>08/02/2017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C9D206D-E22E-4D38-85E9-853E405DF119}" type="slidenum">
              <a:rPr lang="en-GB" smtClean="0"/>
              <a:t>‹#›</a:t>
            </a:fld>
            <a:endParaRPr lang="en-GB"/>
          </a:p>
        </p:txBody>
      </p:sp>
    </p:spTree>
    <p:extLst>
      <p:ext uri="{BB962C8B-B14F-4D97-AF65-F5344CB8AC3E}">
        <p14:creationId xmlns:p14="http://schemas.microsoft.com/office/powerpoint/2010/main" val="1870792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35D5288-0859-489E-A85E-A4397049A4EA}" type="datetimeFigureOut">
              <a:rPr lang="en-GB" smtClean="0"/>
              <a:t>08/02/2017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C9D206D-E22E-4D38-85E9-853E405DF119}" type="slidenum">
              <a:rPr lang="en-GB" smtClean="0"/>
              <a:t>‹#›</a:t>
            </a:fld>
            <a:endParaRPr lang="en-GB"/>
          </a:p>
        </p:txBody>
      </p:sp>
    </p:spTree>
    <p:extLst>
      <p:ext uri="{BB962C8B-B14F-4D97-AF65-F5344CB8AC3E}">
        <p14:creationId xmlns:p14="http://schemas.microsoft.com/office/powerpoint/2010/main" val="3362182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35D5288-0859-489E-A85E-A4397049A4EA}" type="datetimeFigureOut">
              <a:rPr lang="en-GB" smtClean="0"/>
              <a:t>08/02/2017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C9D206D-E22E-4D38-85E9-853E405DF119}" type="slidenum">
              <a:rPr lang="en-GB" smtClean="0"/>
              <a:t>‹#›</a:t>
            </a:fld>
            <a:endParaRPr lang="en-GB"/>
          </a:p>
        </p:txBody>
      </p:sp>
    </p:spTree>
    <p:extLst>
      <p:ext uri="{BB962C8B-B14F-4D97-AF65-F5344CB8AC3E}">
        <p14:creationId xmlns:p14="http://schemas.microsoft.com/office/powerpoint/2010/main" val="13888245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5D5288-0859-489E-A85E-A4397049A4EA}" type="datetimeFigureOut">
              <a:rPr lang="en-GB" smtClean="0"/>
              <a:t>08/02/2017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C9D206D-E22E-4D38-85E9-853E405DF119}" type="slidenum">
              <a:rPr lang="en-GB" smtClean="0"/>
              <a:t>‹#›</a:t>
            </a:fld>
            <a:endParaRPr lang="en-GB"/>
          </a:p>
        </p:txBody>
      </p:sp>
    </p:spTree>
    <p:extLst>
      <p:ext uri="{BB962C8B-B14F-4D97-AF65-F5344CB8AC3E}">
        <p14:creationId xmlns:p14="http://schemas.microsoft.com/office/powerpoint/2010/main" val="19666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5D5288-0859-489E-A85E-A4397049A4EA}" type="datetimeFigureOut">
              <a:rPr lang="en-GB" smtClean="0"/>
              <a:t>08/02/2017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C9D206D-E22E-4D38-85E9-853E405DF119}" type="slidenum">
              <a:rPr lang="en-GB" smtClean="0"/>
              <a:t>‹#›</a:t>
            </a:fld>
            <a:endParaRPr lang="en-GB"/>
          </a:p>
        </p:txBody>
      </p:sp>
    </p:spTree>
    <p:extLst>
      <p:ext uri="{BB962C8B-B14F-4D97-AF65-F5344CB8AC3E}">
        <p14:creationId xmlns:p14="http://schemas.microsoft.com/office/powerpoint/2010/main" val="2612106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5D5288-0859-489E-A85E-A4397049A4EA}" type="datetimeFigureOut">
              <a:rPr lang="en-GB" smtClean="0"/>
              <a:t>08/02/2017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C9D206D-E22E-4D38-85E9-853E405DF119}" type="slidenum">
              <a:rPr lang="en-GB" smtClean="0"/>
              <a:t>‹#›</a:t>
            </a:fld>
            <a:endParaRPr lang="en-GB"/>
          </a:p>
        </p:txBody>
      </p:sp>
    </p:spTree>
    <p:extLst>
      <p:ext uri="{BB962C8B-B14F-4D97-AF65-F5344CB8AC3E}">
        <p14:creationId xmlns:p14="http://schemas.microsoft.com/office/powerpoint/2010/main" val="530517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5D5288-0859-489E-A85E-A4397049A4EA}" type="datetimeFigureOut">
              <a:rPr lang="en-GB" smtClean="0"/>
              <a:t>08/02/2017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9D206D-E22E-4D38-85E9-853E405DF119}" type="slidenum">
              <a:rPr lang="en-GB" smtClean="0"/>
              <a:t>‹#›</a:t>
            </a:fld>
            <a:endParaRPr lang="en-GB"/>
          </a:p>
        </p:txBody>
      </p:sp>
    </p:spTree>
    <p:extLst>
      <p:ext uri="{BB962C8B-B14F-4D97-AF65-F5344CB8AC3E}">
        <p14:creationId xmlns:p14="http://schemas.microsoft.com/office/powerpoint/2010/main" val="166592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4157330" y="5630522"/>
            <a:ext cx="3437404" cy="824977"/>
          </a:xfrm>
          <a:prstGeom prst="rect">
            <a:avLst/>
          </a:prstGeom>
        </p:spPr>
      </p:pic>
      <p:sp>
        <p:nvSpPr>
          <p:cNvPr id="2" name="Title 1"/>
          <p:cNvSpPr>
            <a:spLocks noGrp="1"/>
          </p:cNvSpPr>
          <p:nvPr>
            <p:ph type="ctrTitle"/>
          </p:nvPr>
        </p:nvSpPr>
        <p:spPr/>
        <p:txBody>
          <a:bodyPr/>
          <a:lstStyle/>
          <a:p>
            <a:r>
              <a:rPr lang="en-US" dirty="0" smtClean="0">
                <a:solidFill>
                  <a:schemeClr val="bg1"/>
                </a:solidFill>
              </a:rPr>
              <a:t>Data sharing practices in the region</a:t>
            </a:r>
            <a:endParaRPr lang="en-US" dirty="0">
              <a:solidFill>
                <a:schemeClr val="bg1"/>
              </a:solidFill>
            </a:endParaRPr>
          </a:p>
        </p:txBody>
      </p:sp>
      <p:pic>
        <p:nvPicPr>
          <p:cNvPr id="5" name="Picture 4" descr="C:\Users\richard\AppData\Local\Microsoft\Windows\Temporary Internet Files\Content.Outlook\Z21FZVG1\raislogo (002).png"/>
          <p:cNvPicPr/>
          <p:nvPr/>
        </p:nvPicPr>
        <p:blipFill>
          <a:blip r:embed="rId4">
            <a:extLst>
              <a:ext uri="{28A0092B-C50C-407E-A947-70E740481C1C}">
                <a14:useLocalDpi xmlns:a14="http://schemas.microsoft.com/office/drawing/2010/main" val="0"/>
              </a:ext>
            </a:extLst>
          </a:blip>
          <a:srcRect/>
          <a:stretch>
            <a:fillRect/>
          </a:stretch>
        </p:blipFill>
        <p:spPr bwMode="auto">
          <a:xfrm>
            <a:off x="3027394" y="855178"/>
            <a:ext cx="5447665" cy="1509395"/>
          </a:xfrm>
          <a:prstGeom prst="rect">
            <a:avLst/>
          </a:prstGeom>
          <a:noFill/>
          <a:ln>
            <a:noFill/>
          </a:ln>
        </p:spPr>
      </p:pic>
      <p:sp>
        <p:nvSpPr>
          <p:cNvPr id="6" name="Subtitle 5"/>
          <p:cNvSpPr>
            <a:spLocks noGrp="1"/>
          </p:cNvSpPr>
          <p:nvPr>
            <p:ph type="subTitle" idx="1"/>
          </p:nvPr>
        </p:nvSpPr>
        <p:spPr>
          <a:xfrm>
            <a:off x="1392923" y="2753833"/>
            <a:ext cx="9144000" cy="2009553"/>
          </a:xfrm>
        </p:spPr>
        <p:txBody>
          <a:bodyPr>
            <a:normAutofit/>
          </a:bodyPr>
          <a:lstStyle/>
          <a:p>
            <a:r>
              <a:rPr lang="en-US" b="1" dirty="0" smtClean="0">
                <a:solidFill>
                  <a:schemeClr val="accent1">
                    <a:lumMod val="50000"/>
                  </a:schemeClr>
                </a:solidFill>
              </a:rPr>
              <a:t>Interagency Tool for:</a:t>
            </a:r>
          </a:p>
          <a:p>
            <a:r>
              <a:rPr lang="en-US" b="1" dirty="0" smtClean="0">
                <a:solidFill>
                  <a:schemeClr val="accent1">
                    <a:lumMod val="50000"/>
                  </a:schemeClr>
                </a:solidFill>
              </a:rPr>
              <a:t>Vulnerability Scoring </a:t>
            </a:r>
            <a:r>
              <a:rPr lang="en-US" b="1" u="sng" dirty="0" smtClean="0">
                <a:solidFill>
                  <a:schemeClr val="accent1">
                    <a:lumMod val="50000"/>
                  </a:schemeClr>
                </a:solidFill>
              </a:rPr>
              <a:t>using existing beneficiary lists</a:t>
            </a:r>
            <a:endParaRPr lang="en-US" b="1" u="sng" dirty="0" smtClean="0">
              <a:solidFill>
                <a:schemeClr val="accent1">
                  <a:lumMod val="50000"/>
                </a:schemeClr>
              </a:solidFill>
            </a:endParaRPr>
          </a:p>
          <a:p>
            <a:r>
              <a:rPr lang="en-US" b="1" dirty="0" smtClean="0">
                <a:solidFill>
                  <a:schemeClr val="accent1">
                    <a:lumMod val="50000"/>
                  </a:schemeClr>
                </a:solidFill>
              </a:rPr>
              <a:t>VAF Module  </a:t>
            </a:r>
          </a:p>
          <a:p>
            <a:r>
              <a:rPr lang="en-US" b="1" dirty="0" smtClean="0">
                <a:solidFill>
                  <a:schemeClr val="accent1">
                    <a:lumMod val="50000"/>
                  </a:schemeClr>
                </a:solidFill>
              </a:rPr>
              <a:t>JORDAN Mission</a:t>
            </a:r>
          </a:p>
        </p:txBody>
      </p:sp>
    </p:spTree>
    <p:extLst>
      <p:ext uri="{BB962C8B-B14F-4D97-AF65-F5344CB8AC3E}">
        <p14:creationId xmlns:p14="http://schemas.microsoft.com/office/powerpoint/2010/main" val="37340307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43919"/>
            <a:ext cx="10515600" cy="5433044"/>
          </a:xfrm>
          <a:solidFill>
            <a:schemeClr val="tx2">
              <a:lumMod val="20000"/>
              <a:lumOff val="80000"/>
            </a:schemeClr>
          </a:solidFill>
        </p:spPr>
        <p:txBody>
          <a:bodyPr>
            <a:normAutofit fontScale="92500"/>
          </a:bodyPr>
          <a:lstStyle/>
          <a:p>
            <a:pPr marL="0" indent="0" algn="ctr">
              <a:buNone/>
            </a:pPr>
            <a:r>
              <a:rPr lang="en-GB" sz="2400" b="1" i="1" dirty="0">
                <a:solidFill>
                  <a:schemeClr val="accent2">
                    <a:lumMod val="75000"/>
                  </a:schemeClr>
                </a:solidFill>
              </a:rPr>
              <a:t>The Vulnerability Assessment Framework (VAF) defines vulnerability as:</a:t>
            </a:r>
            <a:r>
              <a:rPr lang="en-GB" sz="2400" dirty="0">
                <a:solidFill>
                  <a:schemeClr val="accent2">
                    <a:lumMod val="75000"/>
                  </a:schemeClr>
                </a:solidFill>
              </a:rPr>
              <a:t> </a:t>
            </a:r>
          </a:p>
          <a:p>
            <a:pPr marL="0" indent="0" algn="ctr">
              <a:buNone/>
            </a:pPr>
            <a:r>
              <a:rPr lang="en-US" sz="2400" dirty="0"/>
              <a:t>“the risk of exposure of Syrian refugee households to harm, primarily in relation to protection threats, inability to meet basic needs, limited access to basic services, and food insecurity, and the ability of the population to cope with the consequences of this harm.”</a:t>
            </a:r>
            <a:endParaRPr lang="en-GB" sz="2400" dirty="0"/>
          </a:p>
          <a:p>
            <a:pPr marL="0" indent="0">
              <a:buNone/>
            </a:pPr>
            <a:endParaRPr lang="en-US" sz="2400" dirty="0" smtClean="0"/>
          </a:p>
          <a:p>
            <a:pPr marL="0" indent="0">
              <a:buNone/>
            </a:pPr>
            <a:r>
              <a:rPr lang="en-US" sz="2400" dirty="0" smtClean="0"/>
              <a:t>A </a:t>
            </a:r>
            <a:r>
              <a:rPr lang="en-US" sz="2400" dirty="0"/>
              <a:t>key objective of the Jordan Refugee Response has been to ensure that humanitarian resources have been used efficiently and effectively, as a commitment to both donors, the Government of Jordan and to the refugees themselves. Targeting of assistance to the most vulnerable refugees is a part of this commitment. As a result in January 2014, the Vulnerability Assessment Framework (VAF) process was launched in Jordan with the primary objective of developing a robust model that could be applied across the Syrian non-camp based population to assess multiple vulnerabilities and provide the humanitarian country specific information at Kingdom wide, district and household levels. The VAF is a combination of a number of components all of which build on the development of the Vulnerability Assessment </a:t>
            </a:r>
            <a:r>
              <a:rPr lang="en-US" sz="2400" dirty="0" smtClean="0"/>
              <a:t>Framework. </a:t>
            </a:r>
            <a:endParaRPr lang="en-GB" sz="2400" dirty="0"/>
          </a:p>
          <a:p>
            <a:endParaRPr lang="en-GB" dirty="0"/>
          </a:p>
        </p:txBody>
      </p:sp>
    </p:spTree>
    <p:extLst>
      <p:ext uri="{BB962C8B-B14F-4D97-AF65-F5344CB8AC3E}">
        <p14:creationId xmlns:p14="http://schemas.microsoft.com/office/powerpoint/2010/main" val="2734554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2702" y="852406"/>
            <a:ext cx="10515600" cy="5061085"/>
          </a:xfrm>
          <a:solidFill>
            <a:schemeClr val="tx2">
              <a:lumMod val="20000"/>
              <a:lumOff val="80000"/>
            </a:schemeClr>
          </a:solidFill>
        </p:spPr>
        <p:txBody>
          <a:bodyPr>
            <a:normAutofit lnSpcReduction="10000"/>
          </a:bodyPr>
          <a:lstStyle/>
          <a:p>
            <a:pPr marL="0" indent="0">
              <a:buNone/>
            </a:pPr>
            <a:r>
              <a:rPr lang="en-US" sz="2400" dirty="0"/>
              <a:t>The VAF process seeks to put in place an observation and reporting system that, using a mixture of static and dynamic indicators, supports the humanitarian community to</a:t>
            </a:r>
            <a:r>
              <a:rPr lang="en-US" sz="2400" dirty="0" smtClean="0"/>
              <a:t>:</a:t>
            </a:r>
          </a:p>
          <a:p>
            <a:pPr marL="0" indent="0">
              <a:buNone/>
            </a:pPr>
            <a:endParaRPr lang="en-GB" sz="2400" dirty="0"/>
          </a:p>
          <a:p>
            <a:pPr marL="0" indent="0">
              <a:buNone/>
            </a:pPr>
            <a:r>
              <a:rPr lang="en-US" sz="2400" b="1" dirty="0" smtClean="0">
                <a:solidFill>
                  <a:schemeClr val="accent2">
                    <a:lumMod val="75000"/>
                  </a:schemeClr>
                </a:solidFill>
              </a:rPr>
              <a:t>1. Establish </a:t>
            </a:r>
            <a:r>
              <a:rPr lang="en-US" sz="2400" b="1" dirty="0">
                <a:solidFill>
                  <a:schemeClr val="accent2">
                    <a:lumMod val="75000"/>
                  </a:schemeClr>
                </a:solidFill>
              </a:rPr>
              <a:t>a profile of vulnerability across Syrian refugee households and enable monitoring of changes in vulnerability over time; </a:t>
            </a:r>
            <a:endParaRPr lang="en-GB" sz="2400" b="1" dirty="0">
              <a:solidFill>
                <a:schemeClr val="accent2">
                  <a:lumMod val="75000"/>
                </a:schemeClr>
              </a:solidFill>
            </a:endParaRPr>
          </a:p>
          <a:p>
            <a:pPr marL="0" indent="0">
              <a:buNone/>
            </a:pPr>
            <a:r>
              <a:rPr lang="en-US" sz="2400" b="1" dirty="0">
                <a:solidFill>
                  <a:schemeClr val="accent2">
                    <a:lumMod val="75000"/>
                  </a:schemeClr>
                </a:solidFill>
              </a:rPr>
              <a:t>2. Target assistance in a more efficient and equitable manner, based on the application of common vulnerability criteria; and</a:t>
            </a:r>
            <a:endParaRPr lang="en-GB" sz="2400" b="1" dirty="0">
              <a:solidFill>
                <a:schemeClr val="accent2">
                  <a:lumMod val="75000"/>
                </a:schemeClr>
              </a:solidFill>
            </a:endParaRPr>
          </a:p>
          <a:p>
            <a:pPr marL="0" indent="0">
              <a:buNone/>
            </a:pPr>
            <a:r>
              <a:rPr lang="en-US" sz="2400" b="1" dirty="0">
                <a:solidFill>
                  <a:schemeClr val="accent2">
                    <a:lumMod val="75000"/>
                  </a:schemeClr>
                </a:solidFill>
              </a:rPr>
              <a:t>3. Strengthen coordination and decision making of the delivery of humanitarian assistance. </a:t>
            </a:r>
            <a:endParaRPr lang="en-GB" sz="2400" b="1" dirty="0">
              <a:solidFill>
                <a:schemeClr val="accent2">
                  <a:lumMod val="75000"/>
                </a:schemeClr>
              </a:solidFill>
            </a:endParaRPr>
          </a:p>
          <a:p>
            <a:pPr marL="0" indent="0">
              <a:buNone/>
            </a:pPr>
            <a:endParaRPr lang="en-US" dirty="0" smtClean="0"/>
          </a:p>
          <a:p>
            <a:pPr marL="0" indent="0">
              <a:buNone/>
            </a:pPr>
            <a:r>
              <a:rPr lang="en-US" sz="2400" dirty="0"/>
              <a:t>Access to already </a:t>
            </a:r>
            <a:r>
              <a:rPr lang="en-US" sz="2400" dirty="0" smtClean="0"/>
              <a:t>pre-assessed vulnerability </a:t>
            </a:r>
            <a:r>
              <a:rPr lang="en-US" sz="2400" dirty="0"/>
              <a:t>scored cases is accessible through the VAF RAIS Module through becoming a VAF </a:t>
            </a:r>
            <a:r>
              <a:rPr lang="en-US" sz="2400" dirty="0" smtClean="0"/>
              <a:t>partner; for more info contact JORAMDAT@unhcr.org</a:t>
            </a:r>
            <a:endParaRPr lang="en-GB" sz="2400" dirty="0"/>
          </a:p>
        </p:txBody>
      </p:sp>
    </p:spTree>
    <p:extLst>
      <p:ext uri="{BB962C8B-B14F-4D97-AF65-F5344CB8AC3E}">
        <p14:creationId xmlns:p14="http://schemas.microsoft.com/office/powerpoint/2010/main" val="9192791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653143" y="419515"/>
            <a:ext cx="10687657" cy="5875678"/>
          </a:xfrm>
          <a:prstGeom prst="rect">
            <a:avLst/>
          </a:prstGeom>
        </p:spPr>
      </p:pic>
    </p:spTree>
    <p:extLst>
      <p:ext uri="{BB962C8B-B14F-4D97-AF65-F5344CB8AC3E}">
        <p14:creationId xmlns:p14="http://schemas.microsoft.com/office/powerpoint/2010/main" val="41378941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36884" y="117693"/>
            <a:ext cx="11706727" cy="6740307"/>
          </a:xfrm>
          <a:prstGeom prst="rect">
            <a:avLst/>
          </a:prstGeom>
          <a:noFill/>
        </p:spPr>
        <p:txBody>
          <a:bodyPr wrap="square" rtlCol="0">
            <a:spAutoFit/>
          </a:bodyPr>
          <a:lstStyle/>
          <a:p>
            <a:r>
              <a:rPr lang="en-US" b="1" dirty="0" smtClean="0"/>
              <a:t>Scenario: </a:t>
            </a:r>
            <a:r>
              <a:rPr lang="en-US" dirty="0" err="1" smtClean="0"/>
              <a:t>Organisation</a:t>
            </a:r>
            <a:r>
              <a:rPr lang="en-US" dirty="0" smtClean="0"/>
              <a:t>: ABC</a:t>
            </a:r>
          </a:p>
          <a:p>
            <a:r>
              <a:rPr lang="en-US" dirty="0" smtClean="0"/>
              <a:t>Type of Intervention: Basic needs Cash </a:t>
            </a:r>
            <a:r>
              <a:rPr lang="en-US" dirty="0"/>
              <a:t>intervention &amp; No. of Cases to receive cash assistance: 500</a:t>
            </a:r>
          </a:p>
          <a:p>
            <a:r>
              <a:rPr lang="en-US" dirty="0" smtClean="0"/>
              <a:t>Governorate</a:t>
            </a:r>
            <a:r>
              <a:rPr lang="en-US" dirty="0" smtClean="0"/>
              <a:t>/ District: Irbid; </a:t>
            </a:r>
            <a:r>
              <a:rPr lang="en-US" dirty="0" err="1" smtClean="0"/>
              <a:t>Ramtha</a:t>
            </a:r>
            <a:r>
              <a:rPr lang="en-US" dirty="0" smtClean="0"/>
              <a:t> and </a:t>
            </a:r>
            <a:r>
              <a:rPr lang="en-US" dirty="0" err="1" smtClean="0"/>
              <a:t>Bani</a:t>
            </a:r>
            <a:r>
              <a:rPr lang="en-US" dirty="0" smtClean="0"/>
              <a:t> Obeid (District selection will be available to cater to Orgs. areas of operation.) </a:t>
            </a:r>
          </a:p>
          <a:p>
            <a:r>
              <a:rPr lang="en-US" dirty="0"/>
              <a:t>Target Group: The most vulnerable Syrian refugee families that are socioeconomically vulnerable, have a high level of aid dependency, are food insecure and engaged in negative coping mechanisms. </a:t>
            </a:r>
            <a:endParaRPr lang="en-GB" dirty="0"/>
          </a:p>
          <a:p>
            <a:endParaRPr lang="en-US" dirty="0" smtClean="0"/>
          </a:p>
          <a:p>
            <a:r>
              <a:rPr lang="en-US" dirty="0"/>
              <a:t>Depending on the type of intervention your organization is responding to; the criteria in which is supplied by the donor or what other considerations you would like to include additionally as vulnerability factors. The VAF Module can be used to effectively improve eligibility, prioritization and targeting and used in such a way by allowing organizations to pick and choose their data based on their independent needs given the multi-faceted and multi-sectoral nature of the tool.  </a:t>
            </a:r>
            <a:endParaRPr lang="en-US" dirty="0" smtClean="0"/>
          </a:p>
          <a:p>
            <a:endParaRPr lang="en-GB" dirty="0"/>
          </a:p>
          <a:p>
            <a:r>
              <a:rPr lang="en-US" dirty="0"/>
              <a:t>For example if organization ABC have been approved funding to provide 500 cases in Irbid with regular cash assistance for a period of 6 months, and although it is a Cash Based intervention, the target group doesn’t not have to be limited to prioritization through the Basic Needs Score (socioeconomic vulnerability) but additional scores can be used in unison / parallel to improve targeting. This enables assistance and services to reach cases that are the most vulnerable at a multitude of facets when additional criteria can be applied based on programmatic requirements.   </a:t>
            </a:r>
            <a:r>
              <a:rPr lang="en-US" dirty="0" smtClean="0"/>
              <a:t>In this scenario Case B is the most vulnerable.  </a:t>
            </a:r>
            <a:endParaRPr lang="en-US" dirty="0" smtClean="0"/>
          </a:p>
          <a:p>
            <a:r>
              <a:rPr lang="en-US" dirty="0" smtClean="0"/>
              <a:t/>
            </a:r>
            <a:br>
              <a:rPr lang="en-US" dirty="0" smtClean="0"/>
            </a:br>
            <a:r>
              <a:rPr lang="en-US" dirty="0" smtClean="0"/>
              <a:t>Case A				Case B				Case C</a:t>
            </a:r>
            <a:endParaRPr lang="en-US" dirty="0"/>
          </a:p>
          <a:p>
            <a:r>
              <a:rPr lang="en-US" dirty="0" smtClean="0"/>
              <a:t>Basic Needs score:     4		Basic Needs score:    </a:t>
            </a:r>
            <a:r>
              <a:rPr lang="en-US" b="1" dirty="0" smtClean="0"/>
              <a:t>4</a:t>
            </a:r>
            <a:r>
              <a:rPr lang="en-US" dirty="0" smtClean="0"/>
              <a:t>		Basic Needs score:      3 </a:t>
            </a:r>
          </a:p>
          <a:p>
            <a:r>
              <a:rPr lang="en-US" dirty="0" smtClean="0"/>
              <a:t>Food Security score:  3 		Food Security score: </a:t>
            </a:r>
            <a:r>
              <a:rPr lang="en-US" b="1" dirty="0" smtClean="0"/>
              <a:t>4</a:t>
            </a:r>
            <a:r>
              <a:rPr lang="en-US" dirty="0" smtClean="0"/>
              <a:t>		Food Security score:   1</a:t>
            </a:r>
          </a:p>
          <a:p>
            <a:r>
              <a:rPr lang="en-US" dirty="0" smtClean="0"/>
              <a:t>Welfare score:            2		Welfare score:           </a:t>
            </a:r>
            <a:r>
              <a:rPr lang="en-US" b="1" dirty="0" smtClean="0"/>
              <a:t>4</a:t>
            </a:r>
            <a:r>
              <a:rPr lang="en-US" dirty="0" smtClean="0"/>
              <a:t>		Welfare score:              2</a:t>
            </a:r>
          </a:p>
          <a:p>
            <a:r>
              <a:rPr lang="en-US" dirty="0" smtClean="0"/>
              <a:t>Dependency:              2		Dependency:             </a:t>
            </a:r>
            <a:r>
              <a:rPr lang="en-US" b="1" dirty="0" smtClean="0"/>
              <a:t>4</a:t>
            </a:r>
            <a:r>
              <a:rPr lang="en-US" dirty="0" smtClean="0"/>
              <a:t>		Dependency:                2</a:t>
            </a:r>
          </a:p>
          <a:p>
            <a:r>
              <a:rPr lang="en-US" dirty="0" smtClean="0"/>
              <a:t>Coping Strategies:      4		Coping Strategies:     </a:t>
            </a:r>
            <a:r>
              <a:rPr lang="en-US" b="1" dirty="0" smtClean="0"/>
              <a:t>4</a:t>
            </a:r>
            <a:r>
              <a:rPr lang="en-US" dirty="0" smtClean="0"/>
              <a:t>		Coping Strategies:       1</a:t>
            </a:r>
          </a:p>
        </p:txBody>
      </p:sp>
    </p:spTree>
    <p:extLst>
      <p:ext uri="{BB962C8B-B14F-4D97-AF65-F5344CB8AC3E}">
        <p14:creationId xmlns:p14="http://schemas.microsoft.com/office/powerpoint/2010/main" val="32599467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515600" cy="598787"/>
          </a:xfrm>
        </p:spPr>
        <p:txBody>
          <a:bodyPr>
            <a:normAutofit/>
          </a:bodyPr>
          <a:lstStyle/>
          <a:p>
            <a:r>
              <a:rPr lang="en-US" sz="2400" b="1" dirty="0" smtClean="0"/>
              <a:t>Search VAF Scores on existing data already collected based your own beneficiary lists </a:t>
            </a:r>
            <a:endParaRPr lang="en-GB" sz="2400" b="1" dirty="0"/>
          </a:p>
        </p:txBody>
      </p:sp>
      <p:pic>
        <p:nvPicPr>
          <p:cNvPr id="5" name="Picture 4"/>
          <p:cNvPicPr>
            <a:picLocks noChangeAspect="1"/>
          </p:cNvPicPr>
          <p:nvPr/>
        </p:nvPicPr>
        <p:blipFill>
          <a:blip r:embed="rId3"/>
          <a:stretch>
            <a:fillRect/>
          </a:stretch>
        </p:blipFill>
        <p:spPr>
          <a:xfrm>
            <a:off x="0" y="500333"/>
            <a:ext cx="11314532" cy="6107502"/>
          </a:xfrm>
          <a:prstGeom prst="rect">
            <a:avLst/>
          </a:prstGeom>
        </p:spPr>
      </p:pic>
    </p:spTree>
    <p:extLst>
      <p:ext uri="{BB962C8B-B14F-4D97-AF65-F5344CB8AC3E}">
        <p14:creationId xmlns:p14="http://schemas.microsoft.com/office/powerpoint/2010/main" val="14256780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190500" y="628650"/>
            <a:ext cx="11811000" cy="5600700"/>
          </a:xfrm>
          <a:prstGeom prst="rect">
            <a:avLst/>
          </a:prstGeom>
        </p:spPr>
      </p:pic>
    </p:spTree>
    <p:extLst>
      <p:ext uri="{BB962C8B-B14F-4D97-AF65-F5344CB8AC3E}">
        <p14:creationId xmlns:p14="http://schemas.microsoft.com/office/powerpoint/2010/main" val="17857072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9917624" cy="673261"/>
          </a:xfrm>
        </p:spPr>
        <p:txBody>
          <a:bodyPr>
            <a:normAutofit/>
          </a:bodyPr>
          <a:lstStyle/>
          <a:p>
            <a:r>
              <a:rPr lang="en-US" sz="2400" b="1" dirty="0" smtClean="0"/>
              <a:t>Excel export visualization</a:t>
            </a:r>
            <a:endParaRPr lang="en-GB" sz="2400" b="1" dirty="0"/>
          </a:p>
        </p:txBody>
      </p:sp>
      <p:pic>
        <p:nvPicPr>
          <p:cNvPr id="4" name="Content Placeholder 3"/>
          <p:cNvPicPr>
            <a:picLocks noGrp="1" noChangeAspect="1"/>
          </p:cNvPicPr>
          <p:nvPr>
            <p:ph idx="1"/>
          </p:nvPr>
        </p:nvPicPr>
        <p:blipFill>
          <a:blip r:embed="rId3"/>
          <a:stretch>
            <a:fillRect/>
          </a:stretch>
        </p:blipFill>
        <p:spPr>
          <a:xfrm>
            <a:off x="667718" y="1167970"/>
            <a:ext cx="9615174" cy="4351338"/>
          </a:xfrm>
          <a:prstGeom prst="rect">
            <a:avLst/>
          </a:prstGeom>
        </p:spPr>
      </p:pic>
    </p:spTree>
    <p:extLst>
      <p:ext uri="{BB962C8B-B14F-4D97-AF65-F5344CB8AC3E}">
        <p14:creationId xmlns:p14="http://schemas.microsoft.com/office/powerpoint/2010/main" val="2676334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20577</TotalTime>
  <Words>1071</Words>
  <Application>Microsoft Office PowerPoint</Application>
  <PresentationFormat>Widescreen</PresentationFormat>
  <Paragraphs>62</Paragraphs>
  <Slides>8</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Data sharing practices in the region</vt:lpstr>
      <vt:lpstr>PowerPoint Presentation</vt:lpstr>
      <vt:lpstr>PowerPoint Presentation</vt:lpstr>
      <vt:lpstr>PowerPoint Presentation</vt:lpstr>
      <vt:lpstr>PowerPoint Presentation</vt:lpstr>
      <vt:lpstr>Search VAF Scores on existing data already collected based your own beneficiary lists </vt:lpstr>
      <vt:lpstr>PowerPoint Presentation</vt:lpstr>
      <vt:lpstr>Excel export visualization</vt:lpstr>
    </vt:vector>
  </TitlesOfParts>
  <Company>UNHCR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sharing practices in the region</dc:title>
  <dc:creator>Olivia Cribb</dc:creator>
  <cp:lastModifiedBy>Olivia Cribb</cp:lastModifiedBy>
  <cp:revision>48</cp:revision>
  <dcterms:created xsi:type="dcterms:W3CDTF">2016-10-05T11:22:02Z</dcterms:created>
  <dcterms:modified xsi:type="dcterms:W3CDTF">2017-02-09T14:28:19Z</dcterms:modified>
</cp:coreProperties>
</file>