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notesSlides/notesSlide31.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notesSlides/notesSlide32.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notesSlides/notesSlide33.xml" ContentType="application/vnd.openxmlformats-officedocument.presentationml.notesSlide+xml"/>
  <Override PartName="/ppt/charts/chart26.xml" ContentType="application/vnd.openxmlformats-officedocument.drawingml.chart+xml"/>
  <Override PartName="/ppt/theme/themeOverride25.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38" r:id="rId4"/>
    <p:sldId id="357" r:id="rId5"/>
    <p:sldId id="339" r:id="rId6"/>
    <p:sldId id="400" r:id="rId7"/>
    <p:sldId id="358" r:id="rId8"/>
    <p:sldId id="350" r:id="rId9"/>
    <p:sldId id="372" r:id="rId10"/>
    <p:sldId id="373" r:id="rId11"/>
    <p:sldId id="374" r:id="rId12"/>
    <p:sldId id="376" r:id="rId13"/>
    <p:sldId id="407" r:id="rId14"/>
    <p:sldId id="369" r:id="rId15"/>
    <p:sldId id="379" r:id="rId16"/>
    <p:sldId id="381" r:id="rId17"/>
    <p:sldId id="382" r:id="rId18"/>
    <p:sldId id="383" r:id="rId19"/>
    <p:sldId id="384" r:id="rId20"/>
    <p:sldId id="368" r:id="rId21"/>
    <p:sldId id="385" r:id="rId22"/>
    <p:sldId id="408" r:id="rId23"/>
    <p:sldId id="386" r:id="rId24"/>
    <p:sldId id="403" r:id="rId25"/>
    <p:sldId id="388" r:id="rId26"/>
    <p:sldId id="402" r:id="rId27"/>
    <p:sldId id="390" r:id="rId28"/>
    <p:sldId id="370" r:id="rId29"/>
    <p:sldId id="391" r:id="rId30"/>
    <p:sldId id="392" r:id="rId31"/>
    <p:sldId id="394" r:id="rId32"/>
    <p:sldId id="395" r:id="rId33"/>
    <p:sldId id="396" r:id="rId34"/>
    <p:sldId id="405" r:id="rId35"/>
    <p:sldId id="367" r:id="rId36"/>
    <p:sldId id="398" r:id="rId37"/>
    <p:sldId id="30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xana Mullafiroze" initials="RM" lastIdx="25" clrIdx="6">
    <p:extLst>
      <p:ext uri="{19B8F6BF-5375-455C-9EA6-DF929625EA0E}">
        <p15:presenceInfo xmlns:p15="http://schemas.microsoft.com/office/powerpoint/2012/main" userId="Roxana Mullafiroze" providerId="None"/>
      </p:ext>
    </p:extLst>
  </p:cmAuthor>
  <p:cmAuthor id="1" name="Megan" initials="M" lastIdx="36" clrIdx="0">
    <p:extLst/>
  </p:cmAuthor>
  <p:cmAuthor id="8" name="UNHCRuser" initials="U" lastIdx="6" clrIdx="7"/>
  <p:cmAuthor id="2" name="Mieke Dale-Harris" initials="MDH" lastIdx="114" clrIdx="1">
    <p:extLst/>
  </p:cmAuthor>
  <p:cmAuthor id="3" name="Zulfiye Kazim" initials="Z.K" lastIdx="75" clrIdx="2"/>
  <p:cmAuthor id="4" name="Toshiba" initials="T" lastIdx="18" clrIdx="3"/>
  <p:cmAuthor id="5" name="Nayana Das" initials="ND" lastIdx="6" clrIdx="4">
    <p:extLst>
      <p:ext uri="{19B8F6BF-5375-455C-9EA6-DF929625EA0E}">
        <p15:presenceInfo xmlns:p15="http://schemas.microsoft.com/office/powerpoint/2012/main" userId="Nayana Das" providerId="None"/>
      </p:ext>
    </p:extLst>
  </p:cmAuthor>
  <p:cmAuthor id="6" name="IMPACT Initiatives" initials="II" lastIdx="21" clrIdx="5">
    <p:extLst>
      <p:ext uri="{19B8F6BF-5375-455C-9EA6-DF929625EA0E}">
        <p15:presenceInfo xmlns:p15="http://schemas.microsoft.com/office/powerpoint/2012/main" userId="IMPACT Initiativ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A"/>
    <a:srgbClr val="F49696"/>
    <a:srgbClr val="EE595A"/>
    <a:srgbClr val="FFFFFF"/>
    <a:srgbClr val="95A0A9"/>
    <a:srgbClr val="000000"/>
    <a:srgbClr val="A8A9A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5073" autoAdjust="0"/>
  </p:normalViewPr>
  <p:slideViewPr>
    <p:cSldViewPr showGuides="1">
      <p:cViewPr varScale="1">
        <p:scale>
          <a:sx n="63" d="100"/>
          <a:sy n="63" d="100"/>
        </p:scale>
        <p:origin x="678"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er_2\Documents\Azraq%20Mass%20Comms%20December%202015\Copy%20of%20Final%20data%20for%20Mass%20Communications%20assessment%20-%20with%20analysi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User_2\Desktop\Copy%20of%20Copy%20of%20Final%20data%20for%20Mass%20Communications%20assessment%20-%20analysis%20multiple%20response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analysis%20multiple%20response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_2\Documents\Azraq%20Mass%20Comms%20December%202015\Copy%20of%20Final%20data%20for%20Mass%20Communications%20assessment%20-%20with%20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ser_2\Documents\Azraq%20Mass%20Comms%20December%202015\Copy%20of%20Final%20data%20for%20Mass%20Communications%20assessment%20-%20with%20analysi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analysis%20multiple%20responses.xlsx" TargetMode="External"/><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analysis%20multiple%20responses.xlsx" TargetMode="External"/><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er_2\Documents\Azraq%20Mass%20Comms%20December%202015\Copy%20of%20Final%20data%20for%20Mass%20Communications%20assessment%20-%20with%20analysi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analysis%20multiple%20response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analysis%20multiple%20response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User_2\Documents\Azraq%20Mass%20Comms%20December%202015\Copy%20of%20Final%20data%20for%20Mass%20Communications%20assessment%20-%20with%20analysi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Sheet3!$E$6</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Sheet3!$D$7:$D$10</c:f>
              <c:strCache>
                <c:ptCount val="4"/>
                <c:pt idx="0">
                  <c:v>16-30</c:v>
                </c:pt>
                <c:pt idx="1">
                  <c:v>31-45</c:v>
                </c:pt>
                <c:pt idx="2">
                  <c:v>46-60</c:v>
                </c:pt>
                <c:pt idx="3">
                  <c:v>Over 60</c:v>
                </c:pt>
              </c:strCache>
            </c:strRef>
          </c:cat>
          <c:val>
            <c:numRef>
              <c:f>Sheet3!$E$7:$E$10</c:f>
              <c:numCache>
                <c:formatCode>0%</c:formatCode>
                <c:ptCount val="4"/>
                <c:pt idx="0">
                  <c:v>0.27</c:v>
                </c:pt>
                <c:pt idx="1">
                  <c:v>0.25</c:v>
                </c:pt>
                <c:pt idx="2">
                  <c:v>0.05</c:v>
                </c:pt>
                <c:pt idx="3">
                  <c:v>0.02</c:v>
                </c:pt>
              </c:numCache>
            </c:numRef>
          </c:val>
        </c:ser>
        <c:dLbls>
          <c:dLblPos val="outEnd"/>
          <c:showLegendKey val="0"/>
          <c:showVal val="1"/>
          <c:showCatName val="0"/>
          <c:showSerName val="0"/>
          <c:showPercent val="0"/>
          <c:showBubbleSize val="0"/>
        </c:dLbls>
        <c:gapWidth val="88"/>
        <c:axId val="123038912"/>
        <c:axId val="123039472"/>
      </c:barChart>
      <c:catAx>
        <c:axId val="123038912"/>
        <c:scaling>
          <c:orientation val="maxMin"/>
        </c:scaling>
        <c:delete val="1"/>
        <c:axPos val="l"/>
        <c:numFmt formatCode="General" sourceLinked="1"/>
        <c:majorTickMark val="none"/>
        <c:minorTickMark val="none"/>
        <c:tickLblPos val="nextTo"/>
        <c:crossAx val="123039472"/>
        <c:crosses val="autoZero"/>
        <c:auto val="1"/>
        <c:lblAlgn val="ctr"/>
        <c:lblOffset val="100"/>
        <c:noMultiLvlLbl val="0"/>
      </c:catAx>
      <c:valAx>
        <c:axId val="123039472"/>
        <c:scaling>
          <c:orientation val="minMax"/>
        </c:scaling>
        <c:delete val="1"/>
        <c:axPos val="t"/>
        <c:numFmt formatCode="0%" sourceLinked="1"/>
        <c:majorTickMark val="none"/>
        <c:minorTickMark val="none"/>
        <c:tickLblPos val="nextTo"/>
        <c:crossAx val="1230389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Arial Narrow" panose="020B0606020202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analysis.xlsx]Q14-17!PivotTable9</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manualLayout>
          <c:layoutTarget val="inner"/>
          <c:xMode val="edge"/>
          <c:yMode val="edge"/>
          <c:x val="0.18266881412550703"/>
          <c:y val="0.12968794111526868"/>
          <c:w val="0.56475184920066812"/>
          <c:h val="0.78960284665691705"/>
        </c:manualLayout>
      </c:layout>
      <c:pieChart>
        <c:varyColors val="1"/>
        <c:ser>
          <c:idx val="0"/>
          <c:order val="0"/>
          <c:tx>
            <c:strRef>
              <c:f>'Q14-17'!$G$20</c:f>
              <c:strCache>
                <c:ptCount val="1"/>
                <c:pt idx="0">
                  <c:v>Total</c:v>
                </c:pt>
              </c:strCache>
            </c:strRef>
          </c:tx>
          <c:dPt>
            <c:idx val="0"/>
            <c:bubble3D val="0"/>
            <c:spPr>
              <a:solidFill>
                <a:srgbClr val="EE5859"/>
              </a:solidFill>
              <a:ln w="19050">
                <a:solidFill>
                  <a:schemeClr val="lt1"/>
                </a:solidFill>
              </a:ln>
              <a:effectLst/>
            </c:spPr>
          </c:dPt>
          <c:dPt>
            <c:idx val="1"/>
            <c:bubble3D val="0"/>
            <c:spPr>
              <a:solidFill>
                <a:srgbClr val="58595A"/>
              </a:solidFill>
              <a:ln w="19050">
                <a:solidFill>
                  <a:schemeClr val="lt1"/>
                </a:solidFill>
              </a:ln>
              <a:effectLst/>
            </c:spPr>
          </c:dPt>
          <c:dLbls>
            <c:dLbl>
              <c:idx val="0"/>
              <c:layout>
                <c:manualLayout>
                  <c:x val="1.5369109630527024E-2"/>
                  <c:y val="-0.36008176862507646"/>
                </c:manualLayout>
              </c:layout>
              <c:tx>
                <c:rich>
                  <a:bodyPr rot="0" vert="horz"/>
                  <a:lstStyle/>
                  <a:p>
                    <a:pPr rtl="0">
                      <a:defRPr sz="1200">
                        <a:solidFill>
                          <a:srgbClr val="FFFFFF"/>
                        </a:solidFill>
                      </a:defRPr>
                    </a:pPr>
                    <a:r>
                      <a:rPr lang="en-US" sz="1200">
                        <a:solidFill>
                          <a:srgbClr val="FFFFFF"/>
                        </a:solidFill>
                      </a:rPr>
                      <a:t>90%</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10%</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solidFill>
                      <a:srgbClr val="FFFFFF"/>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'Q14-17'!$F$21:$F$23</c:f>
              <c:strCache>
                <c:ptCount val="2"/>
                <c:pt idx="0">
                  <c:v>No</c:v>
                </c:pt>
                <c:pt idx="1">
                  <c:v>Yes</c:v>
                </c:pt>
              </c:strCache>
            </c:strRef>
          </c:cat>
          <c:val>
            <c:numRef>
              <c:f>'Q14-17'!$G$21:$G$23</c:f>
              <c:numCache>
                <c:formatCode>0.0%</c:formatCode>
                <c:ptCount val="2"/>
                <c:pt idx="0">
                  <c:v>0.90081521739130466</c:v>
                </c:pt>
                <c:pt idx="1">
                  <c:v>9.9184782608695607E-2</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5"/>
            <c:invertIfNegative val="0"/>
            <c:bubble3D val="0"/>
            <c:spPr>
              <a:solidFill>
                <a:srgbClr val="95A0A9"/>
              </a:solidFill>
              <a:ln>
                <a:noFill/>
              </a:ln>
              <a:effectLst/>
            </c:spPr>
          </c:dPt>
          <c:dLbls>
            <c:dLbl>
              <c:idx val="0"/>
              <c:layout/>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45%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'Q25'!$B$27:$B$32</c:f>
              <c:strCache>
                <c:ptCount val="6"/>
                <c:pt idx="0">
                  <c:v>Other</c:v>
                </c:pt>
                <c:pt idx="1">
                  <c:v>Radio</c:v>
                </c:pt>
                <c:pt idx="2">
                  <c:v>Internet - online news</c:v>
                </c:pt>
                <c:pt idx="3">
                  <c:v>Nothing</c:v>
                </c:pt>
                <c:pt idx="4">
                  <c:v>Television</c:v>
                </c:pt>
                <c:pt idx="5">
                  <c:v>Social Media</c:v>
                </c:pt>
              </c:strCache>
            </c:strRef>
          </c:cat>
          <c:val>
            <c:numRef>
              <c:f>'Q25'!$C$27:$C$32</c:f>
              <c:numCache>
                <c:formatCode>0.0%</c:formatCode>
                <c:ptCount val="6"/>
                <c:pt idx="0">
                  <c:v>8.0163043478261017E-2</c:v>
                </c:pt>
                <c:pt idx="1">
                  <c:v>8.5597826086956721E-2</c:v>
                </c:pt>
                <c:pt idx="2">
                  <c:v>0.10461956521739101</c:v>
                </c:pt>
                <c:pt idx="3">
                  <c:v>0.13315217391304274</c:v>
                </c:pt>
                <c:pt idx="4">
                  <c:v>0.14266304347826117</c:v>
                </c:pt>
                <c:pt idx="5">
                  <c:v>0.45380434782608697</c:v>
                </c:pt>
              </c:numCache>
            </c:numRef>
          </c:val>
        </c:ser>
        <c:dLbls>
          <c:showLegendKey val="0"/>
          <c:showVal val="1"/>
          <c:showCatName val="0"/>
          <c:showSerName val="0"/>
          <c:showPercent val="0"/>
          <c:showBubbleSize val="0"/>
        </c:dLbls>
        <c:gapWidth val="88"/>
        <c:axId val="167291280"/>
        <c:axId val="167291840"/>
      </c:barChart>
      <c:catAx>
        <c:axId val="16729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7291840"/>
        <c:crosses val="autoZero"/>
        <c:auto val="1"/>
        <c:lblAlgn val="ctr"/>
        <c:lblOffset val="100"/>
        <c:noMultiLvlLbl val="0"/>
      </c:catAx>
      <c:valAx>
        <c:axId val="167291840"/>
        <c:scaling>
          <c:orientation val="minMax"/>
        </c:scaling>
        <c:delete val="1"/>
        <c:axPos val="b"/>
        <c:numFmt formatCode="0.0%" sourceLinked="1"/>
        <c:majorTickMark val="none"/>
        <c:minorTickMark val="none"/>
        <c:tickLblPos val="none"/>
        <c:crossAx val="167291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70370370370372E-2"/>
          <c:y val="4.3650793650793648E-2"/>
          <c:w val="0.95925925925925926"/>
          <c:h val="0.7697878390201224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5A0A9"/>
              </a:solidFill>
              <a:ln>
                <a:noFill/>
              </a:ln>
              <a:effectLst/>
            </c:spPr>
          </c:dPt>
          <c:dLbls>
            <c:dLbl>
              <c:idx val="0"/>
              <c:layout/>
              <c:tx>
                <c:rich>
                  <a:bodyPr/>
                  <a:lstStyle/>
                  <a:p>
                    <a:r>
                      <a:rPr lang="en-US"/>
                      <a:t>92%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'Q26'!$J$3:$J$8</c:f>
              <c:strCache>
                <c:ptCount val="6"/>
                <c:pt idx="0">
                  <c:v>Country of origin</c:v>
                </c:pt>
                <c:pt idx="1">
                  <c:v>News outlets</c:v>
                </c:pt>
                <c:pt idx="2">
                  <c:v>Camp services and assistance</c:v>
                </c:pt>
                <c:pt idx="3">
                  <c:v>Host country</c:v>
                </c:pt>
                <c:pt idx="4">
                  <c:v>Personal development</c:v>
                </c:pt>
                <c:pt idx="5">
                  <c:v>Other</c:v>
                </c:pt>
              </c:strCache>
            </c:strRef>
          </c:cat>
          <c:val>
            <c:numRef>
              <c:f>'Q26'!$K$3:$K$8</c:f>
              <c:numCache>
                <c:formatCode>0.0%</c:formatCode>
                <c:ptCount val="6"/>
                <c:pt idx="0">
                  <c:v>0.91538461538461535</c:v>
                </c:pt>
                <c:pt idx="1">
                  <c:v>0.21692307692307689</c:v>
                </c:pt>
                <c:pt idx="2">
                  <c:v>0.18923076923076923</c:v>
                </c:pt>
                <c:pt idx="3">
                  <c:v>0.11692307692307703</c:v>
                </c:pt>
                <c:pt idx="4">
                  <c:v>0.10923076923076933</c:v>
                </c:pt>
                <c:pt idx="5">
                  <c:v>2.7692307692307745E-2</c:v>
                </c:pt>
              </c:numCache>
            </c:numRef>
          </c:val>
        </c:ser>
        <c:dLbls>
          <c:showLegendKey val="0"/>
          <c:showVal val="1"/>
          <c:showCatName val="0"/>
          <c:showSerName val="0"/>
          <c:showPercent val="0"/>
          <c:showBubbleSize val="0"/>
        </c:dLbls>
        <c:gapWidth val="88"/>
        <c:overlap val="-27"/>
        <c:axId val="167294080"/>
        <c:axId val="167294640"/>
      </c:barChart>
      <c:catAx>
        <c:axId val="16729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7294640"/>
        <c:crosses val="autoZero"/>
        <c:auto val="1"/>
        <c:lblAlgn val="ctr"/>
        <c:lblOffset val="100"/>
        <c:noMultiLvlLbl val="0"/>
      </c:catAx>
      <c:valAx>
        <c:axId val="167294640"/>
        <c:scaling>
          <c:orientation val="minMax"/>
        </c:scaling>
        <c:delete val="1"/>
        <c:axPos val="l"/>
        <c:numFmt formatCode="0.0%" sourceLinked="1"/>
        <c:majorTickMark val="none"/>
        <c:minorTickMark val="none"/>
        <c:tickLblPos val="none"/>
        <c:crossAx val="167294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64304461942252"/>
          <c:y val="3.3950617283950615E-2"/>
          <c:w val="0.6932828813065034"/>
          <c:h val="0.81265311877374957"/>
        </c:manualLayout>
      </c:layout>
      <c:barChart>
        <c:barDir val="bar"/>
        <c:grouping val="clustered"/>
        <c:varyColors val="0"/>
        <c:ser>
          <c:idx val="0"/>
          <c:order val="0"/>
          <c:tx>
            <c:strRef>
              <c:f>'Q30-31'!$I$15</c:f>
              <c:strCache>
                <c:ptCount val="1"/>
                <c:pt idx="0">
                  <c:v>First most trusted source</c:v>
                </c:pt>
              </c:strCache>
            </c:strRef>
          </c:tx>
          <c:spPr>
            <a:solidFill>
              <a:schemeClr val="accent1"/>
            </a:solidFill>
            <a:ln>
              <a:noFill/>
            </a:ln>
            <a:effectLst/>
          </c:spPr>
          <c:invertIfNegative val="0"/>
          <c:dLbls>
            <c:dLbl>
              <c:idx val="0"/>
              <c:layout/>
              <c:tx>
                <c:rich>
                  <a:bodyPr/>
                  <a:lstStyle/>
                  <a:p>
                    <a:r>
                      <a:rPr lang="en-US"/>
                      <a:t>54%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1485169052063887E-3"/>
                </c:manualLayout>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8346673280123508E-17"/>
                  <c:y val="4.1485169052063887E-3"/>
                </c:manualLayout>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173336640061748E-17"/>
                  <c:y val="4.1488435600808525E-3"/>
                </c:manualLayout>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173336640061748E-17"/>
                  <c:y val="4.148516905206465E-3"/>
                </c:manualLayout>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9173336640061748E-17"/>
                  <c:y val="4.1485169052063887E-3"/>
                </c:manualLayout>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9173336640061748E-17"/>
                  <c:y val="4.1485169052063887E-3"/>
                </c:manualLayout>
              </c:layout>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4.1485169052063887E-3"/>
                </c:manualLayout>
              </c:layout>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'Q30-31'!$H$16:$H$24</c:f>
              <c:strCache>
                <c:ptCount val="9"/>
                <c:pt idx="0">
                  <c:v>Television</c:v>
                </c:pt>
                <c:pt idx="1">
                  <c:v>Social Media</c:v>
                </c:pt>
                <c:pt idx="2">
                  <c:v>Nothing</c:v>
                </c:pt>
                <c:pt idx="3">
                  <c:v>Internet - online news</c:v>
                </c:pt>
                <c:pt idx="4">
                  <c:v>Radio</c:v>
                </c:pt>
                <c:pt idx="5">
                  <c:v>Other</c:v>
                </c:pt>
                <c:pt idx="6">
                  <c:v>Internet - general websites</c:v>
                </c:pt>
                <c:pt idx="7">
                  <c:v>Internet - YouTube</c:v>
                </c:pt>
                <c:pt idx="8">
                  <c:v>Newspapers or magazines</c:v>
                </c:pt>
              </c:strCache>
            </c:strRef>
          </c:cat>
          <c:val>
            <c:numRef>
              <c:f>'Q30-31'!$I$16:$I$24</c:f>
              <c:numCache>
                <c:formatCode>0.0%</c:formatCode>
                <c:ptCount val="9"/>
                <c:pt idx="0">
                  <c:v>0.54347826086956497</c:v>
                </c:pt>
                <c:pt idx="1">
                  <c:v>0.220108695652174</c:v>
                </c:pt>
                <c:pt idx="2">
                  <c:v>6.3858695652173919E-2</c:v>
                </c:pt>
                <c:pt idx="3">
                  <c:v>5.5706521739130509E-2</c:v>
                </c:pt>
                <c:pt idx="4">
                  <c:v>3.2608695652173954E-2</c:v>
                </c:pt>
                <c:pt idx="5">
                  <c:v>3.2608695652173954E-2</c:v>
                </c:pt>
                <c:pt idx="6">
                  <c:v>2.7173913043478343E-2</c:v>
                </c:pt>
                <c:pt idx="7">
                  <c:v>1.9021739130434801E-2</c:v>
                </c:pt>
                <c:pt idx="8">
                  <c:v>5.4347826086956503E-3</c:v>
                </c:pt>
              </c:numCache>
            </c:numRef>
          </c:val>
        </c:ser>
        <c:ser>
          <c:idx val="1"/>
          <c:order val="1"/>
          <c:tx>
            <c:strRef>
              <c:f>'Q30-31'!$J$15</c:f>
              <c:strCache>
                <c:ptCount val="1"/>
                <c:pt idx="0">
                  <c:v>First least trusted source</c:v>
                </c:pt>
              </c:strCache>
            </c:strRef>
          </c:tx>
          <c:spPr>
            <a:solidFill>
              <a:schemeClr val="accent2"/>
            </a:solidFill>
            <a:ln>
              <a:noFill/>
            </a:ln>
            <a:effectLst/>
          </c:spPr>
          <c:invertIfNegative val="0"/>
          <c:dLbls>
            <c:dLbl>
              <c:idx val="0"/>
              <c:layout>
                <c:manualLayout>
                  <c:x val="-3.9173336640061748E-17"/>
                  <c:y val="-4.148516905206388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'Q30-31'!$H$16:$H$24</c:f>
              <c:strCache>
                <c:ptCount val="9"/>
                <c:pt idx="0">
                  <c:v>Television</c:v>
                </c:pt>
                <c:pt idx="1">
                  <c:v>Social Media</c:v>
                </c:pt>
                <c:pt idx="2">
                  <c:v>Nothing</c:v>
                </c:pt>
                <c:pt idx="3">
                  <c:v>Internet - online news</c:v>
                </c:pt>
                <c:pt idx="4">
                  <c:v>Radio</c:v>
                </c:pt>
                <c:pt idx="5">
                  <c:v>Other</c:v>
                </c:pt>
                <c:pt idx="6">
                  <c:v>Internet - general websites</c:v>
                </c:pt>
                <c:pt idx="7">
                  <c:v>Internet - YouTube</c:v>
                </c:pt>
                <c:pt idx="8">
                  <c:v>Newspapers or magazines</c:v>
                </c:pt>
              </c:strCache>
            </c:strRef>
          </c:cat>
          <c:val>
            <c:numRef>
              <c:f>'Q30-31'!$J$16:$J$24</c:f>
              <c:numCache>
                <c:formatCode>0.0%</c:formatCode>
                <c:ptCount val="9"/>
                <c:pt idx="0" formatCode="0%">
                  <c:v>5.1630434782608724E-2</c:v>
                </c:pt>
                <c:pt idx="1">
                  <c:v>0.25951086956521746</c:v>
                </c:pt>
                <c:pt idx="2">
                  <c:v>0.14809782608695601</c:v>
                </c:pt>
                <c:pt idx="3">
                  <c:v>0.10190217391304308</c:v>
                </c:pt>
                <c:pt idx="4">
                  <c:v>0.12771739130434823</c:v>
                </c:pt>
                <c:pt idx="5">
                  <c:v>1.35869565217391E-3</c:v>
                </c:pt>
                <c:pt idx="6">
                  <c:v>6.3858695652173919E-2</c:v>
                </c:pt>
                <c:pt idx="7">
                  <c:v>9.7826086956521702E-2</c:v>
                </c:pt>
                <c:pt idx="8">
                  <c:v>0.14809782608695601</c:v>
                </c:pt>
              </c:numCache>
            </c:numRef>
          </c:val>
        </c:ser>
        <c:dLbls>
          <c:showLegendKey val="0"/>
          <c:showVal val="1"/>
          <c:showCatName val="0"/>
          <c:showSerName val="0"/>
          <c:showPercent val="0"/>
          <c:showBubbleSize val="0"/>
        </c:dLbls>
        <c:gapWidth val="44"/>
        <c:axId val="167297440"/>
        <c:axId val="167298000"/>
      </c:barChart>
      <c:catAx>
        <c:axId val="167297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7298000"/>
        <c:crosses val="autoZero"/>
        <c:auto val="1"/>
        <c:lblAlgn val="ctr"/>
        <c:lblOffset val="100"/>
        <c:noMultiLvlLbl val="0"/>
      </c:catAx>
      <c:valAx>
        <c:axId val="167298000"/>
        <c:scaling>
          <c:orientation val="minMax"/>
        </c:scaling>
        <c:delete val="1"/>
        <c:axPos val="t"/>
        <c:numFmt formatCode="0%" sourceLinked="0"/>
        <c:majorTickMark val="out"/>
        <c:minorTickMark val="none"/>
        <c:tickLblPos val="none"/>
        <c:crossAx val="167297440"/>
        <c:crosses val="autoZero"/>
        <c:crossBetween val="between"/>
      </c:valAx>
      <c:spPr>
        <a:noFill/>
        <a:ln>
          <a:noFill/>
        </a:ln>
        <a:effectLst/>
      </c:spPr>
    </c:plotArea>
    <c:legend>
      <c:legendPos val="b"/>
      <c:layout>
        <c:manualLayout>
          <c:xMode val="edge"/>
          <c:yMode val="edge"/>
          <c:x val="0.18735067807813779"/>
          <c:y val="0.86514979922160751"/>
          <c:w val="0.74354463317494124"/>
          <c:h val="0.13485029649071645"/>
        </c:manualLayout>
      </c:layout>
      <c:overlay val="0"/>
      <c:spPr>
        <a:noFill/>
        <a:ln>
          <a:noFill/>
        </a:ln>
        <a:effectLst/>
      </c:spPr>
      <c:txPr>
        <a:bodyPr rot="0" vert="horz"/>
        <a:lstStyle/>
        <a:p>
          <a:pPr>
            <a:defRPr sz="1400"/>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analysis.xlsx]Q28!PivotTable11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95A0A9"/>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95A0A9"/>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95A0A9"/>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'Q28'!$C$20:$C$21</c:f>
              <c:strCache>
                <c:ptCount val="1"/>
                <c:pt idx="0">
                  <c:v>Village 3</c:v>
                </c:pt>
              </c:strCache>
            </c:strRef>
          </c:tx>
          <c:spPr>
            <a:solidFill>
              <a:schemeClr val="accent1"/>
            </a:solidFill>
            <a:ln>
              <a:noFill/>
            </a:ln>
            <a:effectLst/>
          </c:spPr>
          <c:invertIfNegative val="0"/>
          <c:dLbls>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'Q28'!$B$22:$B$27</c:f>
              <c:strCache>
                <c:ptCount val="5"/>
                <c:pt idx="0">
                  <c:v>Very adequate</c:v>
                </c:pt>
                <c:pt idx="1">
                  <c:v>Adequate</c:v>
                </c:pt>
                <c:pt idx="2">
                  <c:v>Somewhat adequate</c:v>
                </c:pt>
                <c:pt idx="3">
                  <c:v>Inadequate</c:v>
                </c:pt>
                <c:pt idx="4">
                  <c:v>Very inadequate</c:v>
                </c:pt>
              </c:strCache>
            </c:strRef>
          </c:cat>
          <c:val>
            <c:numRef>
              <c:f>'Q28'!$C$22:$C$27</c:f>
              <c:numCache>
                <c:formatCode>0%</c:formatCode>
                <c:ptCount val="5"/>
                <c:pt idx="0">
                  <c:v>5.434782608695652E-3</c:v>
                </c:pt>
                <c:pt idx="1">
                  <c:v>0.19565217391304332</c:v>
                </c:pt>
                <c:pt idx="2">
                  <c:v>0.13858695652173925</c:v>
                </c:pt>
                <c:pt idx="3">
                  <c:v>0.40217391304347838</c:v>
                </c:pt>
                <c:pt idx="4">
                  <c:v>0.25815217391304374</c:v>
                </c:pt>
              </c:numCache>
            </c:numRef>
          </c:val>
        </c:ser>
        <c:ser>
          <c:idx val="1"/>
          <c:order val="1"/>
          <c:tx>
            <c:strRef>
              <c:f>'Q28'!$D$20:$D$21</c:f>
              <c:strCache>
                <c:ptCount val="1"/>
                <c:pt idx="0">
                  <c:v>Village 6</c:v>
                </c:pt>
              </c:strCache>
            </c:strRef>
          </c:tx>
          <c:spPr>
            <a:solidFill>
              <a:srgbClr val="95A0A9"/>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'Q28'!$B$22:$B$27</c:f>
              <c:strCache>
                <c:ptCount val="5"/>
                <c:pt idx="0">
                  <c:v>Very adequate</c:v>
                </c:pt>
                <c:pt idx="1">
                  <c:v>Adequate</c:v>
                </c:pt>
                <c:pt idx="2">
                  <c:v>Somewhat adequate</c:v>
                </c:pt>
                <c:pt idx="3">
                  <c:v>Inadequate</c:v>
                </c:pt>
                <c:pt idx="4">
                  <c:v>Very inadequate</c:v>
                </c:pt>
              </c:strCache>
            </c:strRef>
          </c:cat>
          <c:val>
            <c:numRef>
              <c:f>'Q28'!$D$22:$D$27</c:f>
              <c:numCache>
                <c:formatCode>0%</c:formatCode>
                <c:ptCount val="5"/>
                <c:pt idx="0">
                  <c:v>0</c:v>
                </c:pt>
                <c:pt idx="1">
                  <c:v>8.6956521739130516E-2</c:v>
                </c:pt>
                <c:pt idx="2">
                  <c:v>0.16304347826086968</c:v>
                </c:pt>
                <c:pt idx="3">
                  <c:v>0.39130434782608736</c:v>
                </c:pt>
                <c:pt idx="4">
                  <c:v>0.35869565217391303</c:v>
                </c:pt>
              </c:numCache>
            </c:numRef>
          </c:val>
        </c:ser>
        <c:dLbls>
          <c:showLegendKey val="0"/>
          <c:showVal val="1"/>
          <c:showCatName val="0"/>
          <c:showSerName val="0"/>
          <c:showPercent val="0"/>
          <c:showBubbleSize val="0"/>
        </c:dLbls>
        <c:gapWidth val="88"/>
        <c:overlap val="-27"/>
        <c:axId val="169739184"/>
        <c:axId val="169739744"/>
      </c:barChart>
      <c:catAx>
        <c:axId val="16973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9739744"/>
        <c:crosses val="autoZero"/>
        <c:auto val="1"/>
        <c:lblAlgn val="ctr"/>
        <c:lblOffset val="100"/>
        <c:noMultiLvlLbl val="0"/>
      </c:catAx>
      <c:valAx>
        <c:axId val="169739744"/>
        <c:scaling>
          <c:orientation val="minMax"/>
        </c:scaling>
        <c:delete val="1"/>
        <c:axPos val="l"/>
        <c:numFmt formatCode="0%" sourceLinked="1"/>
        <c:majorTickMark val="none"/>
        <c:minorTickMark val="none"/>
        <c:tickLblPos val="none"/>
        <c:crossAx val="169739184"/>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6"/>
            <c:invertIfNegative val="0"/>
            <c:bubble3D val="0"/>
            <c:spPr>
              <a:solidFill>
                <a:srgbClr val="EE5859"/>
              </a:solidFill>
              <a:ln>
                <a:noFill/>
              </a:ln>
              <a:effectLst/>
            </c:spPr>
          </c:dPt>
          <c:dLbls>
            <c:dLbl>
              <c:idx val="0"/>
              <c:layout/>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35%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70%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96%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'Q29'!$J$3:$J$9</c:f>
              <c:strCache>
                <c:ptCount val="7"/>
                <c:pt idx="0">
                  <c:v>Other</c:v>
                </c:pt>
                <c:pt idx="1">
                  <c:v>Low trust in the credibility of media sources</c:v>
                </c:pt>
                <c:pt idx="2">
                  <c:v>Limited access to magazines and newspapers</c:v>
                </c:pt>
                <c:pt idx="3">
                  <c:v>TV news provided by CARE is insufficient</c:v>
                </c:pt>
                <c:pt idx="4">
                  <c:v>Limited access to internet connection</c:v>
                </c:pt>
                <c:pt idx="5">
                  <c:v>No financial means to purchase internet technology</c:v>
                </c:pt>
                <c:pt idx="6">
                  <c:v>Electricity is not available at the household level</c:v>
                </c:pt>
              </c:strCache>
            </c:strRef>
          </c:cat>
          <c:val>
            <c:numRef>
              <c:f>'Q29'!$K$3:$K$9</c:f>
              <c:numCache>
                <c:formatCode>0.0%</c:formatCode>
                <c:ptCount val="7"/>
                <c:pt idx="0">
                  <c:v>1.3487475915221613E-2</c:v>
                </c:pt>
                <c:pt idx="1">
                  <c:v>6.7437379576107903E-2</c:v>
                </c:pt>
                <c:pt idx="2">
                  <c:v>8.0924855491329689E-2</c:v>
                </c:pt>
                <c:pt idx="3">
                  <c:v>0.12909441233140723</c:v>
                </c:pt>
                <c:pt idx="4">
                  <c:v>0.34874759152215801</c:v>
                </c:pt>
                <c:pt idx="5">
                  <c:v>0.70134874759152266</c:v>
                </c:pt>
                <c:pt idx="6">
                  <c:v>0.95568400770712902</c:v>
                </c:pt>
              </c:numCache>
            </c:numRef>
          </c:val>
        </c:ser>
        <c:dLbls>
          <c:showLegendKey val="0"/>
          <c:showVal val="1"/>
          <c:showCatName val="0"/>
          <c:showSerName val="0"/>
          <c:showPercent val="0"/>
          <c:showBubbleSize val="0"/>
        </c:dLbls>
        <c:gapWidth val="88"/>
        <c:axId val="169741984"/>
        <c:axId val="169742544"/>
      </c:barChart>
      <c:catAx>
        <c:axId val="16974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9742544"/>
        <c:crosses val="autoZero"/>
        <c:auto val="1"/>
        <c:lblAlgn val="r"/>
        <c:lblOffset val="100"/>
        <c:noMultiLvlLbl val="0"/>
      </c:catAx>
      <c:valAx>
        <c:axId val="169742544"/>
        <c:scaling>
          <c:orientation val="minMax"/>
        </c:scaling>
        <c:delete val="1"/>
        <c:axPos val="b"/>
        <c:numFmt formatCode="0.0%" sourceLinked="1"/>
        <c:majorTickMark val="none"/>
        <c:minorTickMark val="none"/>
        <c:tickLblPos val="none"/>
        <c:crossAx val="1697419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dLbl>
              <c:idx val="0"/>
              <c:layout/>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solidFill>
                      <a:srgbClr val="58595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'Q18'!$A$17:$A$22</c:f>
              <c:strCache>
                <c:ptCount val="6"/>
                <c:pt idx="0">
                  <c:v>Community Centre</c:v>
                </c:pt>
                <c:pt idx="1">
                  <c:v>Other</c:v>
                </c:pt>
                <c:pt idx="2">
                  <c:v>Posters in public spaces</c:v>
                </c:pt>
                <c:pt idx="3">
                  <c:v>Leaflets</c:v>
                </c:pt>
                <c:pt idx="4">
                  <c:v>Text message (SMS)</c:v>
                </c:pt>
                <c:pt idx="5">
                  <c:v>Friends, neighbours, and family</c:v>
                </c:pt>
              </c:strCache>
            </c:strRef>
          </c:cat>
          <c:val>
            <c:numRef>
              <c:f>'Q18'!$B$17:$B$22</c:f>
              <c:numCache>
                <c:formatCode>0.0%</c:formatCode>
                <c:ptCount val="6"/>
                <c:pt idx="0">
                  <c:v>3.6684782608695739E-2</c:v>
                </c:pt>
                <c:pt idx="1">
                  <c:v>5.8423913043478368E-2</c:v>
                </c:pt>
                <c:pt idx="2">
                  <c:v>7.6086956521739094E-2</c:v>
                </c:pt>
                <c:pt idx="3">
                  <c:v>0.233695652173913</c:v>
                </c:pt>
                <c:pt idx="4">
                  <c:v>0.23505434782608717</c:v>
                </c:pt>
                <c:pt idx="5">
                  <c:v>0.36005434782608697</c:v>
                </c:pt>
              </c:numCache>
            </c:numRef>
          </c:val>
        </c:ser>
        <c:dLbls>
          <c:showLegendKey val="0"/>
          <c:showVal val="1"/>
          <c:showCatName val="0"/>
          <c:showSerName val="0"/>
          <c:showPercent val="0"/>
          <c:showBubbleSize val="0"/>
        </c:dLbls>
        <c:gapWidth val="88"/>
        <c:axId val="169744784"/>
        <c:axId val="169745344"/>
      </c:barChart>
      <c:catAx>
        <c:axId val="169744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solidFill>
                  <a:srgbClr val="58595A"/>
                </a:solidFill>
              </a:defRPr>
            </a:pPr>
            <a:endParaRPr lang="en-US"/>
          </a:p>
        </c:txPr>
        <c:crossAx val="169745344"/>
        <c:crosses val="autoZero"/>
        <c:auto val="1"/>
        <c:lblAlgn val="ctr"/>
        <c:lblOffset val="100"/>
        <c:noMultiLvlLbl val="0"/>
      </c:catAx>
      <c:valAx>
        <c:axId val="169745344"/>
        <c:scaling>
          <c:orientation val="minMax"/>
        </c:scaling>
        <c:delete val="1"/>
        <c:axPos val="b"/>
        <c:numFmt formatCode="0.0%" sourceLinked="1"/>
        <c:majorTickMark val="none"/>
        <c:minorTickMark val="none"/>
        <c:tickLblPos val="none"/>
        <c:crossAx val="169744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398977471566053E-2"/>
          <c:y val="4.9355288922218056E-2"/>
          <c:w val="0.9085038003062117"/>
          <c:h val="0.61821126525850933"/>
        </c:manualLayout>
      </c:layout>
      <c:barChart>
        <c:barDir val="col"/>
        <c:grouping val="clustered"/>
        <c:varyColors val="0"/>
        <c:ser>
          <c:idx val="0"/>
          <c:order val="0"/>
          <c:tx>
            <c:strRef>
              <c:f>'Q18'!$N$23</c:f>
              <c:strCache>
                <c:ptCount val="1"/>
                <c:pt idx="0">
                  <c:v>Friends, neighbours, and family</c:v>
                </c:pt>
              </c:strCache>
            </c:strRef>
          </c:tx>
          <c:spPr>
            <a:solidFill>
              <a:schemeClr val="accent1"/>
            </a:solidFill>
            <a:ln>
              <a:noFill/>
            </a:ln>
            <a:effectLst/>
          </c:spPr>
          <c:invertIfNegative val="0"/>
          <c:cat>
            <c:strRef>
              <c:f>'Q18'!$M$24:$M$26</c:f>
              <c:strCache>
                <c:ptCount val="3"/>
                <c:pt idx="0">
                  <c:v>April 2014-Oct. 2014</c:v>
                </c:pt>
                <c:pt idx="1">
                  <c:v>Nov. 2014-May 2015</c:v>
                </c:pt>
                <c:pt idx="2">
                  <c:v>June 2015-Dec. 2015</c:v>
                </c:pt>
              </c:strCache>
            </c:strRef>
          </c:cat>
          <c:val>
            <c:numRef>
              <c:f>'Q18'!$N$24:$N$26</c:f>
              <c:numCache>
                <c:formatCode>0.0%</c:formatCode>
                <c:ptCount val="3"/>
                <c:pt idx="0">
                  <c:v>0.29343629343629302</c:v>
                </c:pt>
                <c:pt idx="1">
                  <c:v>0.33980582524271979</c:v>
                </c:pt>
                <c:pt idx="2">
                  <c:v>0.43911439114391254</c:v>
                </c:pt>
              </c:numCache>
            </c:numRef>
          </c:val>
        </c:ser>
        <c:ser>
          <c:idx val="1"/>
          <c:order val="1"/>
          <c:tx>
            <c:strRef>
              <c:f>'Q18'!$O$23</c:f>
              <c:strCache>
                <c:ptCount val="1"/>
                <c:pt idx="0">
                  <c:v>Text message (SMS)</c:v>
                </c:pt>
              </c:strCache>
            </c:strRef>
          </c:tx>
          <c:spPr>
            <a:solidFill>
              <a:srgbClr val="A8A9AD"/>
            </a:solidFill>
            <a:ln>
              <a:noFill/>
            </a:ln>
            <a:effectLst/>
          </c:spPr>
          <c:invertIfNegative val="0"/>
          <c:cat>
            <c:strRef>
              <c:f>'Q18'!$M$24:$M$26</c:f>
              <c:strCache>
                <c:ptCount val="3"/>
                <c:pt idx="0">
                  <c:v>April 2014-Oct. 2014</c:v>
                </c:pt>
                <c:pt idx="1">
                  <c:v>Nov. 2014-May 2015</c:v>
                </c:pt>
                <c:pt idx="2">
                  <c:v>June 2015-Dec. 2015</c:v>
                </c:pt>
              </c:strCache>
            </c:strRef>
          </c:cat>
          <c:val>
            <c:numRef>
              <c:f>'Q18'!$O$24:$O$26</c:f>
              <c:numCache>
                <c:formatCode>0.0%</c:formatCode>
                <c:ptCount val="3"/>
                <c:pt idx="0">
                  <c:v>0.35135135135135098</c:v>
                </c:pt>
                <c:pt idx="1">
                  <c:v>0.247572815533981</c:v>
                </c:pt>
                <c:pt idx="2">
                  <c:v>0.11439114391143919</c:v>
                </c:pt>
              </c:numCache>
            </c:numRef>
          </c:val>
        </c:ser>
        <c:ser>
          <c:idx val="2"/>
          <c:order val="2"/>
          <c:tx>
            <c:strRef>
              <c:f>'Q18'!$P$23</c:f>
              <c:strCache>
                <c:ptCount val="1"/>
                <c:pt idx="0">
                  <c:v>Leaflets</c:v>
                </c:pt>
              </c:strCache>
            </c:strRef>
          </c:tx>
          <c:spPr>
            <a:solidFill>
              <a:srgbClr val="AAA490"/>
            </a:solidFill>
            <a:ln>
              <a:noFill/>
            </a:ln>
            <a:effectLst/>
          </c:spPr>
          <c:invertIfNegative val="0"/>
          <c:cat>
            <c:strRef>
              <c:f>'Q18'!$M$24:$M$26</c:f>
              <c:strCache>
                <c:ptCount val="3"/>
                <c:pt idx="0">
                  <c:v>April 2014-Oct. 2014</c:v>
                </c:pt>
                <c:pt idx="1">
                  <c:v>Nov. 2014-May 2015</c:v>
                </c:pt>
                <c:pt idx="2">
                  <c:v>June 2015-Dec. 2015</c:v>
                </c:pt>
              </c:strCache>
            </c:strRef>
          </c:cat>
          <c:val>
            <c:numRef>
              <c:f>'Q18'!$P$24:$P$26</c:f>
              <c:numCache>
                <c:formatCode>0.0%</c:formatCode>
                <c:ptCount val="3"/>
                <c:pt idx="0">
                  <c:v>0.20849420849420927</c:v>
                </c:pt>
                <c:pt idx="1">
                  <c:v>0.22815533980582517</c:v>
                </c:pt>
                <c:pt idx="2">
                  <c:v>0.26199261992619899</c:v>
                </c:pt>
              </c:numCache>
            </c:numRef>
          </c:val>
        </c:ser>
        <c:ser>
          <c:idx val="3"/>
          <c:order val="3"/>
          <c:tx>
            <c:strRef>
              <c:f>'Q18'!$Q$23</c:f>
              <c:strCache>
                <c:ptCount val="1"/>
                <c:pt idx="0">
                  <c:v>Posters in public spaces</c:v>
                </c:pt>
              </c:strCache>
            </c:strRef>
          </c:tx>
          <c:spPr>
            <a:solidFill>
              <a:srgbClr val="D3CCB9"/>
            </a:solidFill>
            <a:ln>
              <a:noFill/>
            </a:ln>
            <a:effectLst/>
          </c:spPr>
          <c:invertIfNegative val="0"/>
          <c:cat>
            <c:strRef>
              <c:f>'Q18'!$M$24:$M$26</c:f>
              <c:strCache>
                <c:ptCount val="3"/>
                <c:pt idx="0">
                  <c:v>April 2014-Oct. 2014</c:v>
                </c:pt>
                <c:pt idx="1">
                  <c:v>Nov. 2014-May 2015</c:v>
                </c:pt>
                <c:pt idx="2">
                  <c:v>June 2015-Dec. 2015</c:v>
                </c:pt>
              </c:strCache>
            </c:strRef>
          </c:cat>
          <c:val>
            <c:numRef>
              <c:f>'Q18'!$Q$24:$Q$26</c:f>
              <c:numCache>
                <c:formatCode>0.0%</c:formatCode>
                <c:ptCount val="3"/>
                <c:pt idx="0">
                  <c:v>4.6332046332046406E-2</c:v>
                </c:pt>
                <c:pt idx="1">
                  <c:v>9.2233009708737684E-2</c:v>
                </c:pt>
                <c:pt idx="2">
                  <c:v>9.2250922509225244E-2</c:v>
                </c:pt>
              </c:numCache>
            </c:numRef>
          </c:val>
        </c:ser>
        <c:ser>
          <c:idx val="4"/>
          <c:order val="4"/>
          <c:tx>
            <c:strRef>
              <c:f>'Q18'!$R$23</c:f>
              <c:strCache>
                <c:ptCount val="1"/>
                <c:pt idx="0">
                  <c:v>Community Centre</c:v>
                </c:pt>
              </c:strCache>
            </c:strRef>
          </c:tx>
          <c:spPr>
            <a:solidFill>
              <a:srgbClr val="EE5859"/>
            </a:solidFill>
            <a:ln>
              <a:noFill/>
            </a:ln>
            <a:effectLst/>
          </c:spPr>
          <c:invertIfNegative val="0"/>
          <c:cat>
            <c:strRef>
              <c:f>'Q18'!$M$24:$M$26</c:f>
              <c:strCache>
                <c:ptCount val="3"/>
                <c:pt idx="0">
                  <c:v>April 2014-Oct. 2014</c:v>
                </c:pt>
                <c:pt idx="1">
                  <c:v>Nov. 2014-May 2015</c:v>
                </c:pt>
                <c:pt idx="2">
                  <c:v>June 2015-Dec. 2015</c:v>
                </c:pt>
              </c:strCache>
            </c:strRef>
          </c:cat>
          <c:val>
            <c:numRef>
              <c:f>'Q18'!$R$24:$R$26</c:f>
              <c:numCache>
                <c:formatCode>0.0%</c:formatCode>
                <c:ptCount val="3"/>
                <c:pt idx="0">
                  <c:v>1.9305019305019329E-2</c:v>
                </c:pt>
                <c:pt idx="1">
                  <c:v>3.3980582524271802E-2</c:v>
                </c:pt>
                <c:pt idx="2">
                  <c:v>5.5350553505535104E-2</c:v>
                </c:pt>
              </c:numCache>
            </c:numRef>
          </c:val>
        </c:ser>
        <c:ser>
          <c:idx val="5"/>
          <c:order val="5"/>
          <c:tx>
            <c:strRef>
              <c:f>'Q18'!$S$23</c:f>
              <c:strCache>
                <c:ptCount val="1"/>
                <c:pt idx="0">
                  <c:v>Other</c:v>
                </c:pt>
              </c:strCache>
            </c:strRef>
          </c:tx>
          <c:spPr>
            <a:solidFill>
              <a:srgbClr val="F3A1A3"/>
            </a:solidFill>
            <a:ln>
              <a:noFill/>
            </a:ln>
            <a:effectLst/>
          </c:spPr>
          <c:invertIfNegative val="0"/>
          <c:cat>
            <c:strRef>
              <c:f>'Q18'!$M$24:$M$26</c:f>
              <c:strCache>
                <c:ptCount val="3"/>
                <c:pt idx="0">
                  <c:v>April 2014-Oct. 2014</c:v>
                </c:pt>
                <c:pt idx="1">
                  <c:v>Nov. 2014-May 2015</c:v>
                </c:pt>
                <c:pt idx="2">
                  <c:v>June 2015-Dec. 2015</c:v>
                </c:pt>
              </c:strCache>
            </c:strRef>
          </c:cat>
          <c:val>
            <c:numRef>
              <c:f>'Q18'!$S$24:$S$26</c:f>
              <c:numCache>
                <c:formatCode>0.0%</c:formatCode>
                <c:ptCount val="3"/>
                <c:pt idx="0">
                  <c:v>8.1081081081081099E-2</c:v>
                </c:pt>
                <c:pt idx="1">
                  <c:v>5.8252427184466014E-2</c:v>
                </c:pt>
                <c:pt idx="2">
                  <c:v>3.6900369003690002E-2</c:v>
                </c:pt>
              </c:numCache>
            </c:numRef>
          </c:val>
        </c:ser>
        <c:dLbls>
          <c:showLegendKey val="0"/>
          <c:showVal val="0"/>
          <c:showCatName val="0"/>
          <c:showSerName val="0"/>
          <c:showPercent val="0"/>
          <c:showBubbleSize val="0"/>
        </c:dLbls>
        <c:gapWidth val="219"/>
        <c:overlap val="-27"/>
        <c:axId val="169750384"/>
        <c:axId val="169750944"/>
      </c:barChart>
      <c:catAx>
        <c:axId val="169750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9750944"/>
        <c:crosses val="autoZero"/>
        <c:auto val="1"/>
        <c:lblAlgn val="ctr"/>
        <c:lblOffset val="100"/>
        <c:noMultiLvlLbl val="0"/>
      </c:catAx>
      <c:valAx>
        <c:axId val="169750944"/>
        <c:scaling>
          <c:orientation val="minMax"/>
        </c:scaling>
        <c:delete val="0"/>
        <c:axPos val="l"/>
        <c:numFmt formatCode="0%" sourceLinked="0"/>
        <c:majorTickMark val="out"/>
        <c:minorTickMark val="none"/>
        <c:tickLblPos val="nextTo"/>
        <c:spPr>
          <a:noFill/>
          <a:ln>
            <a:noFill/>
          </a:ln>
          <a:effectLst/>
        </c:spPr>
        <c:txPr>
          <a:bodyPr rot="-60000000" vert="horz"/>
          <a:lstStyle/>
          <a:p>
            <a:pPr>
              <a:defRPr sz="1200"/>
            </a:pPr>
            <a:endParaRPr lang="en-US"/>
          </a:p>
        </c:txPr>
        <c:crossAx val="169750384"/>
        <c:crosses val="autoZero"/>
        <c:crossBetween val="between"/>
      </c:valAx>
      <c:spPr>
        <a:noFill/>
        <a:ln>
          <a:noFill/>
        </a:ln>
        <a:effectLst/>
      </c:spPr>
    </c:plotArea>
    <c:legend>
      <c:legendPos val="b"/>
      <c:layout>
        <c:manualLayout>
          <c:xMode val="edge"/>
          <c:yMode val="edge"/>
          <c:x val="0.12633270450568679"/>
          <c:y val="0.80651842130844753"/>
          <c:w val="0.7711919017935257"/>
          <c:h val="0.13483960338291046"/>
        </c:manualLayout>
      </c:layout>
      <c:overlay val="0"/>
      <c:spPr>
        <a:noFill/>
        <a:ln>
          <a:noFill/>
        </a:ln>
        <a:effectLst/>
      </c:spPr>
      <c:txPr>
        <a:bodyPr rot="0" vert="horz"/>
        <a:lstStyle/>
        <a:p>
          <a:pPr>
            <a:defRPr sz="1200"/>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8513623297088"/>
          <c:y val="5.0926023135996944E-2"/>
          <c:w val="0.67856283589551303"/>
          <c:h val="0.7468140507091855"/>
        </c:manualLayout>
      </c:layout>
      <c:barChart>
        <c:barDir val="bar"/>
        <c:grouping val="clustered"/>
        <c:varyColors val="0"/>
        <c:ser>
          <c:idx val="0"/>
          <c:order val="0"/>
          <c:tx>
            <c:strRef>
              <c:f>'Q21-22'!$F$83</c:f>
              <c:strCache>
                <c:ptCount val="1"/>
                <c:pt idx="0">
                  <c:v>First most trusted information source </c:v>
                </c:pt>
              </c:strCache>
            </c:strRef>
          </c:tx>
          <c:spPr>
            <a:solidFill>
              <a:srgbClr val="95A0A9"/>
            </a:solidFill>
            <a:ln>
              <a:noFill/>
            </a:ln>
            <a:effectLst/>
          </c:spPr>
          <c:invertIfNegative val="0"/>
          <c:dLbls>
            <c:dLbl>
              <c:idx val="0"/>
              <c:layout>
                <c:manualLayout>
                  <c:x val="0"/>
                  <c:y val="4.9382716049382845E-3"/>
                </c:manualLayout>
              </c:layout>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048182209901784E-17"/>
                  <c:y val="9.8765432098764771E-3"/>
                </c:manualLayout>
              </c:layout>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8096364419803642E-17"/>
                  <c:y val="9.8765432098765673E-3"/>
                </c:manualLayout>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4.9382716049383314E-3"/>
                </c:manualLayout>
              </c:layout>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4.9382716049382845E-3"/>
                </c:manualLayout>
              </c:layout>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'Q21-22'!$E$84:$E$89</c:f>
              <c:strCache>
                <c:ptCount val="6"/>
                <c:pt idx="0">
                  <c:v>Other</c:v>
                </c:pt>
                <c:pt idx="1">
                  <c:v>Community Centre</c:v>
                </c:pt>
                <c:pt idx="2">
                  <c:v>Posters in public spaces</c:v>
                </c:pt>
                <c:pt idx="3">
                  <c:v>Leaflets</c:v>
                </c:pt>
                <c:pt idx="4">
                  <c:v>Text message (SMS)</c:v>
                </c:pt>
                <c:pt idx="5">
                  <c:v>Friend, neighbours, and family</c:v>
                </c:pt>
              </c:strCache>
            </c:strRef>
          </c:cat>
          <c:val>
            <c:numRef>
              <c:f>'Q21-22'!$F$84:$F$89</c:f>
              <c:numCache>
                <c:formatCode>0.0%</c:formatCode>
                <c:ptCount val="6"/>
                <c:pt idx="0">
                  <c:v>6.7934782608695621E-2</c:v>
                </c:pt>
                <c:pt idx="1">
                  <c:v>2.3097826086956499E-2</c:v>
                </c:pt>
                <c:pt idx="2">
                  <c:v>6.25E-2</c:v>
                </c:pt>
                <c:pt idx="3">
                  <c:v>0.26630434782608697</c:v>
                </c:pt>
                <c:pt idx="4">
                  <c:v>0.27445652173913032</c:v>
                </c:pt>
                <c:pt idx="5">
                  <c:v>0.30570652173913032</c:v>
                </c:pt>
              </c:numCache>
            </c:numRef>
          </c:val>
        </c:ser>
        <c:ser>
          <c:idx val="1"/>
          <c:order val="1"/>
          <c:tx>
            <c:strRef>
              <c:f>'Q21-22'!$G$83</c:f>
              <c:strCache>
                <c:ptCount val="1"/>
                <c:pt idx="0">
                  <c:v>Most frequently used information source</c:v>
                </c:pt>
              </c:strCache>
            </c:strRef>
          </c:tx>
          <c:spPr>
            <a:solidFill>
              <a:srgbClr val="58595A"/>
            </a:solidFill>
            <a:ln>
              <a:noFill/>
            </a:ln>
            <a:effectLst/>
          </c:spPr>
          <c:invertIfNegative val="0"/>
          <c:dLbls>
            <c:dLbl>
              <c:idx val="0"/>
              <c:layout>
                <c:manualLayout>
                  <c:x val="-7.8096364419803642E-17"/>
                  <c:y val="-4.9382716049383782E-3"/>
                </c:manualLayout>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9382716049382845E-3"/>
                </c:manualLayout>
              </c:layout>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
                </c:manualLayout>
              </c:layout>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8096364419803642E-17"/>
                  <c:y val="-4.9382716049382845E-3"/>
                </c:manualLayout>
              </c:layout>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9382716049383062E-3"/>
                </c:manualLayout>
              </c:layout>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'Q21-22'!$E$84:$E$89</c:f>
              <c:strCache>
                <c:ptCount val="6"/>
                <c:pt idx="0">
                  <c:v>Other</c:v>
                </c:pt>
                <c:pt idx="1">
                  <c:v>Community Centre</c:v>
                </c:pt>
                <c:pt idx="2">
                  <c:v>Posters in public spaces</c:v>
                </c:pt>
                <c:pt idx="3">
                  <c:v>Leaflets</c:v>
                </c:pt>
                <c:pt idx="4">
                  <c:v>Text message (SMS)</c:v>
                </c:pt>
                <c:pt idx="5">
                  <c:v>Friend, neighbours, and family</c:v>
                </c:pt>
              </c:strCache>
            </c:strRef>
          </c:cat>
          <c:val>
            <c:numRef>
              <c:f>'Q21-22'!$G$84:$G$89</c:f>
              <c:numCache>
                <c:formatCode>0.0%</c:formatCode>
                <c:ptCount val="6"/>
                <c:pt idx="0">
                  <c:v>5.8423913043478368E-2</c:v>
                </c:pt>
                <c:pt idx="1">
                  <c:v>3.6684782608695739E-2</c:v>
                </c:pt>
                <c:pt idx="2">
                  <c:v>7.6086956521739094E-2</c:v>
                </c:pt>
                <c:pt idx="3">
                  <c:v>0.233695652173913</c:v>
                </c:pt>
                <c:pt idx="4">
                  <c:v>0.23505434782608717</c:v>
                </c:pt>
                <c:pt idx="5">
                  <c:v>0.36005434782608697</c:v>
                </c:pt>
              </c:numCache>
            </c:numRef>
          </c:val>
        </c:ser>
        <c:dLbls>
          <c:showLegendKey val="0"/>
          <c:showVal val="1"/>
          <c:showCatName val="0"/>
          <c:showSerName val="0"/>
          <c:showPercent val="0"/>
          <c:showBubbleSize val="0"/>
        </c:dLbls>
        <c:gapWidth val="88"/>
        <c:axId val="170463056"/>
        <c:axId val="170463616"/>
      </c:barChart>
      <c:catAx>
        <c:axId val="17046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70463616"/>
        <c:crosses val="autoZero"/>
        <c:auto val="1"/>
        <c:lblAlgn val="ctr"/>
        <c:lblOffset val="100"/>
        <c:noMultiLvlLbl val="0"/>
      </c:catAx>
      <c:valAx>
        <c:axId val="170463616"/>
        <c:scaling>
          <c:orientation val="minMax"/>
        </c:scaling>
        <c:delete val="1"/>
        <c:axPos val="b"/>
        <c:numFmt formatCode="0%" sourceLinked="0"/>
        <c:majorTickMark val="none"/>
        <c:minorTickMark val="none"/>
        <c:tickLblPos val="none"/>
        <c:crossAx val="170463056"/>
        <c:crosses val="autoZero"/>
        <c:crossBetween val="between"/>
      </c:valAx>
      <c:spPr>
        <a:noFill/>
        <a:ln>
          <a:noFill/>
        </a:ln>
        <a:effectLst/>
      </c:spPr>
    </c:plotArea>
    <c:legend>
      <c:legendPos val="b"/>
      <c:layout>
        <c:manualLayout>
          <c:xMode val="edge"/>
          <c:yMode val="edge"/>
          <c:x val="6.4189476315460542E-2"/>
          <c:y val="0.84582871522368297"/>
          <c:w val="0.86835020622422199"/>
          <c:h val="7.0834881375723163E-2"/>
        </c:manualLayout>
      </c:layout>
      <c:overlay val="0"/>
      <c:spPr>
        <a:noFill/>
        <a:ln>
          <a:noFill/>
        </a:ln>
        <a:effectLst/>
      </c:spPr>
      <c:txPr>
        <a:bodyPr rot="0" vert="horz"/>
        <a:lstStyle/>
        <a:p>
          <a:pPr>
            <a:defRPr sz="1200"/>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E5859"/>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rgbClr val="58595A"/>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'Q19'!$D$38:$D$53</c:f>
              <c:strCache>
                <c:ptCount val="16"/>
                <c:pt idx="0">
                  <c:v>IBV scheme</c:v>
                </c:pt>
                <c:pt idx="1">
                  <c:v>Health</c:v>
                </c:pt>
                <c:pt idx="2">
                  <c:v>Disability </c:v>
                </c:pt>
                <c:pt idx="3">
                  <c:v>Protection services</c:v>
                </c:pt>
                <c:pt idx="4">
                  <c:v>Civil status documents</c:v>
                </c:pt>
                <c:pt idx="5">
                  <c:v>Formal education</c:v>
                </c:pt>
                <c:pt idx="6">
                  <c:v>Water and sanitation</c:v>
                </c:pt>
                <c:pt idx="7">
                  <c:v>Informal education</c:v>
                </c:pt>
                <c:pt idx="8">
                  <c:v>Shelter issues</c:v>
                </c:pt>
                <c:pt idx="9">
                  <c:v>Bread distributions</c:v>
                </c:pt>
                <c:pt idx="10">
                  <c:v>NFI distributions</c:v>
                </c:pt>
                <c:pt idx="11">
                  <c:v>Registration/Documentation</c:v>
                </c:pt>
                <c:pt idx="12">
                  <c:v>Recreational activities </c:v>
                </c:pt>
                <c:pt idx="13">
                  <c:v>Safety and security</c:v>
                </c:pt>
                <c:pt idx="14">
                  <c:v>Standards of conduct</c:v>
                </c:pt>
                <c:pt idx="15">
                  <c:v>Food voucher and e-cards</c:v>
                </c:pt>
              </c:strCache>
            </c:strRef>
          </c:cat>
          <c:val>
            <c:numRef>
              <c:f>'Q19'!$E$38:$E$53</c:f>
              <c:numCache>
                <c:formatCode>0%</c:formatCode>
                <c:ptCount val="16"/>
                <c:pt idx="0">
                  <c:v>0.55027173913043481</c:v>
                </c:pt>
                <c:pt idx="1">
                  <c:v>0.21603260869565219</c:v>
                </c:pt>
                <c:pt idx="2">
                  <c:v>0.18206521739130432</c:v>
                </c:pt>
                <c:pt idx="3">
                  <c:v>0.14402173913043478</c:v>
                </c:pt>
                <c:pt idx="4">
                  <c:v>0.13179347826086957</c:v>
                </c:pt>
                <c:pt idx="5">
                  <c:v>0.125</c:v>
                </c:pt>
                <c:pt idx="6">
                  <c:v>0.125</c:v>
                </c:pt>
                <c:pt idx="7">
                  <c:v>9.5108695652173905E-2</c:v>
                </c:pt>
                <c:pt idx="8">
                  <c:v>9.375E-2</c:v>
                </c:pt>
                <c:pt idx="9">
                  <c:v>7.744565217391304E-2</c:v>
                </c:pt>
                <c:pt idx="10">
                  <c:v>7.3369565217391311E-2</c:v>
                </c:pt>
                <c:pt idx="11">
                  <c:v>6.1141304347826081E-2</c:v>
                </c:pt>
                <c:pt idx="12">
                  <c:v>5.8423913043478264E-2</c:v>
                </c:pt>
                <c:pt idx="13">
                  <c:v>5.5706521739130432E-2</c:v>
                </c:pt>
                <c:pt idx="14">
                  <c:v>5.2989130434782608E-2</c:v>
                </c:pt>
                <c:pt idx="15">
                  <c:v>4.4836956521739128E-2</c:v>
                </c:pt>
              </c:numCache>
            </c:numRef>
          </c:val>
        </c:ser>
        <c:dLbls>
          <c:dLblPos val="outEnd"/>
          <c:showLegendKey val="0"/>
          <c:showVal val="1"/>
          <c:showCatName val="0"/>
          <c:showSerName val="0"/>
          <c:showPercent val="0"/>
          <c:showBubbleSize val="0"/>
        </c:dLbls>
        <c:gapWidth val="88"/>
        <c:axId val="170465856"/>
        <c:axId val="170466416"/>
      </c:barChart>
      <c:catAx>
        <c:axId val="1704658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0466416"/>
        <c:crosses val="autoZero"/>
        <c:auto val="1"/>
        <c:lblAlgn val="ctr"/>
        <c:lblOffset val="100"/>
        <c:noMultiLvlLbl val="0"/>
      </c:catAx>
      <c:valAx>
        <c:axId val="170466416"/>
        <c:scaling>
          <c:orientation val="minMax"/>
        </c:scaling>
        <c:delete val="1"/>
        <c:axPos val="t"/>
        <c:numFmt formatCode="0%" sourceLinked="1"/>
        <c:majorTickMark val="out"/>
        <c:minorTickMark val="none"/>
        <c:tickLblPos val="nextTo"/>
        <c:crossAx val="17046585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Sheet3!$E$12</c:f>
              <c:strCache>
                <c:ptCount val="1"/>
                <c:pt idx="0">
                  <c:v>Male</c:v>
                </c:pt>
              </c:strCache>
            </c:strRef>
          </c:tx>
          <c:spPr>
            <a:solidFill>
              <a:srgbClr val="95A0A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Sheet3!$D$13:$D$16</c:f>
              <c:strCache>
                <c:ptCount val="4"/>
                <c:pt idx="0">
                  <c:v>16-30</c:v>
                </c:pt>
                <c:pt idx="1">
                  <c:v>31-45</c:v>
                </c:pt>
                <c:pt idx="2">
                  <c:v>46-60</c:v>
                </c:pt>
                <c:pt idx="3">
                  <c:v>Over 60</c:v>
                </c:pt>
              </c:strCache>
            </c:strRef>
          </c:cat>
          <c:val>
            <c:numRef>
              <c:f>Sheet3!$E$13:$E$16</c:f>
              <c:numCache>
                <c:formatCode>0%</c:formatCode>
                <c:ptCount val="4"/>
                <c:pt idx="0">
                  <c:v>0.15</c:v>
                </c:pt>
                <c:pt idx="1">
                  <c:v>0.18</c:v>
                </c:pt>
                <c:pt idx="2">
                  <c:v>0.04</c:v>
                </c:pt>
                <c:pt idx="3">
                  <c:v>0.04</c:v>
                </c:pt>
              </c:numCache>
            </c:numRef>
          </c:val>
        </c:ser>
        <c:dLbls>
          <c:dLblPos val="outEnd"/>
          <c:showLegendKey val="0"/>
          <c:showVal val="1"/>
          <c:showCatName val="0"/>
          <c:showSerName val="0"/>
          <c:showPercent val="0"/>
          <c:showBubbleSize val="0"/>
        </c:dLbls>
        <c:gapWidth val="88"/>
        <c:axId val="166503488"/>
        <c:axId val="166504048"/>
      </c:barChart>
      <c:catAx>
        <c:axId val="166503488"/>
        <c:scaling>
          <c:orientation val="maxMin"/>
        </c:scaling>
        <c:delete val="1"/>
        <c:axPos val="r"/>
        <c:numFmt formatCode="General" sourceLinked="1"/>
        <c:majorTickMark val="out"/>
        <c:minorTickMark val="none"/>
        <c:tickLblPos val="nextTo"/>
        <c:crossAx val="166504048"/>
        <c:crosses val="autoZero"/>
        <c:auto val="1"/>
        <c:lblAlgn val="ctr"/>
        <c:lblOffset val="100"/>
        <c:noMultiLvlLbl val="0"/>
      </c:catAx>
      <c:valAx>
        <c:axId val="166504048"/>
        <c:scaling>
          <c:orientation val="maxMin"/>
        </c:scaling>
        <c:delete val="1"/>
        <c:axPos val="t"/>
        <c:numFmt formatCode="0%" sourceLinked="1"/>
        <c:majorTickMark val="out"/>
        <c:minorTickMark val="none"/>
        <c:tickLblPos val="nextTo"/>
        <c:crossAx val="166503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Arial Narrow" panose="020B060602020203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85247540957429"/>
          <c:y val="3.4722222222222224E-2"/>
          <c:w val="0.62896949749305398"/>
          <c:h val="0.78769841269841268"/>
        </c:manualLayout>
      </c:layout>
      <c:pieChart>
        <c:varyColors val="1"/>
        <c:ser>
          <c:idx val="0"/>
          <c:order val="0"/>
          <c:dPt>
            <c:idx val="0"/>
            <c:bubble3D val="0"/>
            <c:spPr>
              <a:solidFill>
                <a:srgbClr val="58595A"/>
              </a:solidFill>
              <a:ln w="19050">
                <a:solidFill>
                  <a:schemeClr val="lt1"/>
                </a:solidFill>
              </a:ln>
              <a:effectLst/>
            </c:spPr>
          </c:dPt>
          <c:dPt>
            <c:idx val="1"/>
            <c:bubble3D val="0"/>
            <c:spPr>
              <a:solidFill>
                <a:srgbClr val="EE595A"/>
              </a:solidFill>
              <a:ln w="19050">
                <a:solidFill>
                  <a:schemeClr val="lt1"/>
                </a:solidFill>
              </a:ln>
              <a:effectLst/>
            </c:spPr>
          </c:dPt>
          <c:dLbls>
            <c:dLbl>
              <c:idx val="0"/>
              <c:layout>
                <c:manualLayout>
                  <c:x val="-0.21309065923099033"/>
                  <c:y val="-4.958598925134358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7931949190432089"/>
                  <c:y val="7.34026996625421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6020202030204" pitchFamily="34" charset="0"/>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Sheet1!$A$4:$A$5</c:f>
              <c:strCache>
                <c:ptCount val="2"/>
                <c:pt idx="0">
                  <c:v>No</c:v>
                </c:pt>
                <c:pt idx="1">
                  <c:v>Yes</c:v>
                </c:pt>
              </c:strCache>
            </c:strRef>
          </c:cat>
          <c:val>
            <c:numRef>
              <c:f>Sheet1!$B$4:$B$5</c:f>
              <c:numCache>
                <c:formatCode>0%</c:formatCode>
                <c:ptCount val="2"/>
                <c:pt idx="0">
                  <c:v>0.56000000000000005</c:v>
                </c:pt>
                <c:pt idx="1">
                  <c:v>0.44</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analysis.xlsx]Q32, 34!PivotTable8</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pieChart>
        <c:varyColors val="1"/>
        <c:ser>
          <c:idx val="0"/>
          <c:order val="0"/>
          <c:tx>
            <c:strRef>
              <c:f>'Q32, 34'!$C$3</c:f>
              <c:strCache>
                <c:ptCount val="1"/>
                <c:pt idx="0">
                  <c:v>Total</c:v>
                </c:pt>
              </c:strCache>
            </c:strRef>
          </c:tx>
          <c:dPt>
            <c:idx val="0"/>
            <c:bubble3D val="0"/>
            <c:spPr>
              <a:solidFill>
                <a:srgbClr val="58595A"/>
              </a:solidFill>
              <a:ln w="19050">
                <a:solidFill>
                  <a:schemeClr val="lt1"/>
                </a:solidFill>
              </a:ln>
              <a:effectLst/>
            </c:spPr>
          </c:dPt>
          <c:dPt>
            <c:idx val="1"/>
            <c:bubble3D val="0"/>
            <c:spPr>
              <a:solidFill>
                <a:srgbClr val="EE5859"/>
              </a:solidFill>
              <a:ln w="19050">
                <a:solidFill>
                  <a:schemeClr val="lt1"/>
                </a:solidFill>
              </a:ln>
              <a:effectLst/>
            </c:spPr>
          </c:dPt>
          <c:dLbls>
            <c:dLbl>
              <c:idx val="0"/>
              <c:layout/>
              <c:tx>
                <c:rich>
                  <a:bodyPr/>
                  <a:lstStyle/>
                  <a:p>
                    <a:r>
                      <a:rPr lang="en-US"/>
                      <a:t>51%</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49%</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solidFill>
                      <a:srgbClr val="FFFFFF"/>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'Q32, 34'!$B$4:$B$6</c:f>
              <c:strCache>
                <c:ptCount val="2"/>
                <c:pt idx="0">
                  <c:v>No</c:v>
                </c:pt>
                <c:pt idx="1">
                  <c:v>Yes</c:v>
                </c:pt>
              </c:strCache>
            </c:strRef>
          </c:cat>
          <c:val>
            <c:numRef>
              <c:f>'Q32, 34'!$C$4:$C$6</c:f>
              <c:numCache>
                <c:formatCode>0.0%</c:formatCode>
                <c:ptCount val="2"/>
                <c:pt idx="0">
                  <c:v>0.51222826086956497</c:v>
                </c:pt>
                <c:pt idx="1">
                  <c:v>0.48777173913043498</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929824226277622"/>
          <c:y val="0.36631627882951523"/>
          <c:w val="0.18044581162048623"/>
          <c:h val="0.28441043000466154"/>
        </c:manualLayout>
      </c:layout>
      <c:overlay val="0"/>
      <c:spPr>
        <a:noFill/>
        <a:ln>
          <a:noFill/>
        </a:ln>
        <a:effectLst/>
      </c:spPr>
      <c:txPr>
        <a:bodyPr rot="0" vert="horz"/>
        <a:lstStyle/>
        <a:p>
          <a:pPr>
            <a:defRPr sz="1200"/>
          </a:pPr>
          <a:endParaRPr lang="en-US"/>
        </a:p>
      </c:txPr>
    </c:legend>
    <c:plotVisOnly val="1"/>
    <c:dispBlanksAs val="zero"/>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analysis.xlsx]Q32, 34!PivotTable9</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EE5859"/>
          </a:solidFill>
          <a:ln w="19050">
            <a:solidFill>
              <a:schemeClr val="lt1"/>
            </a:solidFill>
          </a:ln>
          <a:effectLst/>
        </c:spPr>
      </c:pivotFmt>
      <c:pivotFmt>
        <c:idx val="2"/>
        <c:spPr>
          <a:solidFill>
            <a:srgbClr val="58595A"/>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58595A"/>
          </a:solidFill>
          <a:ln w="19050">
            <a:solidFill>
              <a:schemeClr val="lt1"/>
            </a:solidFill>
          </a:ln>
          <a:effectLst/>
        </c:spPr>
      </c:pivotFmt>
      <c:pivotFmt>
        <c:idx val="5"/>
        <c:spPr>
          <a:solidFill>
            <a:srgbClr val="EE5859"/>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58595A"/>
          </a:solidFill>
          <a:ln w="19050">
            <a:solidFill>
              <a:schemeClr val="lt1"/>
            </a:solidFill>
          </a:ln>
          <a:effectLst/>
        </c:spPr>
      </c:pivotFmt>
      <c:pivotFmt>
        <c:idx val="8"/>
        <c:spPr>
          <a:solidFill>
            <a:srgbClr val="EE5859"/>
          </a:solidFill>
          <a:ln w="19050">
            <a:solidFill>
              <a:schemeClr val="lt1"/>
            </a:solidFill>
          </a:ln>
          <a:effectLst/>
        </c:spPr>
      </c:pivotFmt>
    </c:pivotFmts>
    <c:plotArea>
      <c:layout>
        <c:manualLayout>
          <c:layoutTarget val="inner"/>
          <c:xMode val="edge"/>
          <c:yMode val="edge"/>
          <c:x val="0.1910912190963342"/>
          <c:y val="0.12263402119545098"/>
          <c:w val="0.52632229866839575"/>
          <c:h val="0.75473195760909806"/>
        </c:manualLayout>
      </c:layout>
      <c:pieChart>
        <c:varyColors val="1"/>
        <c:ser>
          <c:idx val="0"/>
          <c:order val="0"/>
          <c:tx>
            <c:strRef>
              <c:f>'Q32, 34'!$C$18</c:f>
              <c:strCache>
                <c:ptCount val="1"/>
                <c:pt idx="0">
                  <c:v>Total</c:v>
                </c:pt>
              </c:strCache>
            </c:strRef>
          </c:tx>
          <c:dPt>
            <c:idx val="0"/>
            <c:bubble3D val="0"/>
            <c:spPr>
              <a:solidFill>
                <a:srgbClr val="58595A"/>
              </a:solidFill>
              <a:ln w="19050">
                <a:solidFill>
                  <a:schemeClr val="lt1"/>
                </a:solidFill>
              </a:ln>
              <a:effectLst/>
            </c:spPr>
          </c:dPt>
          <c:dPt>
            <c:idx val="1"/>
            <c:bubble3D val="0"/>
            <c:spPr>
              <a:solidFill>
                <a:srgbClr val="EE5859"/>
              </a:solidFill>
              <a:ln w="19050">
                <a:solidFill>
                  <a:schemeClr val="lt1"/>
                </a:solidFill>
              </a:ln>
              <a:effectLst/>
            </c:spPr>
          </c:dPt>
          <c:dLbls>
            <c:dLbl>
              <c:idx val="0"/>
              <c:layout>
                <c:manualLayout>
                  <c:x val="-7.3018862464074949E-2"/>
                  <c:y val="-0.31066057495601151"/>
                </c:manualLayout>
              </c:layout>
              <c:tx>
                <c:rich>
                  <a:bodyPr/>
                  <a:lstStyle/>
                  <a:p>
                    <a:r>
                      <a:rPr lang="en-US"/>
                      <a:t>75%</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25%</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solidFill>
                      <a:srgbClr val="FFFFFF"/>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'Q32, 34'!$B$19:$B$21</c:f>
              <c:strCache>
                <c:ptCount val="2"/>
                <c:pt idx="0">
                  <c:v>Yes</c:v>
                </c:pt>
                <c:pt idx="1">
                  <c:v>No</c:v>
                </c:pt>
              </c:strCache>
            </c:strRef>
          </c:cat>
          <c:val>
            <c:numRef>
              <c:f>'Q32, 34'!$C$19:$C$21</c:f>
              <c:numCache>
                <c:formatCode>0.0%</c:formatCode>
                <c:ptCount val="2"/>
                <c:pt idx="0">
                  <c:v>0.75208913649025166</c:v>
                </c:pt>
                <c:pt idx="1">
                  <c:v>0.24791086350974917</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dLbl>
              <c:idx val="0"/>
              <c:layout/>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'Q35'!$J$3:$J$8</c:f>
              <c:strCache>
                <c:ptCount val="6"/>
                <c:pt idx="0">
                  <c:v>Community centre case managers</c:v>
                </c:pt>
                <c:pt idx="1">
                  <c:v>Complaint box</c:v>
                </c:pt>
                <c:pt idx="2">
                  <c:v>NGOs/UN staff</c:v>
                </c:pt>
                <c:pt idx="3">
                  <c:v>Information session</c:v>
                </c:pt>
                <c:pt idx="4">
                  <c:v>Community police</c:v>
                </c:pt>
                <c:pt idx="5">
                  <c:v>Helpline</c:v>
                </c:pt>
              </c:strCache>
            </c:strRef>
          </c:cat>
          <c:val>
            <c:numRef>
              <c:f>'Q35'!$K$3:$K$8</c:f>
              <c:numCache>
                <c:formatCode>0.0%</c:formatCode>
                <c:ptCount val="6"/>
                <c:pt idx="0">
                  <c:v>0.56296296296296167</c:v>
                </c:pt>
                <c:pt idx="1">
                  <c:v>0.41111111111111093</c:v>
                </c:pt>
                <c:pt idx="2">
                  <c:v>0.225925925925926</c:v>
                </c:pt>
                <c:pt idx="3">
                  <c:v>0.1444444444444444</c:v>
                </c:pt>
                <c:pt idx="4">
                  <c:v>0.13703703703703726</c:v>
                </c:pt>
                <c:pt idx="5">
                  <c:v>2.2222222222222202E-2</c:v>
                </c:pt>
              </c:numCache>
            </c:numRef>
          </c:val>
        </c:ser>
        <c:dLbls>
          <c:showLegendKey val="0"/>
          <c:showVal val="1"/>
          <c:showCatName val="0"/>
          <c:showSerName val="0"/>
          <c:showPercent val="0"/>
          <c:showBubbleSize val="0"/>
        </c:dLbls>
        <c:gapWidth val="88"/>
        <c:overlap val="-27"/>
        <c:axId val="170473696"/>
        <c:axId val="170474256"/>
      </c:barChart>
      <c:catAx>
        <c:axId val="1704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70474256"/>
        <c:crosses val="autoZero"/>
        <c:auto val="1"/>
        <c:lblAlgn val="ctr"/>
        <c:lblOffset val="100"/>
        <c:noMultiLvlLbl val="0"/>
      </c:catAx>
      <c:valAx>
        <c:axId val="170474256"/>
        <c:scaling>
          <c:orientation val="minMax"/>
        </c:scaling>
        <c:delete val="1"/>
        <c:axPos val="l"/>
        <c:numFmt formatCode="0.0%" sourceLinked="1"/>
        <c:majorTickMark val="none"/>
        <c:minorTickMark val="none"/>
        <c:tickLblPos val="none"/>
        <c:crossAx val="170473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dLbl>
              <c:idx val="0"/>
              <c:layout/>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29%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52%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6020202030204" pitchFamily="34" charset="0"/>
                    <a:ea typeface="+mn-ea"/>
                    <a:cs typeface="Raav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'Q37'!$J$3:$J$9</c:f>
              <c:strCache>
                <c:ptCount val="7"/>
                <c:pt idx="0">
                  <c:v>Other</c:v>
                </c:pt>
                <c:pt idx="1">
                  <c:v>Helpline</c:v>
                </c:pt>
                <c:pt idx="2">
                  <c:v>Humanitarian org. field staff</c:v>
                </c:pt>
                <c:pt idx="3">
                  <c:v>Information session</c:v>
                </c:pt>
                <c:pt idx="4">
                  <c:v>Community police</c:v>
                </c:pt>
                <c:pt idx="5">
                  <c:v>Case Managers</c:v>
                </c:pt>
                <c:pt idx="6">
                  <c:v>Complaint box</c:v>
                </c:pt>
              </c:strCache>
            </c:strRef>
          </c:cat>
          <c:val>
            <c:numRef>
              <c:f>'Q37'!$K$3:$K$9</c:f>
              <c:numCache>
                <c:formatCode>0.0%</c:formatCode>
                <c:ptCount val="7"/>
                <c:pt idx="0">
                  <c:v>8.1521739130434798E-3</c:v>
                </c:pt>
                <c:pt idx="1">
                  <c:v>0.10054347826087008</c:v>
                </c:pt>
                <c:pt idx="2">
                  <c:v>0.12771739130434823</c:v>
                </c:pt>
                <c:pt idx="3">
                  <c:v>0.29076086956521746</c:v>
                </c:pt>
                <c:pt idx="4">
                  <c:v>0.52173913043478393</c:v>
                </c:pt>
                <c:pt idx="5">
                  <c:v>0.55842391304347894</c:v>
                </c:pt>
                <c:pt idx="6">
                  <c:v>0.56114130434782605</c:v>
                </c:pt>
              </c:numCache>
            </c:numRef>
          </c:val>
        </c:ser>
        <c:dLbls>
          <c:showLegendKey val="0"/>
          <c:showVal val="1"/>
          <c:showCatName val="0"/>
          <c:showSerName val="0"/>
          <c:showPercent val="0"/>
          <c:showBubbleSize val="0"/>
        </c:dLbls>
        <c:gapWidth val="88"/>
        <c:axId val="170477056"/>
        <c:axId val="170477616"/>
      </c:barChart>
      <c:catAx>
        <c:axId val="17047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Raavi" panose="020B0502040204020203" pitchFamily="34" charset="0"/>
              </a:defRPr>
            </a:pPr>
            <a:endParaRPr lang="en-US"/>
          </a:p>
        </c:txPr>
        <c:crossAx val="170477616"/>
        <c:crosses val="autoZero"/>
        <c:auto val="1"/>
        <c:lblAlgn val="ctr"/>
        <c:lblOffset val="100"/>
        <c:noMultiLvlLbl val="0"/>
      </c:catAx>
      <c:valAx>
        <c:axId val="170477616"/>
        <c:scaling>
          <c:orientation val="minMax"/>
        </c:scaling>
        <c:delete val="1"/>
        <c:axPos val="b"/>
        <c:numFmt formatCode="0.0%" sourceLinked="1"/>
        <c:majorTickMark val="none"/>
        <c:minorTickMark val="none"/>
        <c:tickLblPos val="none"/>
        <c:crossAx val="170477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rial Narrow" panose="020B0606020202030204" pitchFamily="34" charset="0"/>
          <a:cs typeface="Raavi" panose="020B0502040204020203"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dLbl>
              <c:idx val="0"/>
              <c:layout/>
              <c:tx>
                <c:rich>
                  <a:bodyPr/>
                  <a:lstStyle/>
                  <a:p>
                    <a:r>
                      <a:rPr lang="en-US"/>
                      <a:t>70%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'Q40-41'!$H$3:$H$10</c:f>
              <c:strCache>
                <c:ptCount val="8"/>
                <c:pt idx="0">
                  <c:v>Community Police</c:v>
                </c:pt>
                <c:pt idx="1">
                  <c:v>Humanitarian NGO and UN Staff</c:v>
                </c:pt>
                <c:pt idx="2">
                  <c:v>Nothing*</c:v>
                </c:pt>
                <c:pt idx="3">
                  <c:v>Community Center Case Manager</c:v>
                </c:pt>
                <c:pt idx="4">
                  <c:v>Complaint Box</c:v>
                </c:pt>
                <c:pt idx="5">
                  <c:v>Helpline</c:v>
                </c:pt>
                <c:pt idx="6">
                  <c:v>Information Session</c:v>
                </c:pt>
                <c:pt idx="7">
                  <c:v>Other</c:v>
                </c:pt>
              </c:strCache>
            </c:strRef>
          </c:cat>
          <c:val>
            <c:numRef>
              <c:f>'Q40-41'!$I$3:$I$10</c:f>
              <c:numCache>
                <c:formatCode>0.0%</c:formatCode>
                <c:ptCount val="8"/>
                <c:pt idx="0">
                  <c:v>0.70108695652173902</c:v>
                </c:pt>
                <c:pt idx="1">
                  <c:v>0.4184782608695658</c:v>
                </c:pt>
                <c:pt idx="2">
                  <c:v>0.27989130434782633</c:v>
                </c:pt>
                <c:pt idx="3">
                  <c:v>0.25135869565217434</c:v>
                </c:pt>
                <c:pt idx="4">
                  <c:v>0.18614130434782633</c:v>
                </c:pt>
                <c:pt idx="5">
                  <c:v>9.5108695652173947E-2</c:v>
                </c:pt>
                <c:pt idx="6">
                  <c:v>6.3858695652173919E-2</c:v>
                </c:pt>
                <c:pt idx="7">
                  <c:v>4.0760869565217399E-3</c:v>
                </c:pt>
              </c:numCache>
            </c:numRef>
          </c:val>
        </c:ser>
        <c:dLbls>
          <c:showLegendKey val="0"/>
          <c:showVal val="1"/>
          <c:showCatName val="0"/>
          <c:showSerName val="0"/>
          <c:showPercent val="0"/>
          <c:showBubbleSize val="0"/>
        </c:dLbls>
        <c:gapWidth val="88"/>
        <c:axId val="171454208"/>
        <c:axId val="171454768"/>
      </c:barChart>
      <c:catAx>
        <c:axId val="171454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71454768"/>
        <c:crosses val="autoZero"/>
        <c:auto val="1"/>
        <c:lblAlgn val="ctr"/>
        <c:lblOffset val="100"/>
        <c:noMultiLvlLbl val="0"/>
      </c:catAx>
      <c:valAx>
        <c:axId val="171454768"/>
        <c:scaling>
          <c:orientation val="minMax"/>
        </c:scaling>
        <c:delete val="1"/>
        <c:axPos val="t"/>
        <c:numFmt formatCode="0.0%" sourceLinked="1"/>
        <c:majorTickMark val="none"/>
        <c:minorTickMark val="none"/>
        <c:tickLblPos val="none"/>
        <c:crossAx val="1714542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analysis.xlsx]Q38!PivotTable19</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95A0A9"/>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95A0A9"/>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95A0A9"/>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'Q38'!$B$19:$B$20</c:f>
              <c:strCache>
                <c:ptCount val="1"/>
                <c:pt idx="0">
                  <c:v>Village 3</c:v>
                </c:pt>
              </c:strCache>
            </c:strRef>
          </c:tx>
          <c:spPr>
            <a:solidFill>
              <a:schemeClr val="accent1"/>
            </a:solidFill>
            <a:ln>
              <a:noFill/>
            </a:ln>
            <a:effectLst/>
          </c:spPr>
          <c:invertIfNegative val="0"/>
          <c:dLbls>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'Q38'!$A$21:$A$26</c:f>
              <c:strCache>
                <c:ptCount val="5"/>
                <c:pt idx="0">
                  <c:v>Very satisfied</c:v>
                </c:pt>
                <c:pt idx="1">
                  <c:v>Satisfied</c:v>
                </c:pt>
                <c:pt idx="2">
                  <c:v>Moderate</c:v>
                </c:pt>
                <c:pt idx="3">
                  <c:v>Unsatisfied</c:v>
                </c:pt>
                <c:pt idx="4">
                  <c:v>Very unsatisfied</c:v>
                </c:pt>
              </c:strCache>
            </c:strRef>
          </c:cat>
          <c:val>
            <c:numRef>
              <c:f>'Q38'!$B$21:$B$26</c:f>
              <c:numCache>
                <c:formatCode>0%</c:formatCode>
                <c:ptCount val="5"/>
                <c:pt idx="0">
                  <c:v>5.434782608695652E-3</c:v>
                </c:pt>
                <c:pt idx="1">
                  <c:v>0.29619565217391303</c:v>
                </c:pt>
                <c:pt idx="2">
                  <c:v>0.1929347826086957</c:v>
                </c:pt>
                <c:pt idx="3">
                  <c:v>0.37500000000000022</c:v>
                </c:pt>
                <c:pt idx="4">
                  <c:v>0.1304347826086957</c:v>
                </c:pt>
              </c:numCache>
            </c:numRef>
          </c:val>
        </c:ser>
        <c:ser>
          <c:idx val="1"/>
          <c:order val="1"/>
          <c:tx>
            <c:strRef>
              <c:f>'Q38'!$C$19:$C$20</c:f>
              <c:strCache>
                <c:ptCount val="1"/>
                <c:pt idx="0">
                  <c:v>Village 6</c:v>
                </c:pt>
              </c:strCache>
            </c:strRef>
          </c:tx>
          <c:spPr>
            <a:solidFill>
              <a:srgbClr val="95A0A9"/>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'Q38'!$A$21:$A$26</c:f>
              <c:strCache>
                <c:ptCount val="5"/>
                <c:pt idx="0">
                  <c:v>Very satisfied</c:v>
                </c:pt>
                <c:pt idx="1">
                  <c:v>Satisfied</c:v>
                </c:pt>
                <c:pt idx="2">
                  <c:v>Moderate</c:v>
                </c:pt>
                <c:pt idx="3">
                  <c:v>Unsatisfied</c:v>
                </c:pt>
                <c:pt idx="4">
                  <c:v>Very unsatisfied</c:v>
                </c:pt>
              </c:strCache>
            </c:strRef>
          </c:cat>
          <c:val>
            <c:numRef>
              <c:f>'Q38'!$C$21:$C$26</c:f>
              <c:numCache>
                <c:formatCode>0%</c:formatCode>
                <c:ptCount val="5"/>
                <c:pt idx="0">
                  <c:v>8.1521739130434798E-3</c:v>
                </c:pt>
                <c:pt idx="1">
                  <c:v>0.23641304347826109</c:v>
                </c:pt>
                <c:pt idx="2">
                  <c:v>0.19836956521739141</c:v>
                </c:pt>
                <c:pt idx="3">
                  <c:v>0.38043478260869595</c:v>
                </c:pt>
                <c:pt idx="4">
                  <c:v>0.17663043478260881</c:v>
                </c:pt>
              </c:numCache>
            </c:numRef>
          </c:val>
        </c:ser>
        <c:dLbls>
          <c:showLegendKey val="0"/>
          <c:showVal val="1"/>
          <c:showCatName val="0"/>
          <c:showSerName val="0"/>
          <c:showPercent val="0"/>
          <c:showBubbleSize val="0"/>
        </c:dLbls>
        <c:gapWidth val="88"/>
        <c:overlap val="-27"/>
        <c:axId val="171457568"/>
        <c:axId val="171458128"/>
      </c:barChart>
      <c:catAx>
        <c:axId val="17145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71458128"/>
        <c:crosses val="autoZero"/>
        <c:auto val="1"/>
        <c:lblAlgn val="ctr"/>
        <c:lblOffset val="100"/>
        <c:noMultiLvlLbl val="0"/>
      </c:catAx>
      <c:valAx>
        <c:axId val="171458128"/>
        <c:scaling>
          <c:orientation val="minMax"/>
        </c:scaling>
        <c:delete val="1"/>
        <c:axPos val="l"/>
        <c:numFmt formatCode="0%" sourceLinked="1"/>
        <c:majorTickMark val="none"/>
        <c:minorTickMark val="none"/>
        <c:tickLblPos val="none"/>
        <c:crossAx val="171457568"/>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EE595A"/>
              </a:solidFill>
              <a:round/>
            </a:ln>
            <a:effectLst/>
          </c:spPr>
          <c:marker>
            <c:symbol val="none"/>
          </c:marker>
          <c:dLbls>
            <c:dLbl>
              <c:idx val="0"/>
              <c:layout>
                <c:manualLayout>
                  <c:x val="-2.5089605734767026E-2"/>
                  <c:y val="8.8888888888888837E-2"/>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407473259390965E-2"/>
                  <c:y val="-0.12450218722659673"/>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701443569553969E-2"/>
                  <c:y val="-7.6354257801108397E-2"/>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'Q5-8 (Dem)'!$E$96:$E$102</c:f>
              <c:strCache>
                <c:ptCount val="7"/>
                <c:pt idx="0">
                  <c:v>April-June 2014</c:v>
                </c:pt>
                <c:pt idx="1">
                  <c:v>July-Sept. 2014</c:v>
                </c:pt>
                <c:pt idx="2">
                  <c:v>Oct.-Dec. 2014</c:v>
                </c:pt>
                <c:pt idx="3">
                  <c:v>Jan.-March 2015</c:v>
                </c:pt>
                <c:pt idx="4">
                  <c:v>April-June 2015</c:v>
                </c:pt>
                <c:pt idx="5">
                  <c:v>July-Sept. 2015</c:v>
                </c:pt>
                <c:pt idx="6">
                  <c:v>Oct.-Dec. 2015</c:v>
                </c:pt>
              </c:strCache>
            </c:strRef>
          </c:cat>
          <c:val>
            <c:numRef>
              <c:f>'Q5-8 (Dem)'!$F$96:$F$102</c:f>
              <c:numCache>
                <c:formatCode>0.0%</c:formatCode>
                <c:ptCount val="7"/>
                <c:pt idx="0">
                  <c:v>0.15625000000000017</c:v>
                </c:pt>
                <c:pt idx="1">
                  <c:v>0.18885869565217417</c:v>
                </c:pt>
                <c:pt idx="2">
                  <c:v>5.4347826086956499E-2</c:v>
                </c:pt>
                <c:pt idx="3">
                  <c:v>0.18070652173912999</c:v>
                </c:pt>
                <c:pt idx="4">
                  <c:v>7.0652173913043514E-2</c:v>
                </c:pt>
                <c:pt idx="5">
                  <c:v>0.1114130434782611</c:v>
                </c:pt>
                <c:pt idx="6">
                  <c:v>0.23777173913043523</c:v>
                </c:pt>
              </c:numCache>
            </c:numRef>
          </c:val>
          <c:smooth val="0"/>
        </c:ser>
        <c:dLbls>
          <c:showLegendKey val="0"/>
          <c:showVal val="1"/>
          <c:showCatName val="0"/>
          <c:showSerName val="0"/>
          <c:showPercent val="0"/>
          <c:showBubbleSize val="0"/>
        </c:dLbls>
        <c:smooth val="0"/>
        <c:axId val="123035552"/>
        <c:axId val="123034992"/>
      </c:lineChart>
      <c:catAx>
        <c:axId val="12303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n-US"/>
          </a:p>
        </c:txPr>
        <c:crossAx val="123034992"/>
        <c:crosses val="autoZero"/>
        <c:auto val="1"/>
        <c:lblAlgn val="ctr"/>
        <c:lblOffset val="100"/>
        <c:noMultiLvlLbl val="0"/>
      </c:catAx>
      <c:valAx>
        <c:axId val="123034992"/>
        <c:scaling>
          <c:orientation val="minMax"/>
        </c:scaling>
        <c:delete val="1"/>
        <c:axPos val="l"/>
        <c:numFmt formatCode="0.0%" sourceLinked="1"/>
        <c:majorTickMark val="none"/>
        <c:minorTickMark val="none"/>
        <c:tickLblPos val="none"/>
        <c:crossAx val="123035552"/>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57708411448568"/>
          <c:y val="0"/>
          <c:w val="0.84859751906011749"/>
          <c:h val="0.90598612673415824"/>
        </c:manualLayout>
      </c:layout>
      <c:barChart>
        <c:barDir val="bar"/>
        <c:grouping val="percentStacked"/>
        <c:varyColors val="0"/>
        <c:ser>
          <c:idx val="0"/>
          <c:order val="0"/>
          <c:tx>
            <c:strRef>
              <c:f>'Q9-10'!$P$53</c:f>
              <c:strCache>
                <c:ptCount val="1"/>
                <c:pt idx="0">
                  <c:v>Literate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'Q9-10'!$O$54:$O$57</c:f>
              <c:strCache>
                <c:ptCount val="4"/>
                <c:pt idx="0">
                  <c:v>16-30</c:v>
                </c:pt>
                <c:pt idx="1">
                  <c:v>31-45</c:v>
                </c:pt>
                <c:pt idx="2">
                  <c:v>46-60</c:v>
                </c:pt>
                <c:pt idx="3">
                  <c:v>Over 60</c:v>
                </c:pt>
              </c:strCache>
            </c:strRef>
          </c:cat>
          <c:val>
            <c:numRef>
              <c:f>'Q9-10'!$P$54:$P$57</c:f>
              <c:numCache>
                <c:formatCode>0%</c:formatCode>
                <c:ptCount val="4"/>
                <c:pt idx="0">
                  <c:v>0.88253968253968251</c:v>
                </c:pt>
                <c:pt idx="1">
                  <c:v>0.77669902912621358</c:v>
                </c:pt>
                <c:pt idx="2">
                  <c:v>0.64634146341463417</c:v>
                </c:pt>
                <c:pt idx="3">
                  <c:v>0.53333333333333333</c:v>
                </c:pt>
              </c:numCache>
            </c:numRef>
          </c:val>
        </c:ser>
        <c:ser>
          <c:idx val="1"/>
          <c:order val="1"/>
          <c:tx>
            <c:strRef>
              <c:f>'Q9-10'!$Q$53</c:f>
              <c:strCache>
                <c:ptCount val="1"/>
                <c:pt idx="0">
                  <c:v>Illiterate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'Q9-10'!$O$54:$O$57</c:f>
              <c:strCache>
                <c:ptCount val="4"/>
                <c:pt idx="0">
                  <c:v>16-30</c:v>
                </c:pt>
                <c:pt idx="1">
                  <c:v>31-45</c:v>
                </c:pt>
                <c:pt idx="2">
                  <c:v>46-60</c:v>
                </c:pt>
                <c:pt idx="3">
                  <c:v>Over 60</c:v>
                </c:pt>
              </c:strCache>
            </c:strRef>
          </c:cat>
          <c:val>
            <c:numRef>
              <c:f>'Q9-10'!$Q$54:$Q$57</c:f>
              <c:numCache>
                <c:formatCode>0%</c:formatCode>
                <c:ptCount val="4"/>
                <c:pt idx="0">
                  <c:v>0.11746031746031746</c:v>
                </c:pt>
                <c:pt idx="1">
                  <c:v>0.22330097087378642</c:v>
                </c:pt>
                <c:pt idx="2">
                  <c:v>0.35365853658536583</c:v>
                </c:pt>
                <c:pt idx="3">
                  <c:v>0.46666666666666667</c:v>
                </c:pt>
              </c:numCache>
            </c:numRef>
          </c:val>
        </c:ser>
        <c:dLbls>
          <c:showLegendKey val="0"/>
          <c:showVal val="1"/>
          <c:showCatName val="0"/>
          <c:showSerName val="0"/>
          <c:showPercent val="0"/>
          <c:showBubbleSize val="0"/>
        </c:dLbls>
        <c:gapWidth val="88"/>
        <c:overlap val="100"/>
        <c:axId val="166507968"/>
        <c:axId val="166508528"/>
      </c:barChart>
      <c:catAx>
        <c:axId val="16650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6508528"/>
        <c:crosses val="autoZero"/>
        <c:auto val="1"/>
        <c:lblAlgn val="ctr"/>
        <c:lblOffset val="100"/>
        <c:noMultiLvlLbl val="0"/>
      </c:catAx>
      <c:valAx>
        <c:axId val="166508528"/>
        <c:scaling>
          <c:orientation val="minMax"/>
        </c:scaling>
        <c:delete val="1"/>
        <c:axPos val="b"/>
        <c:numFmt formatCode="0%" sourceLinked="1"/>
        <c:majorTickMark val="none"/>
        <c:minorTickMark val="none"/>
        <c:tickLblPos val="nextTo"/>
        <c:crossAx val="16650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Arial Narrow" panose="020B0606020202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analysis.xlsx]Q11!PivotTable1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'Q11'!$C$21:$C$22</c:f>
              <c:strCache>
                <c:ptCount val="1"/>
                <c:pt idx="0">
                  <c:v>Do not possess smart phone</c:v>
                </c:pt>
              </c:strCache>
            </c:strRef>
          </c:tx>
          <c:spPr>
            <a:solidFill>
              <a:srgbClr val="EE5859"/>
            </a:solidFill>
            <a:ln>
              <a:noFill/>
            </a:ln>
            <a:effectLst/>
          </c:spPr>
          <c:invertIfNegative val="0"/>
          <c:dLbls>
            <c:dLbl>
              <c:idx val="0"/>
              <c:layout/>
              <c:tx>
                <c:rich>
                  <a:bodyPr/>
                  <a:lstStyle/>
                  <a:p>
                    <a:r>
                      <a:rPr lang="en-US"/>
                      <a:t>49%</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'Q11'!$B$23:$B$25</c:f>
              <c:strCache>
                <c:ptCount val="2"/>
                <c:pt idx="0">
                  <c:v>Female</c:v>
                </c:pt>
                <c:pt idx="1">
                  <c:v>Male</c:v>
                </c:pt>
              </c:strCache>
            </c:strRef>
          </c:cat>
          <c:val>
            <c:numRef>
              <c:f>'Q11'!$C$23:$C$25</c:f>
              <c:numCache>
                <c:formatCode>0.0%</c:formatCode>
                <c:ptCount val="2"/>
                <c:pt idx="0">
                  <c:v>0.48729792147806006</c:v>
                </c:pt>
                <c:pt idx="1">
                  <c:v>0.31353135313531355</c:v>
                </c:pt>
              </c:numCache>
            </c:numRef>
          </c:val>
        </c:ser>
        <c:ser>
          <c:idx val="1"/>
          <c:order val="1"/>
          <c:tx>
            <c:strRef>
              <c:f>'Q11'!$D$21:$D$22</c:f>
              <c:strCache>
                <c:ptCount val="1"/>
                <c:pt idx="0">
                  <c:v>Possess smart phone</c:v>
                </c:pt>
              </c:strCache>
            </c:strRef>
          </c:tx>
          <c:spPr>
            <a:solidFill>
              <a:srgbClr val="58595A"/>
            </a:solidFill>
            <a:ln>
              <a:noFill/>
            </a:ln>
            <a:effectLst/>
          </c:spPr>
          <c:invertIfNegative val="0"/>
          <c:dLbls>
            <c:dLbl>
              <c:idx val="0"/>
              <c:layout/>
              <c:tx>
                <c:rich>
                  <a:bodyPr/>
                  <a:lstStyle/>
                  <a:p>
                    <a:r>
                      <a:rPr lang="en-US"/>
                      <a:t>51%</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69%</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'Q11'!$B$23:$B$25</c:f>
              <c:strCache>
                <c:ptCount val="2"/>
                <c:pt idx="0">
                  <c:v>Female</c:v>
                </c:pt>
                <c:pt idx="1">
                  <c:v>Male</c:v>
                </c:pt>
              </c:strCache>
            </c:strRef>
          </c:cat>
          <c:val>
            <c:numRef>
              <c:f>'Q11'!$D$23:$D$25</c:f>
              <c:numCache>
                <c:formatCode>0.0%</c:formatCode>
                <c:ptCount val="2"/>
                <c:pt idx="0">
                  <c:v>0.5127020785219395</c:v>
                </c:pt>
                <c:pt idx="1">
                  <c:v>0.68646864686468645</c:v>
                </c:pt>
              </c:numCache>
            </c:numRef>
          </c:val>
        </c:ser>
        <c:dLbls>
          <c:showLegendKey val="0"/>
          <c:showVal val="1"/>
          <c:showCatName val="0"/>
          <c:showSerName val="0"/>
          <c:showPercent val="0"/>
          <c:showBubbleSize val="0"/>
        </c:dLbls>
        <c:gapWidth val="88"/>
        <c:overlap val="100"/>
        <c:axId val="166511328"/>
        <c:axId val="166511888"/>
      </c:barChart>
      <c:catAx>
        <c:axId val="16651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6511888"/>
        <c:crosses val="autoZero"/>
        <c:auto val="1"/>
        <c:lblAlgn val="ctr"/>
        <c:lblOffset val="100"/>
        <c:noMultiLvlLbl val="0"/>
      </c:catAx>
      <c:valAx>
        <c:axId val="166511888"/>
        <c:scaling>
          <c:orientation val="minMax"/>
        </c:scaling>
        <c:delete val="1"/>
        <c:axPos val="l"/>
        <c:numFmt formatCode="0%" sourceLinked="1"/>
        <c:majorTickMark val="none"/>
        <c:minorTickMark val="none"/>
        <c:tickLblPos val="none"/>
        <c:crossAx val="166511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lgn="just">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analysis.xlsx]Q11!PivotTable2</c:name>
    <c:fmtId val="-1"/>
  </c:pivotSource>
  <c:chart>
    <c:autoTitleDeleted val="0"/>
    <c:pivotFmts>
      <c:pivotFmt>
        <c:idx val="0"/>
        <c:spPr>
          <a:solidFill>
            <a:srgbClr val="EE5859"/>
          </a:solidFill>
          <a:ln>
            <a:noFill/>
          </a:ln>
          <a:effectLst/>
        </c:spPr>
        <c:marker>
          <c:symbol val="none"/>
        </c:marker>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58595A"/>
          </a:solidFill>
          <a:ln>
            <a:noFill/>
          </a:ln>
          <a:effectLst/>
        </c:spPr>
        <c:marker>
          <c:symbol val="none"/>
        </c:marker>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EE5859"/>
          </a:solidFill>
          <a:ln>
            <a:noFill/>
          </a:ln>
          <a:effectLst/>
        </c:spPr>
        <c:marker>
          <c:symbol val="none"/>
        </c:marker>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58595A"/>
          </a:solidFill>
          <a:ln>
            <a:noFill/>
          </a:ln>
          <a:effectLst/>
        </c:spPr>
        <c:marker>
          <c:symbol val="none"/>
        </c:marker>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E5859"/>
          </a:solidFill>
          <a:ln>
            <a:noFill/>
          </a:ln>
          <a:effectLst/>
        </c:spPr>
        <c:marker>
          <c:symbol val="none"/>
        </c:marker>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58595A"/>
          </a:solidFill>
          <a:ln>
            <a:noFill/>
          </a:ln>
          <a:effectLst/>
        </c:spPr>
        <c:marker>
          <c:symbol val="none"/>
        </c:marker>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33333333333333331"/>
          <c:y val="7.407407407407407E-2"/>
          <c:w val="0.6271535979877515"/>
          <c:h val="0.83002296587926505"/>
        </c:manualLayout>
      </c:layout>
      <c:barChart>
        <c:barDir val="col"/>
        <c:grouping val="percentStacked"/>
        <c:varyColors val="0"/>
        <c:ser>
          <c:idx val="0"/>
          <c:order val="0"/>
          <c:tx>
            <c:strRef>
              <c:f>'Q11'!$B$112:$B$113</c:f>
              <c:strCache>
                <c:ptCount val="1"/>
                <c:pt idx="0">
                  <c:v>Do not possess smart phone</c:v>
                </c:pt>
              </c:strCache>
            </c:strRef>
          </c:tx>
          <c:spPr>
            <a:solidFill>
              <a:srgbClr val="EE5859"/>
            </a:solidFill>
            <a:ln>
              <a:noFill/>
            </a:ln>
            <a:effectLst/>
          </c:spPr>
          <c:invertIfNegative val="0"/>
          <c:dLbls>
            <c:dLbl>
              <c:idx val="0"/>
              <c:layout/>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44%</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'Q11'!$A$114:$A$116</c:f>
              <c:strCache>
                <c:ptCount val="2"/>
                <c:pt idx="0">
                  <c:v>Village 3</c:v>
                </c:pt>
                <c:pt idx="1">
                  <c:v>Village 6</c:v>
                </c:pt>
              </c:strCache>
            </c:strRef>
          </c:cat>
          <c:val>
            <c:numRef>
              <c:f>'Q11'!$B$114:$B$116</c:f>
              <c:numCache>
                <c:formatCode>0.0%</c:formatCode>
                <c:ptCount val="2"/>
                <c:pt idx="0">
                  <c:v>0.38858695652173902</c:v>
                </c:pt>
                <c:pt idx="1">
                  <c:v>0.44293478260869601</c:v>
                </c:pt>
              </c:numCache>
            </c:numRef>
          </c:val>
        </c:ser>
        <c:ser>
          <c:idx val="1"/>
          <c:order val="1"/>
          <c:tx>
            <c:strRef>
              <c:f>'Q11'!$C$112:$C$113</c:f>
              <c:strCache>
                <c:ptCount val="1"/>
                <c:pt idx="0">
                  <c:v>Possess smart phone</c:v>
                </c:pt>
              </c:strCache>
            </c:strRef>
          </c:tx>
          <c:spPr>
            <a:solidFill>
              <a:srgbClr val="58595A"/>
            </a:solidFill>
            <a:ln>
              <a:noFill/>
            </a:ln>
            <a:effectLst/>
          </c:spPr>
          <c:invertIfNegative val="0"/>
          <c:dLbls>
            <c:dLbl>
              <c:idx val="0"/>
              <c:layout/>
              <c:tx>
                <c:rich>
                  <a:bodyPr/>
                  <a:lstStyle/>
                  <a:p>
                    <a:r>
                      <a:rPr lang="en-US"/>
                      <a:t>61%</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56%</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'Q11'!$A$114:$A$116</c:f>
              <c:strCache>
                <c:ptCount val="2"/>
                <c:pt idx="0">
                  <c:v>Village 3</c:v>
                </c:pt>
                <c:pt idx="1">
                  <c:v>Village 6</c:v>
                </c:pt>
              </c:strCache>
            </c:strRef>
          </c:cat>
          <c:val>
            <c:numRef>
              <c:f>'Q11'!$C$114:$C$116</c:f>
              <c:numCache>
                <c:formatCode>0.0%</c:formatCode>
                <c:ptCount val="2"/>
                <c:pt idx="0">
                  <c:v>0.61141304347826098</c:v>
                </c:pt>
                <c:pt idx="1">
                  <c:v>0.55706521739130466</c:v>
                </c:pt>
              </c:numCache>
            </c:numRef>
          </c:val>
        </c:ser>
        <c:dLbls>
          <c:showLegendKey val="0"/>
          <c:showVal val="1"/>
          <c:showCatName val="0"/>
          <c:showSerName val="0"/>
          <c:showPercent val="0"/>
          <c:showBubbleSize val="0"/>
        </c:dLbls>
        <c:gapWidth val="88"/>
        <c:overlap val="100"/>
        <c:axId val="166514688"/>
        <c:axId val="166515248"/>
      </c:barChart>
      <c:catAx>
        <c:axId val="16651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6515248"/>
        <c:crosses val="autoZero"/>
        <c:auto val="1"/>
        <c:lblAlgn val="ctr"/>
        <c:lblOffset val="100"/>
        <c:noMultiLvlLbl val="0"/>
      </c:catAx>
      <c:valAx>
        <c:axId val="166515248"/>
        <c:scaling>
          <c:orientation val="minMax"/>
        </c:scaling>
        <c:delete val="1"/>
        <c:axPos val="l"/>
        <c:numFmt formatCode="0%" sourceLinked="1"/>
        <c:majorTickMark val="none"/>
        <c:minorTickMark val="none"/>
        <c:tickLblPos val="none"/>
        <c:crossAx val="166514688"/>
        <c:crosses val="autoZero"/>
        <c:crossBetween val="between"/>
      </c:valAx>
      <c:spPr>
        <a:noFill/>
        <a:ln>
          <a:noFill/>
        </a:ln>
        <a:effectLst/>
      </c:spPr>
    </c:plotArea>
    <c:legend>
      <c:legendPos val="r"/>
      <c:layout>
        <c:manualLayout>
          <c:xMode val="edge"/>
          <c:yMode val="edge"/>
          <c:x val="0"/>
          <c:y val="0.37194006999125112"/>
          <c:w val="0.34506862423447071"/>
          <c:h val="0.28389763779527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5A0A9"/>
              </a:solidFill>
              <a:ln>
                <a:noFill/>
              </a:ln>
              <a:effectLst/>
            </c:spPr>
          </c:dPt>
          <c:dLbls>
            <c:dLbl>
              <c:idx val="0"/>
              <c:layout/>
              <c:tx>
                <c:rich>
                  <a:bodyPr/>
                  <a:lstStyle/>
                  <a:p>
                    <a:r>
                      <a:rPr lang="en-US"/>
                      <a:t>69%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'Q12'!$L$2:$L$6</c:f>
              <c:strCache>
                <c:ptCount val="5"/>
                <c:pt idx="0">
                  <c:v>Smart Phone</c:v>
                </c:pt>
                <c:pt idx="1">
                  <c:v>Non-Smart Phone</c:v>
                </c:pt>
                <c:pt idx="2">
                  <c:v>None</c:v>
                </c:pt>
                <c:pt idx="3">
                  <c:v>Tablet</c:v>
                </c:pt>
                <c:pt idx="4">
                  <c:v>Radio</c:v>
                </c:pt>
              </c:strCache>
            </c:strRef>
          </c:cat>
          <c:val>
            <c:numRef>
              <c:f>'Q12'!$M$2:$M$6</c:f>
              <c:numCache>
                <c:formatCode>0.0%</c:formatCode>
                <c:ptCount val="5"/>
                <c:pt idx="0">
                  <c:v>0.69293478260869634</c:v>
                </c:pt>
                <c:pt idx="1">
                  <c:v>0.30570652173913077</c:v>
                </c:pt>
                <c:pt idx="2">
                  <c:v>0.1304347826086957</c:v>
                </c:pt>
                <c:pt idx="3">
                  <c:v>2.7173913043478309E-2</c:v>
                </c:pt>
                <c:pt idx="4">
                  <c:v>5.434782608695652E-3</c:v>
                </c:pt>
              </c:numCache>
            </c:numRef>
          </c:val>
        </c:ser>
        <c:dLbls>
          <c:showLegendKey val="0"/>
          <c:showVal val="1"/>
          <c:showCatName val="0"/>
          <c:showSerName val="0"/>
          <c:showPercent val="0"/>
          <c:showBubbleSize val="0"/>
        </c:dLbls>
        <c:gapWidth val="88"/>
        <c:overlap val="-27"/>
        <c:axId val="166517488"/>
        <c:axId val="166518048"/>
      </c:barChart>
      <c:catAx>
        <c:axId val="16651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solidFill>
                  <a:srgbClr val="58595A"/>
                </a:solidFill>
              </a:defRPr>
            </a:pPr>
            <a:endParaRPr lang="en-US"/>
          </a:p>
        </c:txPr>
        <c:crossAx val="166518048"/>
        <c:crosses val="autoZero"/>
        <c:auto val="1"/>
        <c:lblAlgn val="ctr"/>
        <c:lblOffset val="100"/>
        <c:noMultiLvlLbl val="0"/>
      </c:catAx>
      <c:valAx>
        <c:axId val="166518048"/>
        <c:scaling>
          <c:orientation val="minMax"/>
        </c:scaling>
        <c:delete val="1"/>
        <c:axPos val="l"/>
        <c:numFmt formatCode="0.0%" sourceLinked="1"/>
        <c:majorTickMark val="none"/>
        <c:minorTickMark val="none"/>
        <c:tickLblPos val="none"/>
        <c:crossAx val="166517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77100547616735E-2"/>
          <c:y val="2.3225701677404849E-2"/>
          <c:w val="0.95299145299145294"/>
          <c:h val="0.7558355868395239"/>
        </c:manualLayout>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95A0A9"/>
              </a:solidFill>
              <a:ln>
                <a:noFill/>
              </a:ln>
              <a:effectLst/>
            </c:spPr>
          </c:dPt>
          <c:dLbls>
            <c:dLbl>
              <c:idx val="5"/>
              <c:layout/>
              <c:tx>
                <c:rich>
                  <a:bodyPr/>
                  <a:lstStyle/>
                  <a:p>
                    <a:fld id="{34A26F2C-36C1-433F-814E-37D403121EE8}" type="VALUE">
                      <a:rPr lang="en-US">
                        <a:solidFill>
                          <a:srgbClr val="58595A"/>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'Q13'!$J$3:$J$8</c:f>
              <c:strCache>
                <c:ptCount val="6"/>
                <c:pt idx="0">
                  <c:v>Non-Smart Phone</c:v>
                </c:pt>
                <c:pt idx="1">
                  <c:v>Tablet</c:v>
                </c:pt>
                <c:pt idx="2">
                  <c:v>Desktop Computer</c:v>
                </c:pt>
                <c:pt idx="3">
                  <c:v>Laptop</c:v>
                </c:pt>
                <c:pt idx="4">
                  <c:v>Smart Phone</c:v>
                </c:pt>
                <c:pt idx="5">
                  <c:v>Television</c:v>
                </c:pt>
              </c:strCache>
            </c:strRef>
          </c:cat>
          <c:val>
            <c:numRef>
              <c:f>'Q13'!$K$3:$K$8</c:f>
              <c:numCache>
                <c:formatCode>0%</c:formatCode>
                <c:ptCount val="6"/>
                <c:pt idx="0">
                  <c:v>1.4945652173913044E-2</c:v>
                </c:pt>
                <c:pt idx="1">
                  <c:v>8.5597826086956721E-2</c:v>
                </c:pt>
                <c:pt idx="2">
                  <c:v>9.5108695652173947E-2</c:v>
                </c:pt>
                <c:pt idx="3">
                  <c:v>0.10326086956521752</c:v>
                </c:pt>
                <c:pt idx="4">
                  <c:v>0.27038043478260915</c:v>
                </c:pt>
                <c:pt idx="5">
                  <c:v>0.97282608695652173</c:v>
                </c:pt>
              </c:numCache>
            </c:numRef>
          </c:val>
        </c:ser>
        <c:dLbls>
          <c:showLegendKey val="0"/>
          <c:showVal val="1"/>
          <c:showCatName val="0"/>
          <c:showSerName val="0"/>
          <c:showPercent val="0"/>
          <c:showBubbleSize val="0"/>
        </c:dLbls>
        <c:gapWidth val="88"/>
        <c:overlap val="-27"/>
        <c:axId val="167285120"/>
        <c:axId val="167285680"/>
      </c:barChart>
      <c:catAx>
        <c:axId val="167285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67285680"/>
        <c:crosses val="autoZero"/>
        <c:auto val="1"/>
        <c:lblAlgn val="ctr"/>
        <c:lblOffset val="100"/>
        <c:noMultiLvlLbl val="0"/>
      </c:catAx>
      <c:valAx>
        <c:axId val="167285680"/>
        <c:scaling>
          <c:orientation val="minMax"/>
        </c:scaling>
        <c:delete val="1"/>
        <c:axPos val="r"/>
        <c:numFmt formatCode="0%" sourceLinked="1"/>
        <c:majorTickMark val="none"/>
        <c:minorTickMark val="none"/>
        <c:tickLblPos val="none"/>
        <c:crossAx val="1672851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Final data for Mass Communications assessment - with analysis.xlsx]Q14-17!PivotTable8</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pieChart>
        <c:varyColors val="1"/>
        <c:ser>
          <c:idx val="0"/>
          <c:order val="0"/>
          <c:tx>
            <c:strRef>
              <c:f>'Q14-17'!$I$3</c:f>
              <c:strCache>
                <c:ptCount val="1"/>
                <c:pt idx="0">
                  <c:v>Total</c:v>
                </c:pt>
              </c:strCache>
            </c:strRef>
          </c:tx>
          <c:dPt>
            <c:idx val="0"/>
            <c:bubble3D val="0"/>
            <c:spPr>
              <a:solidFill>
                <a:srgbClr val="58595A"/>
              </a:solidFill>
              <a:ln w="19050">
                <a:solidFill>
                  <a:schemeClr val="lt1"/>
                </a:solidFill>
              </a:ln>
              <a:effectLst/>
            </c:spPr>
          </c:dPt>
          <c:dPt>
            <c:idx val="1"/>
            <c:bubble3D val="0"/>
            <c:spPr>
              <a:solidFill>
                <a:srgbClr val="EE5859"/>
              </a:solidFill>
              <a:ln w="19050">
                <a:solidFill>
                  <a:schemeClr val="lt1"/>
                </a:solidFill>
              </a:ln>
              <a:effectLst/>
            </c:spPr>
          </c:dPt>
          <c:dLbls>
            <c:dLbl>
              <c:idx val="0"/>
              <c:layout>
                <c:manualLayout>
                  <c:x val="-0.15760015847075701"/>
                  <c:y val="-0.15690702479853799"/>
                </c:manualLayout>
              </c:layout>
              <c:tx>
                <c:rich>
                  <a:bodyPr/>
                  <a:lstStyle/>
                  <a:p>
                    <a:r>
                      <a:rPr lang="en-US"/>
                      <a:t>64%</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36%</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a:solidFill>
                      <a:srgbClr val="FFFFFF"/>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'Q14-17'!$H$4:$H$6</c:f>
              <c:strCache>
                <c:ptCount val="2"/>
                <c:pt idx="0">
                  <c:v>Yes</c:v>
                </c:pt>
                <c:pt idx="1">
                  <c:v>No</c:v>
                </c:pt>
              </c:strCache>
            </c:strRef>
          </c:cat>
          <c:val>
            <c:numRef>
              <c:f>'Q14-17'!$I$4:$I$6</c:f>
              <c:numCache>
                <c:formatCode>0.0%</c:formatCode>
                <c:ptCount val="2"/>
                <c:pt idx="0">
                  <c:v>0.63858695652173902</c:v>
                </c:pt>
                <c:pt idx="1">
                  <c:v>0.36141304347826098</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439982098080685"/>
          <c:y val="0.35748586464005427"/>
          <c:w val="0.15211820744629137"/>
          <c:h val="0.27466281814488352"/>
        </c:manualLayout>
      </c:layout>
      <c:overlay val="0"/>
      <c:spPr>
        <a:noFill/>
        <a:ln>
          <a:noFill/>
        </a:ln>
        <a:effectLst/>
      </c:spPr>
      <c:txPr>
        <a:bodyPr rot="0" vert="horz"/>
        <a:lstStyle/>
        <a:p>
          <a:pPr>
            <a:defRPr sz="1200"/>
          </a:pPr>
          <a:endParaRPr lang="en-US"/>
        </a:p>
      </c:txPr>
    </c:legend>
    <c:plotVisOnly val="1"/>
    <c:dispBlanksAs val="zero"/>
    <c:showDLblsOverMax val="0"/>
  </c:chart>
  <c:spPr>
    <a:solidFill>
      <a:schemeClr val="bg1"/>
    </a:solidFill>
    <a:ln w="9525" cap="flat" cmpd="sng" algn="ctr">
      <a:noFill/>
      <a:round/>
    </a:ln>
    <a:effectLst/>
  </c:spPr>
  <c:txPr>
    <a:bodyPr/>
    <a:lstStyle/>
    <a:p>
      <a:pPr>
        <a:defRPr sz="1400">
          <a:solidFill>
            <a:srgbClr val="58595A"/>
          </a:solidFill>
          <a:latin typeface="Arial Narrow" panose="020B0606020202030204" pitchFamily="34"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A29E6-57E7-4269-9827-4FBCBB4B38D1}" type="datetimeFigureOut">
              <a:rPr lang="en-US" smtClean="0"/>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4B136-559C-4788-A590-007C58E3C16E}" type="slidenum">
              <a:rPr lang="en-US" smtClean="0"/>
              <a:pPr/>
              <a:t>‹#›</a:t>
            </a:fld>
            <a:endParaRPr lang="en-US" dirty="0"/>
          </a:p>
        </p:txBody>
      </p:sp>
    </p:spTree>
    <p:extLst>
      <p:ext uri="{BB962C8B-B14F-4D97-AF65-F5344CB8AC3E}">
        <p14:creationId xmlns:p14="http://schemas.microsoft.com/office/powerpoint/2010/main" val="109863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a:t>
            </a:fld>
            <a:endParaRPr lang="en-US" dirty="0"/>
          </a:p>
        </p:txBody>
      </p:sp>
    </p:spTree>
    <p:extLst>
      <p:ext uri="{BB962C8B-B14F-4D97-AF65-F5344CB8AC3E}">
        <p14:creationId xmlns:p14="http://schemas.microsoft.com/office/powerpoint/2010/main" val="10316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Overall the 78% of respondents reported having access to a smart phone, either through personal possession or through a household member</a:t>
            </a:r>
            <a:endParaRPr lang="en-US" dirty="0" smtClean="0"/>
          </a:p>
          <a:p>
            <a:endParaRPr lang="en-US" dirty="0" smtClean="0"/>
          </a:p>
          <a:p>
            <a:r>
              <a:rPr lang="en-US" dirty="0" smtClean="0"/>
              <a:t>A lack of electricity at the household level is a key barrier to communication and to accessing information through ICTs. FGD participants explained that without electricity, refugees are unable to charge their mobile phones and tablets. As such they cannot consistently use them to communicate with relatives in Syria or elsewhere outside of the camp or to receive SMS text messages regarding camp services and assistance. </a:t>
            </a:r>
          </a:p>
          <a:p>
            <a:endParaRPr lang="en-US" dirty="0" smtClean="0"/>
          </a:p>
          <a:p>
            <a:r>
              <a:rPr lang="en-US" dirty="0" smtClean="0"/>
              <a:t>Further, a lack of electricity prevents the operation of televisions within households, thereby prohibiting using them to access news outlets. However UNHCR’s plan to provide every household in Azraq with electricity should </a:t>
            </a:r>
            <a:r>
              <a:rPr lang="en-US" dirty="0" err="1" smtClean="0"/>
              <a:t>minimise</a:t>
            </a:r>
            <a:r>
              <a:rPr lang="en-US" dirty="0" smtClean="0"/>
              <a:t> these access and communication barriers.  Under this electricity scheme, each shelter in the camp will be allotted 1kWh per day of electricity, with further plans to install a solar plant in the camp in early 2016.   </a:t>
            </a:r>
          </a:p>
          <a:p>
            <a:endParaRPr lang="en-US" dirty="0" smtClean="0"/>
          </a:p>
          <a:p>
            <a:r>
              <a:rPr lang="en-US" sz="1200" dirty="0" smtClean="0">
                <a:latin typeface="Arial Narrow" panose="020B0606020202030204" pitchFamily="34" charset="0"/>
              </a:rPr>
              <a:t>Respondents could choose multiple options to this question</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10</a:t>
            </a:fld>
            <a:endParaRPr lang="en-US" dirty="0"/>
          </a:p>
        </p:txBody>
      </p:sp>
    </p:spTree>
    <p:extLst>
      <p:ext uri="{BB962C8B-B14F-4D97-AF65-F5344CB8AC3E}">
        <p14:creationId xmlns:p14="http://schemas.microsoft.com/office/powerpoint/2010/main" val="113984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anticipation of introducing electricity to the camp, respondents were asked to list the ICTs they intended to acquire following connection to the electrical network.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Respondents could choose multiple options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11</a:t>
            </a:fld>
            <a:endParaRPr lang="en-US" dirty="0"/>
          </a:p>
        </p:txBody>
      </p:sp>
    </p:spTree>
    <p:extLst>
      <p:ext uri="{BB962C8B-B14F-4D97-AF65-F5344CB8AC3E}">
        <p14:creationId xmlns:p14="http://schemas.microsoft.com/office/powerpoint/2010/main" val="54361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Only 10% of respondents reported that they had accessed the internet from sources outside of their household in the two months prior to the assessment.  </a:t>
            </a:r>
          </a:p>
          <a:p>
            <a:endParaRPr lang="en-US" dirty="0" smtClean="0"/>
          </a:p>
          <a:p>
            <a:r>
              <a:rPr lang="en-US" sz="1200" kern="1200" dirty="0" smtClean="0">
                <a:solidFill>
                  <a:schemeClr val="tx1"/>
                </a:solidFill>
                <a:effectLst/>
                <a:latin typeface="+mn-lt"/>
                <a:ea typeface="+mn-ea"/>
                <a:cs typeface="+mn-cs"/>
              </a:rPr>
              <a:t>Of the 10% of respondents using the internet externally, the vast majority (96%) cited friends, </a:t>
            </a:r>
            <a:r>
              <a:rPr lang="en-US" sz="1200" kern="1200" dirty="0" err="1" smtClean="0">
                <a:solidFill>
                  <a:schemeClr val="tx1"/>
                </a:solidFill>
                <a:effectLst/>
                <a:latin typeface="+mn-lt"/>
                <a:ea typeface="+mn-ea"/>
                <a:cs typeface="+mn-cs"/>
              </a:rPr>
              <a:t>neighbours</a:t>
            </a:r>
            <a:r>
              <a:rPr lang="en-US" sz="1200" kern="1200" dirty="0" smtClean="0">
                <a:solidFill>
                  <a:schemeClr val="tx1"/>
                </a:solidFill>
                <a:effectLst/>
                <a:latin typeface="+mn-lt"/>
                <a:ea typeface="+mn-ea"/>
                <a:cs typeface="+mn-cs"/>
              </a:rPr>
              <a:t>, and family inside the camp as their primary source</a:t>
            </a:r>
            <a:r>
              <a:rPr lang="en-US" sz="1200" kern="1200" baseline="0" dirty="0" smtClean="0">
                <a:solidFill>
                  <a:schemeClr val="tx1"/>
                </a:solidFill>
                <a:effectLst/>
                <a:latin typeface="+mn-lt"/>
                <a:ea typeface="+mn-ea"/>
                <a:cs typeface="+mn-cs"/>
              </a:rPr>
              <a:t> and 74% cited this as their only source</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95% of respondents who reported that they did not have access to a smart phone or tablet reported that they also did not access internet outside of the home. </a:t>
            </a:r>
            <a:r>
              <a:rPr lang="en-US" sz="1200" b="1" kern="1200" dirty="0" smtClean="0">
                <a:solidFill>
                  <a:schemeClr val="tx1"/>
                </a:solidFill>
                <a:effectLst/>
                <a:latin typeface="+mn-lt"/>
                <a:ea typeface="+mn-ea"/>
                <a:cs typeface="+mn-cs"/>
              </a:rPr>
              <a:t>This suggests that household level ownership of a smart phone or tablet device is a prerequisite for using publicly available Wi-Fi, and as such, camp residents without these items are unable to use these services.</a:t>
            </a:r>
            <a:r>
              <a:rPr lang="en-US" sz="1200" kern="1200" dirty="0" smtClean="0">
                <a:solidFill>
                  <a:schemeClr val="tx1"/>
                </a:solidFill>
                <a:effectLst/>
                <a:latin typeface="+mn-lt"/>
                <a:ea typeface="+mn-ea"/>
                <a:cs typeface="+mn-cs"/>
              </a:rPr>
              <a:t> To mitigate this technological barrier, camp partners offering Wi-Fi services should also consider providing internet-capable devices for public use within their facilities.  </a:t>
            </a:r>
          </a:p>
          <a:p>
            <a:endParaRPr lang="en-US" dirty="0" smtClean="0"/>
          </a:p>
        </p:txBody>
      </p:sp>
      <p:sp>
        <p:nvSpPr>
          <p:cNvPr id="4" name="Slide Number Placeholder 3"/>
          <p:cNvSpPr>
            <a:spLocks noGrp="1"/>
          </p:cNvSpPr>
          <p:nvPr>
            <p:ph type="sldNum" sz="quarter" idx="10"/>
          </p:nvPr>
        </p:nvSpPr>
        <p:spPr/>
        <p:txBody>
          <a:bodyPr/>
          <a:lstStyle/>
          <a:p>
            <a:fld id="{16B4B136-559C-4788-A590-007C58E3C16E}" type="slidenum">
              <a:rPr lang="en-US" smtClean="0"/>
              <a:pPr/>
              <a:t>12</a:t>
            </a:fld>
            <a:endParaRPr lang="en-US" dirty="0"/>
          </a:p>
        </p:txBody>
      </p:sp>
    </p:spTree>
    <p:extLst>
      <p:ext uri="{BB962C8B-B14F-4D97-AF65-F5344CB8AC3E}">
        <p14:creationId xmlns:p14="http://schemas.microsoft.com/office/powerpoint/2010/main" val="159186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6B4B136-559C-4788-A590-007C58E3C16E}" type="slidenum">
              <a:rPr lang="en-US" smtClean="0"/>
              <a:pPr/>
              <a:t>13</a:t>
            </a:fld>
            <a:endParaRPr lang="en-US" dirty="0"/>
          </a:p>
        </p:txBody>
      </p:sp>
    </p:spTree>
    <p:extLst>
      <p:ext uri="{BB962C8B-B14F-4D97-AF65-F5344CB8AC3E}">
        <p14:creationId xmlns:p14="http://schemas.microsoft.com/office/powerpoint/2010/main" val="141254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14</a:t>
            </a:fld>
            <a:endParaRPr lang="en-US" dirty="0"/>
          </a:p>
        </p:txBody>
      </p:sp>
    </p:spTree>
    <p:extLst>
      <p:ext uri="{BB962C8B-B14F-4D97-AF65-F5344CB8AC3E}">
        <p14:creationId xmlns:p14="http://schemas.microsoft.com/office/powerpoint/2010/main" val="166345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Narrow" panose="020B0606020202030204" pitchFamily="34" charset="0"/>
              </a:rPr>
              <a:t>This finding indicates that for those refugees in Azraq camp who do have access to such sources, their access is consistent. </a:t>
            </a:r>
            <a:endParaRPr lang="en-US" dirty="0" smtClean="0"/>
          </a:p>
          <a:p>
            <a:endParaRPr lang="en-US" dirty="0" smtClean="0"/>
          </a:p>
          <a:p>
            <a:r>
              <a:rPr lang="en-US" dirty="0" smtClean="0"/>
              <a:t>Beyond television usage</a:t>
            </a:r>
            <a:r>
              <a:rPr lang="en-US" b="1" dirty="0" smtClean="0"/>
              <a:t>, a lack of electricity may also adversely impact the number and variety of sources which refugees in the camp access on a consistent basis</a:t>
            </a:r>
            <a:r>
              <a:rPr lang="en-US" dirty="0" smtClean="0"/>
              <a:t>: 12% of respondents indicated that they did not access any media sources during the two months prior, and 32% of respondents indicated accessing only one media source. </a:t>
            </a:r>
          </a:p>
          <a:p>
            <a:endParaRPr lang="en-US" dirty="0" smtClean="0"/>
          </a:p>
          <a:p>
            <a:r>
              <a:rPr lang="en-US" dirty="0" smtClean="0"/>
              <a:t>FGD participants reiterated that without electricity, </a:t>
            </a:r>
            <a:r>
              <a:rPr lang="en-US" b="1" dirty="0" smtClean="0"/>
              <a:t>items such as smart phones and tablets cannot be charged, thereby limiting their use in accessing internet media</a:t>
            </a:r>
            <a:r>
              <a:rPr lang="en-US" dirty="0" smtClean="0"/>
              <a:t>. In addition to the barrier posed by electricity, KIs highlighted the fact that there have been many new arrivals to Azraq camp in the two months preceding the assessment, and as such, </a:t>
            </a:r>
            <a:r>
              <a:rPr lang="en-US" b="1" dirty="0" smtClean="0"/>
              <a:t>these households have not had the opportunity to acquire ICTs or an internet connection.</a:t>
            </a:r>
            <a:r>
              <a:rPr lang="en-US" dirty="0" smtClean="0"/>
              <a:t> This further serves to explain the percentage of respondents citing only one frequently used source or no sources at all. </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15</a:t>
            </a:fld>
            <a:endParaRPr lang="en-US" dirty="0"/>
          </a:p>
        </p:txBody>
      </p:sp>
    </p:spTree>
    <p:extLst>
      <p:ext uri="{BB962C8B-B14F-4D97-AF65-F5344CB8AC3E}">
        <p14:creationId xmlns:p14="http://schemas.microsoft.com/office/powerpoint/2010/main" val="302228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FGDs revealed that </a:t>
            </a:r>
            <a:r>
              <a:rPr lang="en-US" b="1" dirty="0" smtClean="0"/>
              <a:t>Azraq camp residents use both social media and television to access information about Syria, as well as to stay informed of local news and perceptions towards refugees in the Jordanian host community. </a:t>
            </a:r>
            <a:r>
              <a:rPr lang="en-US" dirty="0" smtClean="0"/>
              <a:t>With respect to news about Syria, KIs elaborated that refugees in the camp seek information regarding broader issues at the country level, such as the status of a political solution, casualties resulting from air strikes, and shifts in territorial control between conflicting parties. To obtain this information, Al Arabiya, al Jazeera, and Syrian outlet Orient News were reported by KIs as trusted and credible channels. However, KIs note, they also seek community-level information, such as the safety of friends and family still in Syria, the state of their abandoned property and assets, whether any universities have reopened, the cost of living amidst the conflict, and general updates from the community such as marriages. </a:t>
            </a:r>
          </a:p>
          <a:p>
            <a:endParaRPr lang="en-US" dirty="0" smtClean="0"/>
          </a:p>
          <a:p>
            <a:r>
              <a:rPr lang="en-US" dirty="0" smtClean="0"/>
              <a:t>Additionally, FGDs indicated </a:t>
            </a:r>
            <a:r>
              <a:rPr lang="en-US" b="1" dirty="0" smtClean="0"/>
              <a:t>that resettlement and work opportunities are key areas where Azraq residents seek information </a:t>
            </a:r>
            <a:r>
              <a:rPr lang="en-US" dirty="0" smtClean="0"/>
              <a:t>through the internet and other media sources. </a:t>
            </a:r>
          </a:p>
          <a:p>
            <a:endParaRPr lang="en-US" dirty="0" smtClean="0"/>
          </a:p>
          <a:p>
            <a:r>
              <a:rPr lang="en-US" sz="1200" dirty="0" smtClean="0">
                <a:latin typeface="Arial Narrow" panose="020B0606020202030204" pitchFamily="34" charset="0"/>
              </a:rPr>
              <a:t>Respondents could choose multiple options</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16</a:t>
            </a:fld>
            <a:endParaRPr lang="en-US" dirty="0"/>
          </a:p>
        </p:txBody>
      </p:sp>
    </p:spTree>
    <p:extLst>
      <p:ext uri="{BB962C8B-B14F-4D97-AF65-F5344CB8AC3E}">
        <p14:creationId xmlns:p14="http://schemas.microsoft.com/office/powerpoint/2010/main" val="2199954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17</a:t>
            </a:fld>
            <a:endParaRPr lang="en-US" dirty="0"/>
          </a:p>
        </p:txBody>
      </p:sp>
    </p:spTree>
    <p:extLst>
      <p:ext uri="{BB962C8B-B14F-4D97-AF65-F5344CB8AC3E}">
        <p14:creationId xmlns:p14="http://schemas.microsoft.com/office/powerpoint/2010/main" val="163639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36% of Village 6 respondents rated access as very inadequate, compared with 26% of respondents from Village 3</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18</a:t>
            </a:fld>
            <a:endParaRPr lang="en-US" dirty="0"/>
          </a:p>
        </p:txBody>
      </p:sp>
    </p:spTree>
    <p:extLst>
      <p:ext uri="{BB962C8B-B14F-4D97-AF65-F5344CB8AC3E}">
        <p14:creationId xmlns:p14="http://schemas.microsoft.com/office/powerpoint/2010/main" val="4141878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higher proportion of Village 6 residents cited financial barriers than Village 3: 59% of respondents citing a lack of financial means are from Village 6, compared with 41% being from Village 3</a:t>
            </a:r>
            <a:r>
              <a:rPr lang="en-US" b="0" dirty="0" smtClean="0"/>
              <a:t>.</a:t>
            </a:r>
            <a:r>
              <a:rPr lang="en-US" b="1" dirty="0" smtClean="0"/>
              <a:t> This difference at the village level may be partly attributed to the fact that a higher proportion of Village 6 residents are newer arrivals. As such, they have fewer financial resources than those residents who are more established in the camp and are potentially engaging in income generating activities. </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Respondents could choose multiple options</a:t>
            </a:r>
          </a:p>
          <a:p>
            <a:endParaRPr lang="en-US" b="1"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19</a:t>
            </a:fld>
            <a:endParaRPr lang="en-US" dirty="0"/>
          </a:p>
        </p:txBody>
      </p:sp>
    </p:spTree>
    <p:extLst>
      <p:ext uri="{BB962C8B-B14F-4D97-AF65-F5344CB8AC3E}">
        <p14:creationId xmlns:p14="http://schemas.microsoft.com/office/powerpoint/2010/main" val="131025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gn="just">
              <a:spcBef>
                <a:spcPts val="600"/>
              </a:spcBef>
              <a:spcAft>
                <a:spcPts val="600"/>
              </a:spcAft>
              <a:buFont typeface="Arial" panose="020B0604020202020204" pitchFamily="34" charset="0"/>
              <a:buChar char="•"/>
            </a:pPr>
            <a:endParaRPr lang="en-US" sz="1200" baseline="0" dirty="0" smtClean="0">
              <a:latin typeface="Arial Narrow" panose="020B0606020202030204" pitchFamily="34" charset="0"/>
            </a:endParaRPr>
          </a:p>
          <a:p>
            <a:pPr marL="0" indent="0" algn="just">
              <a:spcBef>
                <a:spcPts val="600"/>
              </a:spcBef>
              <a:spcAft>
                <a:spcPts val="600"/>
              </a:spcAft>
              <a:buFont typeface="Arial" panose="020B0604020202020204" pitchFamily="34" charset="0"/>
              <a:buNone/>
            </a:pPr>
            <a:r>
              <a:rPr lang="en-US" sz="1200" baseline="0" dirty="0" smtClean="0">
                <a:latin typeface="Arial Narrow" panose="020B0606020202030204" pitchFamily="34" charset="0"/>
              </a:rPr>
              <a:t>Moreover, to further facilitate refugees’ access to information and communication between the refugee community and service provider, both general and service-specific feedback and complaint mechanisms have been established.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Arial Narrow" panose="020B0606020202030204" pitchFamily="34" charset="0"/>
              </a:rPr>
              <a:t>The assessment establishes a baseline of data, while also contributing to the collection of data at the country level through building upon findings from the June 2014 REACH-UNHCR mass communications assessment in Zaatari camp and the Jordanian host community.</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16B4B136-559C-4788-A590-007C58E3C16E}" type="slidenum">
              <a:rPr lang="en-US" smtClean="0"/>
              <a:pPr/>
              <a:t>2</a:t>
            </a:fld>
            <a:endParaRPr lang="en-US" dirty="0"/>
          </a:p>
        </p:txBody>
      </p:sp>
    </p:spTree>
    <p:extLst>
      <p:ext uri="{BB962C8B-B14F-4D97-AF65-F5344CB8AC3E}">
        <p14:creationId xmlns:p14="http://schemas.microsoft.com/office/powerpoint/2010/main" val="65550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20</a:t>
            </a:fld>
            <a:endParaRPr lang="en-US" dirty="0"/>
          </a:p>
        </p:txBody>
      </p:sp>
    </p:spTree>
    <p:extLst>
      <p:ext uri="{BB962C8B-B14F-4D97-AF65-F5344CB8AC3E}">
        <p14:creationId xmlns:p14="http://schemas.microsoft.com/office/powerpoint/2010/main" val="2192222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FGD participants expressed widespread usage and trust in SMS text messages to communicate information regarding aid distributions and other services in the camp, but stressed that the reach of these messages must be expanded to cover the entire community.</a:t>
            </a:r>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FGDs</a:t>
            </a:r>
            <a:r>
              <a:rPr lang="en-US" sz="1200" kern="1200" dirty="0" smtClean="0">
                <a:solidFill>
                  <a:schemeClr val="tx1"/>
                </a:solidFill>
                <a:effectLst/>
                <a:latin typeface="+mn-lt"/>
                <a:ea typeface="+mn-ea"/>
                <a:cs typeface="+mn-cs"/>
              </a:rPr>
              <a:t> clarified that although word-of-mouth is a common method of obtaining general camp news and information, information regarding specific services and in particular aid distributions is also frequently accessed through formal channels such as posters in distribution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circulation of leaflets, and SMS messages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4B136-559C-4788-A590-007C58E3C16E}" type="slidenum">
              <a:rPr lang="en-US" smtClean="0"/>
              <a:pPr/>
              <a:t>21</a:t>
            </a:fld>
            <a:endParaRPr lang="en-US" dirty="0"/>
          </a:p>
        </p:txBody>
      </p:sp>
    </p:spTree>
    <p:extLst>
      <p:ext uri="{BB962C8B-B14F-4D97-AF65-F5344CB8AC3E}">
        <p14:creationId xmlns:p14="http://schemas.microsoft.com/office/powerpoint/2010/main" val="163992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To illustrate this point, FGDs noted that male refugees in the camp are more likely to obtain information from posters displayed in public spaces where women are less likely to go.</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22</a:t>
            </a:fld>
            <a:endParaRPr lang="en-US" dirty="0"/>
          </a:p>
        </p:txBody>
      </p:sp>
    </p:spTree>
    <p:extLst>
      <p:ext uri="{BB962C8B-B14F-4D97-AF65-F5344CB8AC3E}">
        <p14:creationId xmlns:p14="http://schemas.microsoft.com/office/powerpoint/2010/main" val="302789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These findings indicate that the discrepancy between high levels of trust in SMS texts compared with their relatively low reporting as a most commonly used source can be explained in part by a lack in universal dissemination.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Additionally, as with internet access, FGDs confirmed that the lack of electricity available in households and subsequent inability to keep mobile phones charged impacts the ability of SMS text to reach a significant segment of the camp population. </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23</a:t>
            </a:fld>
            <a:endParaRPr lang="en-US" dirty="0"/>
          </a:p>
        </p:txBody>
      </p:sp>
    </p:spTree>
    <p:extLst>
      <p:ext uri="{BB962C8B-B14F-4D97-AF65-F5344CB8AC3E}">
        <p14:creationId xmlns:p14="http://schemas.microsoft.com/office/powerpoint/2010/main" val="3968948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Respondents were asked to rank their first, second, and third most and least trusted sources for receiving information.</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These findings indicate that the discrepancy between high levels of trust in SMS texts compared with their relatively low reporting as a most commonly used source can be explained in part by a lack in universal dissemination.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Additionally, as with internet access, FGDs confirmed that the lack of electricity available in households and subsequent inability to keep mobile phones charged impacts the ability of SMS text to reach a significant segment of the camp population. </a:t>
            </a:r>
          </a:p>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24</a:t>
            </a:fld>
            <a:endParaRPr lang="en-US" dirty="0"/>
          </a:p>
        </p:txBody>
      </p:sp>
    </p:spTree>
    <p:extLst>
      <p:ext uri="{BB962C8B-B14F-4D97-AF65-F5344CB8AC3E}">
        <p14:creationId xmlns:p14="http://schemas.microsoft.com/office/powerpoint/2010/main" val="4037696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Food vouchers/e-cards and bread</a:t>
            </a:r>
            <a:r>
              <a:rPr lang="en-US" sz="1200" kern="1200" baseline="0" dirty="0" smtClean="0">
                <a:solidFill>
                  <a:schemeClr val="tx1"/>
                </a:solidFill>
                <a:effectLst/>
                <a:latin typeface="+mn-lt"/>
                <a:ea typeface="+mn-ea"/>
                <a:cs typeface="+mn-cs"/>
              </a:rPr>
              <a:t> distributions </a:t>
            </a:r>
            <a:r>
              <a:rPr lang="en-US" sz="1200" kern="1200" dirty="0" smtClean="0">
                <a:solidFill>
                  <a:schemeClr val="tx1"/>
                </a:solidFill>
                <a:effectLst/>
                <a:latin typeface="+mn-lt"/>
                <a:ea typeface="+mn-ea"/>
                <a:cs typeface="+mn-cs"/>
              </a:rPr>
              <a:t>are two of the most regular and long-running distributions in the camp, which may in part be the reason behind this result.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Health and disability were the second and third most frequently cited camp services that participants rated as having inadequate or very inadequate levels of access to information.  </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25</a:t>
            </a:fld>
            <a:endParaRPr lang="en-US" dirty="0"/>
          </a:p>
        </p:txBody>
      </p:sp>
    </p:spTree>
    <p:extLst>
      <p:ext uri="{BB962C8B-B14F-4D97-AF65-F5344CB8AC3E}">
        <p14:creationId xmlns:p14="http://schemas.microsoft.com/office/powerpoint/2010/main" val="401569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important to note, however, that </a:t>
            </a:r>
            <a:r>
              <a:rPr lang="en-US" sz="1200" b="1" kern="1200" dirty="0" smtClean="0">
                <a:solidFill>
                  <a:schemeClr val="tx1"/>
                </a:solidFill>
                <a:effectLst/>
                <a:latin typeface="+mn-lt"/>
                <a:ea typeface="+mn-ea"/>
                <a:cs typeface="+mn-cs"/>
              </a:rPr>
              <a:t>the IBV scheme is very popular in the camp</a:t>
            </a:r>
            <a:r>
              <a:rPr lang="en-US" sz="1200" kern="1200" dirty="0" smtClean="0">
                <a:solidFill>
                  <a:schemeClr val="tx1"/>
                </a:solidFill>
                <a:effectLst/>
                <a:latin typeface="+mn-lt"/>
                <a:ea typeface="+mn-ea"/>
                <a:cs typeface="+mn-cs"/>
              </a:rPr>
              <a:t>, as the remuneration it offers can reduce the vulnerability of families. Therefore, a higher demand for IBV opportunities exists in comparison to the number of positions </a:t>
            </a:r>
            <a:r>
              <a:rPr lang="en-US" sz="1200" b="0" kern="1200" dirty="0" smtClean="0">
                <a:solidFill>
                  <a:schemeClr val="tx1"/>
                </a:solidFill>
                <a:effectLst/>
                <a:latin typeface="+mn-lt"/>
                <a:ea typeface="+mn-ea"/>
                <a:cs typeface="+mn-cs"/>
              </a:rPr>
              <a:t>available, </a:t>
            </a:r>
            <a:r>
              <a:rPr lang="en-US" sz="1200" b="1" kern="1200" dirty="0" smtClean="0">
                <a:solidFill>
                  <a:schemeClr val="tx1"/>
                </a:solidFill>
                <a:effectLst/>
                <a:latin typeface="+mn-lt"/>
                <a:ea typeface="+mn-ea"/>
                <a:cs typeface="+mn-cs"/>
              </a:rPr>
              <a:t>which may also contribute to overall perceptions of inadequacy in the refugee community regarding the amount of information available for this scheme.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26</a:t>
            </a:fld>
            <a:endParaRPr lang="en-US" dirty="0"/>
          </a:p>
        </p:txBody>
      </p:sp>
    </p:spTree>
    <p:extLst>
      <p:ext uri="{BB962C8B-B14F-4D97-AF65-F5344CB8AC3E}">
        <p14:creationId xmlns:p14="http://schemas.microsoft.com/office/powerpoint/2010/main" val="1114739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1" dirty="0" smtClean="0"/>
              <a:t>Formal resettlement processes to third countries was another commonly cited information gap amongst FGD participants. </a:t>
            </a:r>
            <a:r>
              <a:rPr lang="en-US" dirty="0" smtClean="0"/>
              <a:t>Perceptions amongst refugees in the camp are that information regarding these services are not disseminated through formal channels; as a result, FGD participants report the need to rely on </a:t>
            </a:r>
            <a:r>
              <a:rPr lang="en-US" dirty="0" err="1" smtClean="0"/>
              <a:t>rumours</a:t>
            </a:r>
            <a:r>
              <a:rPr lang="en-US" dirty="0" smtClean="0"/>
              <a:t> and word-of-mouth to obtain information such as the number of refugees who will be selected for resettlement, eligibility criteria, and selection criteria.</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Another key information gap, which was highlighted across all sex and age groups in the FGDs, was </a:t>
            </a:r>
            <a:r>
              <a:rPr lang="en-US" b="1" dirty="0" smtClean="0"/>
              <a:t>the status of the camp-wide electricity scheme</a:t>
            </a:r>
            <a:r>
              <a:rPr lang="en-US" dirty="0" smtClean="0"/>
              <a:t>. As</a:t>
            </a:r>
            <a:r>
              <a:rPr lang="en-US" baseline="0" dirty="0" smtClean="0"/>
              <a:t> well as s</a:t>
            </a:r>
            <a:r>
              <a:rPr lang="en-US" dirty="0" smtClean="0"/>
              <a:t>pecific logistical details, such as the amount of electricity to be allotted per household and any restrictions in daily use, were also cited as areas in which camp residents would need more information.</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27</a:t>
            </a:fld>
            <a:endParaRPr lang="en-US" dirty="0"/>
          </a:p>
        </p:txBody>
      </p:sp>
    </p:spTree>
    <p:extLst>
      <p:ext uri="{BB962C8B-B14F-4D97-AF65-F5344CB8AC3E}">
        <p14:creationId xmlns:p14="http://schemas.microsoft.com/office/powerpoint/2010/main" val="2598328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28</a:t>
            </a:fld>
            <a:endParaRPr lang="en-US" dirty="0"/>
          </a:p>
        </p:txBody>
      </p:sp>
    </p:spTree>
    <p:extLst>
      <p:ext uri="{BB962C8B-B14F-4D97-AF65-F5344CB8AC3E}">
        <p14:creationId xmlns:p14="http://schemas.microsoft.com/office/powerpoint/2010/main" val="674473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Narrow" panose="020B0606020202030204" pitchFamily="34" charset="0"/>
              </a:rPr>
              <a:t>The top three sectors which respondents had questions regarding were </a:t>
            </a:r>
            <a:r>
              <a:rPr lang="en-US" b="1" dirty="0" smtClean="0">
                <a:latin typeface="Arial Narrow" panose="020B0606020202030204" pitchFamily="34" charset="0"/>
              </a:rPr>
              <a:t>shelter (37%), incentive-based volunteering (IBV) opportunities (35%), and WASH (22%). </a:t>
            </a:r>
          </a:p>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29</a:t>
            </a:fld>
            <a:endParaRPr lang="en-US" dirty="0"/>
          </a:p>
        </p:txBody>
      </p:sp>
    </p:spTree>
    <p:extLst>
      <p:ext uri="{BB962C8B-B14F-4D97-AF65-F5344CB8AC3E}">
        <p14:creationId xmlns:p14="http://schemas.microsoft.com/office/powerpoint/2010/main" val="425329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Quantitative</a:t>
            </a:r>
            <a:r>
              <a:rPr lang="en-US" u="sng" baseline="0" dirty="0" smtClean="0"/>
              <a:t> data:</a:t>
            </a:r>
          </a:p>
          <a:p>
            <a:pPr marL="171450" indent="-171450">
              <a:buFont typeface="Arial" panose="020B0604020202020204" pitchFamily="34" charset="0"/>
              <a:buChar char="•"/>
            </a:pPr>
            <a:r>
              <a:rPr lang="en-US" baseline="0" dirty="0" smtClean="0"/>
              <a:t>Findings are generalizable at either the age or sex level with a 90% confidence level and a 5% margin of error.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individual interviewed from each household was then selected through a random number generator built into Open Data Kit (ODK) collect. This function assigned numbers to all household members 16 years or older, then randomly selected one of these numbers to determine the household member who would participate in the interview.</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u="sng" dirty="0" smtClean="0"/>
              <a:t>Qualitative</a:t>
            </a:r>
            <a:r>
              <a:rPr lang="en-US" u="sng" baseline="0" dirty="0" smtClean="0"/>
              <a:t>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purpose of these focus groups was to attain a more nuanced understanding of information needs and barriers experienced by the refugee community, as well as to source suggestions from the community for improving formal information dissemination channels, access to media sources, and the quality of feedback mechanisms. </a:t>
            </a:r>
          </a:p>
          <a:p>
            <a:pPr marL="171450" indent="-171450">
              <a:buFont typeface="Arial" panose="020B0604020202020204" pitchFamily="34" charset="0"/>
              <a:buChar char="•"/>
            </a:pPr>
            <a:r>
              <a:rPr lang="en-US" u="none" dirty="0" smtClean="0"/>
              <a:t>Data</a:t>
            </a:r>
            <a:r>
              <a:rPr lang="en-US" u="none" baseline="0" dirty="0" smtClean="0"/>
              <a:t> saturation was reached at the village, age, and sex levels. </a:t>
            </a:r>
          </a:p>
          <a:p>
            <a:pPr marL="171450" indent="-171450">
              <a:buFont typeface="Arial" panose="020B0604020202020204" pitchFamily="34" charset="0"/>
              <a:buChar char="•"/>
            </a:pPr>
            <a:r>
              <a:rPr lang="en-US" u="none" baseline="0" dirty="0" smtClean="0"/>
              <a:t>15 key informant (KI) interviews were conducted during the data collection period following a preliminary analysis of the quantitative data, serving to contextualize findings. </a:t>
            </a:r>
            <a:endParaRPr lang="en-US" u="none"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a:t>
            </a:fld>
            <a:endParaRPr lang="en-US" dirty="0"/>
          </a:p>
        </p:txBody>
      </p:sp>
    </p:spTree>
    <p:extLst>
      <p:ext uri="{BB962C8B-B14F-4D97-AF65-F5344CB8AC3E}">
        <p14:creationId xmlns:p14="http://schemas.microsoft.com/office/powerpoint/2010/main" val="655502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30</a:t>
            </a:fld>
            <a:endParaRPr lang="en-US" dirty="0"/>
          </a:p>
        </p:txBody>
      </p:sp>
    </p:spTree>
    <p:extLst>
      <p:ext uri="{BB962C8B-B14F-4D97-AF65-F5344CB8AC3E}">
        <p14:creationId xmlns:p14="http://schemas.microsoft.com/office/powerpoint/2010/main" val="370396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Narrow" panose="020B0606020202030204" pitchFamily="34" charset="0"/>
              </a:rPr>
              <a:t>These findings show that nearly half of the camp population is not aware of the primary channels for submitting questions, feedback, and complaints. </a:t>
            </a:r>
          </a:p>
          <a:p>
            <a:pPr marL="0" indent="0" algn="just">
              <a:buFont typeface="Arial" panose="020B0604020202020204" pitchFamily="34" charset="0"/>
              <a:buNone/>
            </a:pPr>
            <a:endParaRPr lang="en-US" sz="1200" dirty="0" smtClean="0">
              <a:latin typeface="Arial Narrow" panose="020B0606020202030204" pitchFamily="34" charset="0"/>
            </a:endParaRPr>
          </a:p>
          <a:p>
            <a:pPr marL="0" indent="0" algn="just">
              <a:buFont typeface="Arial" panose="020B0604020202020204" pitchFamily="34" charset="0"/>
              <a:buNone/>
            </a:pPr>
            <a:r>
              <a:rPr lang="en-US" sz="1200" dirty="0" smtClean="0">
                <a:latin typeface="Arial Narrow" panose="020B0606020202030204" pitchFamily="34" charset="0"/>
              </a:rPr>
              <a:t>These findings underline the need for improved dissemination of information regarding available channels when refugees arrive to the camp, as well as awareness campaigns through both verbal and text-based mechanisms to ensure widespread knowledge. </a:t>
            </a:r>
          </a:p>
          <a:p>
            <a:pPr marL="285750" indent="-285750" algn="just">
              <a:buFont typeface="Arial" panose="020B0604020202020204" pitchFamily="34" charset="0"/>
              <a:buChar char="•"/>
            </a:pPr>
            <a:endParaRPr lang="en-US" sz="1200" dirty="0" smtClean="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31</a:t>
            </a:fld>
            <a:endParaRPr lang="en-US" dirty="0"/>
          </a:p>
        </p:txBody>
      </p:sp>
    </p:spTree>
    <p:extLst>
      <p:ext uri="{BB962C8B-B14F-4D97-AF65-F5344CB8AC3E}">
        <p14:creationId xmlns:p14="http://schemas.microsoft.com/office/powerpoint/2010/main" val="3829559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Percentages are an aggregation of respondents’ first and second most trusted channel and therefore total more than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ea typeface="Calibri" panose="020F0502020204030204" pitchFamily="34" charset="0"/>
                <a:cs typeface="Arial" panose="020B0604020202020204" pitchFamily="34" charset="0"/>
              </a:rPr>
              <a:t>5.6% of respondents reported ‘nothing’ as their first most trusted channel, indicating that 94.4% of respondents cited a first most trusted source. Therefore, that 28% ranked ‘nothing’ as either first or second is based primarily on having no second most trusted source.</a:t>
            </a:r>
            <a:endParaRPr lang="en-US" sz="1200" dirty="0" smtClean="0"/>
          </a:p>
          <a:p>
            <a:endParaRPr lang="en-US" dirty="0" smtClean="0"/>
          </a:p>
          <a:p>
            <a:pPr marL="0" indent="0">
              <a:buFont typeface="Arial" panose="020B0604020202020204" pitchFamily="34" charset="0"/>
              <a:buNone/>
            </a:pPr>
            <a:r>
              <a:rPr lang="en-US" dirty="0" smtClean="0"/>
              <a:t>KI interviews reinforced these perceptions regarding the community police, highlighting that they frequently engage with the refugee community, listen to their concerns, and support their needs when communicating with camp partners. KIs also highlighted that community police can serve to</a:t>
            </a:r>
            <a:r>
              <a:rPr lang="en-US" baseline="0" dirty="0" smtClean="0"/>
              <a:t> </a:t>
            </a:r>
            <a:r>
              <a:rPr lang="en-US" dirty="0" smtClean="0"/>
              <a:t>channel questions to the appropriate authorities when refugees.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32</a:t>
            </a:fld>
            <a:endParaRPr lang="en-US" dirty="0"/>
          </a:p>
        </p:txBody>
      </p:sp>
    </p:spTree>
    <p:extLst>
      <p:ext uri="{BB962C8B-B14F-4D97-AF65-F5344CB8AC3E}">
        <p14:creationId xmlns:p14="http://schemas.microsoft.com/office/powerpoint/2010/main" val="249677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Village 6 reported being satisfied with available channels at a lower rate than Village 3, with 24% versus 30% indicating this response.</a:t>
            </a:r>
          </a:p>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33</a:t>
            </a:fld>
            <a:endParaRPr lang="en-US" dirty="0"/>
          </a:p>
        </p:txBody>
      </p:sp>
    </p:spTree>
    <p:extLst>
      <p:ext uri="{BB962C8B-B14F-4D97-AF65-F5344CB8AC3E}">
        <p14:creationId xmlns:p14="http://schemas.microsoft.com/office/powerpoint/2010/main" val="34795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34</a:t>
            </a:fld>
            <a:endParaRPr lang="en-US" dirty="0"/>
          </a:p>
        </p:txBody>
      </p:sp>
    </p:spTree>
    <p:extLst>
      <p:ext uri="{BB962C8B-B14F-4D97-AF65-F5344CB8AC3E}">
        <p14:creationId xmlns:p14="http://schemas.microsoft.com/office/powerpoint/2010/main" val="1638962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35</a:t>
            </a:fld>
            <a:endParaRPr lang="en-US" dirty="0"/>
          </a:p>
        </p:txBody>
      </p:sp>
    </p:spTree>
    <p:extLst>
      <p:ext uri="{BB962C8B-B14F-4D97-AF65-F5344CB8AC3E}">
        <p14:creationId xmlns:p14="http://schemas.microsoft.com/office/powerpoint/2010/main" val="1728693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Narrow" panose="020B0606020202030204" pitchFamily="34" charset="0"/>
                <a:ea typeface="Times New Roman" panose="02020603050405020304" pitchFamily="18" charset="0"/>
                <a:cs typeface="Times New Roman" panose="02020603050405020304" pitchFamily="18" charset="0"/>
              </a:rPr>
              <a:t>As Village 6 has a higher proportion of residents who arrived in the six months preceding the assessment and a higher rate of illiteracy, these methods should especially target Village 6 residents.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Narrow" panose="020B0606020202030204" pitchFamily="34" charset="0"/>
                <a:ea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Narrow" panose="020B0606020202030204" pitchFamily="34" charset="0"/>
                <a:ea typeface="Times New Roman" panose="02020603050405020304" pitchFamily="18" charset="0"/>
                <a:cs typeface="Times New Roman" panose="02020603050405020304" pitchFamily="18" charset="0"/>
              </a:rPr>
              <a:t>Non-text</a:t>
            </a:r>
            <a:r>
              <a:rPr lang="en-US" sz="1200" baseline="0" dirty="0" smtClean="0">
                <a:latin typeface="Arial Narrow" panose="020B0606020202030204" pitchFamily="34" charset="0"/>
                <a:ea typeface="Times New Roman" panose="02020603050405020304" pitchFamily="18" charset="0"/>
                <a:cs typeface="Times New Roman" panose="02020603050405020304" pitchFamily="18" charset="0"/>
              </a:rPr>
              <a:t> based </a:t>
            </a:r>
            <a:r>
              <a:rPr lang="en-US" sz="1200" dirty="0" smtClean="0">
                <a:latin typeface="Arial Narrow" panose="020B0606020202030204" pitchFamily="34" charset="0"/>
                <a:ea typeface="Times New Roman" panose="02020603050405020304" pitchFamily="18" charset="0"/>
                <a:cs typeface="Times New Roman" panose="02020603050405020304" pitchFamily="18" charset="0"/>
              </a:rPr>
              <a:t>methods of information dissemination and feedback exchange can be especially useful for new arrivals to the camp who are both illiterate and who also have not formed social networks through which to obtain information about assistance and services.</a:t>
            </a:r>
          </a:p>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36</a:t>
            </a:fld>
            <a:endParaRPr lang="en-US" dirty="0"/>
          </a:p>
        </p:txBody>
      </p:sp>
    </p:spTree>
    <p:extLst>
      <p:ext uri="{BB962C8B-B14F-4D97-AF65-F5344CB8AC3E}">
        <p14:creationId xmlns:p14="http://schemas.microsoft.com/office/powerpoint/2010/main" val="3907339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37</a:t>
            </a:fld>
            <a:endParaRPr lang="en-US" dirty="0"/>
          </a:p>
        </p:txBody>
      </p:sp>
    </p:spTree>
    <p:extLst>
      <p:ext uri="{BB962C8B-B14F-4D97-AF65-F5344CB8AC3E}">
        <p14:creationId xmlns:p14="http://schemas.microsoft.com/office/powerpoint/2010/main" val="140170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4</a:t>
            </a:fld>
            <a:endParaRPr lang="en-US" dirty="0"/>
          </a:p>
        </p:txBody>
      </p:sp>
    </p:spTree>
    <p:extLst>
      <p:ext uri="{BB962C8B-B14F-4D97-AF65-F5344CB8AC3E}">
        <p14:creationId xmlns:p14="http://schemas.microsoft.com/office/powerpoint/2010/main" val="359446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5</a:t>
            </a:fld>
            <a:endParaRPr lang="en-US" dirty="0"/>
          </a:p>
        </p:txBody>
      </p:sp>
    </p:spTree>
    <p:extLst>
      <p:ext uri="{BB962C8B-B14F-4D97-AF65-F5344CB8AC3E}">
        <p14:creationId xmlns:p14="http://schemas.microsoft.com/office/powerpoint/2010/main" val="248019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anose="020B0606020202030204" pitchFamily="34" charset="0"/>
                <a:ea typeface="Times New Roman" panose="02020603050405020304" pitchFamily="18" charset="0"/>
                <a:cs typeface="Times New Roman" panose="02020603050405020304" pitchFamily="18" charset="0"/>
              </a:rPr>
              <a:t>61% of respondents who arrived to Azraq camp between April and October 2014 reside in Village 3, whilst 39% reside in Village 6. </a:t>
            </a: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6</a:t>
            </a:fld>
            <a:endParaRPr lang="en-US" dirty="0"/>
          </a:p>
        </p:txBody>
      </p:sp>
    </p:spTree>
    <p:extLst>
      <p:ext uri="{BB962C8B-B14F-4D97-AF65-F5344CB8AC3E}">
        <p14:creationId xmlns:p14="http://schemas.microsoft.com/office/powerpoint/2010/main" val="222002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7</a:t>
            </a:fld>
            <a:endParaRPr lang="en-US" dirty="0"/>
          </a:p>
        </p:txBody>
      </p:sp>
    </p:spTree>
    <p:extLst>
      <p:ext uri="{BB962C8B-B14F-4D97-AF65-F5344CB8AC3E}">
        <p14:creationId xmlns:p14="http://schemas.microsoft.com/office/powerpoint/2010/main" val="287206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a:t>
            </a:r>
            <a:r>
              <a:rPr lang="en-US" sz="1200" kern="1200" dirty="0" smtClean="0">
                <a:solidFill>
                  <a:schemeClr val="tx1"/>
                </a:solidFill>
                <a:effectLst/>
                <a:latin typeface="+mn-lt"/>
                <a:ea typeface="+mn-ea"/>
                <a:cs typeface="+mn-cs"/>
              </a:rPr>
              <a:t>his assessment, literacy was defined as the ability to both read and write in Arabic and was self-reported by respondents. </a:t>
            </a:r>
          </a:p>
          <a:p>
            <a:endParaRPr lang="en-US" baseline="0" dirty="0" smtClean="0"/>
          </a:p>
          <a:p>
            <a:r>
              <a:rPr lang="en-US" sz="1200" b="0" kern="1200" dirty="0" smtClean="0">
                <a:solidFill>
                  <a:schemeClr val="tx1"/>
                </a:solidFill>
                <a:effectLst/>
                <a:latin typeface="+mn-lt"/>
                <a:ea typeface="+mn-ea"/>
                <a:cs typeface="+mn-cs"/>
              </a:rPr>
              <a:t>Literacy at the camp level is lower than recent figures from Syria: overall adult literacy in Syria was 85.5% in 2013 and 86.4% in 2015, compared with 80% in Azraq </a:t>
            </a:r>
            <a:r>
              <a:rPr lang="en-US" sz="1200" b="0" u="sng" kern="1200" dirty="0" smtClean="0">
                <a:solidFill>
                  <a:schemeClr val="tx1"/>
                </a:solidFill>
                <a:effectLst/>
                <a:latin typeface="+mn-lt"/>
                <a:ea typeface="+mn-ea"/>
                <a:cs typeface="+mn-cs"/>
              </a:rPr>
              <a:t>camp</a:t>
            </a:r>
            <a:r>
              <a:rPr lang="en-US" sz="1200" b="0" kern="1200" dirty="0" smtClean="0">
                <a:solidFill>
                  <a:schemeClr val="tx1"/>
                </a:solidFill>
                <a:effectLst/>
                <a:latin typeface="+mn-lt"/>
                <a:ea typeface="+mn-ea"/>
                <a:cs typeface="+mn-cs"/>
              </a:rPr>
              <a:t> </a:t>
            </a:r>
            <a:endParaRPr lang="en-US" b="0" baseline="0" dirty="0" smtClean="0"/>
          </a:p>
          <a:p>
            <a:endParaRPr lang="en-US" baseline="0" dirty="0" smtClean="0"/>
          </a:p>
          <a:p>
            <a:r>
              <a:rPr lang="en-US" sz="1200" kern="1200" dirty="0" smtClean="0">
                <a:solidFill>
                  <a:schemeClr val="tx1"/>
                </a:solidFill>
                <a:effectLst/>
                <a:latin typeface="+mn-lt"/>
                <a:ea typeface="+mn-ea"/>
                <a:cs typeface="+mn-cs"/>
              </a:rPr>
              <a:t>Higher rates of literacy amongst younger age groups may be reflective of greater access to education in Syria prior to the onset of the conflict, as compared with older generations  .</a:t>
            </a:r>
            <a:r>
              <a:rPr lang="en-US" dirty="0" smtClean="0">
                <a:effectLst/>
              </a:rPr>
              <a:t> </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6B4B136-559C-4788-A590-007C58E3C16E}" type="slidenum">
              <a:rPr lang="en-US" smtClean="0"/>
              <a:pPr/>
              <a:t>8</a:t>
            </a:fld>
            <a:endParaRPr lang="en-US" dirty="0"/>
          </a:p>
        </p:txBody>
      </p:sp>
    </p:spTree>
    <p:extLst>
      <p:ext uri="{BB962C8B-B14F-4D97-AF65-F5344CB8AC3E}">
        <p14:creationId xmlns:p14="http://schemas.microsoft.com/office/powerpoint/2010/main" val="87007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Village level differences </a:t>
            </a:r>
            <a:r>
              <a:rPr lang="en-US" sz="1200" kern="1200" dirty="0" smtClean="0">
                <a:solidFill>
                  <a:schemeClr val="tx1"/>
                </a:solidFill>
                <a:effectLst/>
                <a:latin typeface="+mn-lt"/>
                <a:ea typeface="+mn-ea"/>
                <a:cs typeface="+mn-cs"/>
              </a:rPr>
              <a:t>may be explained in part by the higher rate of literacy in Village 3 than in Village 6 and more</a:t>
            </a:r>
            <a:r>
              <a:rPr lang="en-US" sz="1200" kern="1200" baseline="0" dirty="0" smtClean="0">
                <a:solidFill>
                  <a:schemeClr val="tx1"/>
                </a:solidFill>
                <a:effectLst/>
                <a:latin typeface="+mn-lt"/>
                <a:ea typeface="+mn-ea"/>
                <a:cs typeface="+mn-cs"/>
              </a:rPr>
              <a:t> recent arrivals in </a:t>
            </a:r>
            <a:r>
              <a:rPr lang="en-US" sz="1200" kern="1200" dirty="0" smtClean="0">
                <a:solidFill>
                  <a:schemeClr val="tx1"/>
                </a:solidFill>
                <a:effectLst/>
                <a:latin typeface="+mn-lt"/>
                <a:ea typeface="+mn-ea"/>
                <a:cs typeface="+mn-cs"/>
              </a:rPr>
              <a:t>Village 6 than Village 3 - as noted by KIs, newer arrivals to the camp are less likely to possess ICTs, as they may have recently arrived from Syria, or have not been present in the camp for an adequate period of time to pursue the acquisition of such items.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53% of female respondents who do not own a smart phone reported having access to a household member’s smart phone, compared with 34% of male respondents without a smart phone indicating this response. </a:t>
            </a:r>
            <a:r>
              <a:rPr lang="en-US" sz="1200" kern="1200" dirty="0" smtClean="0">
                <a:solidFill>
                  <a:schemeClr val="tx1"/>
                </a:solidFill>
                <a:effectLst/>
                <a:latin typeface="+mn-lt"/>
                <a:ea typeface="+mn-ea"/>
                <a:cs typeface="+mn-cs"/>
              </a:rPr>
              <a:t>The gender difference in household level access to smart phones may suggest that female refugees are more reliant on using a male household member’s smart phone rather than possessing one themselves , potentially limiting the frequency of information access or the types of information accessed by females in the household. However, to better understand this relationship, there is a need for further exploration of the gender differences with regards to access to technology. </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B4B136-559C-4788-A590-007C58E3C16E}" type="slidenum">
              <a:rPr lang="en-US" smtClean="0"/>
              <a:pPr/>
              <a:t>9</a:t>
            </a:fld>
            <a:endParaRPr lang="en-US" dirty="0"/>
          </a:p>
        </p:txBody>
      </p:sp>
    </p:spTree>
    <p:extLst>
      <p:ext uri="{BB962C8B-B14F-4D97-AF65-F5344CB8AC3E}">
        <p14:creationId xmlns:p14="http://schemas.microsoft.com/office/powerpoint/2010/main" val="21593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804234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391029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213649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124367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96464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173409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224491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426628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277135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456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69E4C-CE69-480D-9179-E65935919FB3}" type="datetimeFigureOut">
              <a:rPr lang="en-US" smtClean="0"/>
              <a:pPr/>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278999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69E4C-CE69-480D-9179-E65935919FB3}" type="datetimeFigureOut">
              <a:rPr lang="en-US" smtClean="0"/>
              <a:pPr/>
              <a:t>4/6/2016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E3FB8-D5EE-411F-BD9B-B2EDFD14D6F8}" type="slidenum">
              <a:rPr lang="en-US" smtClean="0"/>
              <a:pPr/>
              <a:t>‹#›</a:t>
            </a:fld>
            <a:endParaRPr lang="en-US" dirty="0"/>
          </a:p>
        </p:txBody>
      </p:sp>
    </p:spTree>
    <p:extLst>
      <p:ext uri="{BB962C8B-B14F-4D97-AF65-F5344CB8AC3E}">
        <p14:creationId xmlns:p14="http://schemas.microsoft.com/office/powerpoint/2010/main" val="1669866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yacout@unhcr.org" TargetMode="External"/><Relationship Id="rId4" Type="http://schemas.openxmlformats.org/officeDocument/2006/relationships/hyperlink" Target="mailto:Roxana.mullafiroze@reach-initiativ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9144000" cy="6858000"/>
          </a:xfrm>
          <a:prstGeom prst="rect">
            <a:avLst/>
          </a:prstGeom>
        </p:spPr>
      </p:pic>
      <p:sp>
        <p:nvSpPr>
          <p:cNvPr id="2" name="Title 1"/>
          <p:cNvSpPr>
            <a:spLocks noGrp="1"/>
          </p:cNvSpPr>
          <p:nvPr>
            <p:ph type="ctrTitle"/>
          </p:nvPr>
        </p:nvSpPr>
        <p:spPr>
          <a:xfrm>
            <a:off x="685800" y="1143000"/>
            <a:ext cx="7772400" cy="1752600"/>
          </a:xfrm>
          <a:solidFill>
            <a:srgbClr val="EE595A"/>
          </a:solidFill>
        </p:spPr>
        <p:txBody>
          <a:bodyPr>
            <a:normAutofit/>
          </a:bodyPr>
          <a:lstStyle/>
          <a:p>
            <a:r>
              <a:rPr lang="en-US" sz="4200" b="1" dirty="0" smtClean="0">
                <a:solidFill>
                  <a:schemeClr val="bg1"/>
                </a:solidFill>
                <a:latin typeface="Arial Narrow" panose="020B0606020202030204" pitchFamily="34" charset="0"/>
                <a:cs typeface="Arial" panose="020B0604020202020204" pitchFamily="34" charset="0"/>
              </a:rPr>
              <a:t>Mass Communications Assessment</a:t>
            </a:r>
            <a:br>
              <a:rPr lang="en-US" sz="4200" b="1" dirty="0" smtClean="0">
                <a:solidFill>
                  <a:schemeClr val="bg1"/>
                </a:solidFill>
                <a:latin typeface="Arial Narrow" panose="020B0606020202030204" pitchFamily="34" charset="0"/>
                <a:cs typeface="Arial" panose="020B0604020202020204" pitchFamily="34" charset="0"/>
              </a:rPr>
            </a:br>
            <a:r>
              <a:rPr lang="en-US" sz="4200" b="1" dirty="0" smtClean="0">
                <a:solidFill>
                  <a:schemeClr val="bg1"/>
                </a:solidFill>
                <a:latin typeface="Arial Narrow" panose="020B0606020202030204" pitchFamily="34" charset="0"/>
                <a:cs typeface="Arial" panose="020B0604020202020204" pitchFamily="34" charset="0"/>
              </a:rPr>
              <a:t>Azraq Camp</a:t>
            </a:r>
            <a:endParaRPr lang="en-US" sz="4200" b="1" dirty="0">
              <a:solidFill>
                <a:schemeClr val="bg1"/>
              </a:solidFill>
              <a:latin typeface="Arial Narrow" panose="020B0606020202030204" pitchFamily="34" charset="0"/>
              <a:cs typeface="Arial" panose="020B060402020202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p:cNvSpPr txBox="1">
            <a:spLocks/>
          </p:cNvSpPr>
          <p:nvPr/>
        </p:nvSpPr>
        <p:spPr>
          <a:xfrm>
            <a:off x="1502229" y="4450443"/>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solidFill>
                <a:schemeClr val="bg1">
                  <a:lumMod val="50000"/>
                </a:schemeClr>
              </a:solidFill>
              <a:latin typeface="Arial Narrow" panose="020B0606020202030204" pitchFamily="34" charset="0"/>
            </a:endParaRPr>
          </a:p>
          <a:p>
            <a:endParaRPr lang="en-US" dirty="0">
              <a:solidFill>
                <a:schemeClr val="bg1">
                  <a:lumMod val="50000"/>
                </a:schemeClr>
              </a:solidFill>
              <a:latin typeface="Arial Narrow" panose="020B0606020202030204" pitchFamily="34" charset="0"/>
            </a:endParaRPr>
          </a:p>
        </p:txBody>
      </p:sp>
      <p:sp>
        <p:nvSpPr>
          <p:cNvPr id="6" name="Subtitle 2"/>
          <p:cNvSpPr txBox="1">
            <a:spLocks/>
          </p:cNvSpPr>
          <p:nvPr/>
        </p:nvSpPr>
        <p:spPr>
          <a:xfrm>
            <a:off x="1205248" y="4388757"/>
            <a:ext cx="6683829" cy="488043"/>
          </a:xfrm>
          <a:prstGeom prst="rect">
            <a:avLst/>
          </a:prstGeom>
          <a:solidFill>
            <a:srgbClr val="FFFFFF">
              <a:alpha val="25098"/>
            </a:srgbClr>
          </a:solidFill>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i="1" dirty="0" smtClean="0">
                <a:solidFill>
                  <a:schemeClr val="tx1">
                    <a:lumMod val="85000"/>
                    <a:lumOff val="15000"/>
                  </a:schemeClr>
                </a:solidFill>
                <a:latin typeface="Arial Narrow" panose="020B0606020202030204" pitchFamily="34" charset="0"/>
              </a:rPr>
              <a:t>Presentation of Key Findings</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9" name="Picture 8"/>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88021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672270009"/>
              </p:ext>
            </p:extLst>
          </p:nvPr>
        </p:nvGraphicFramePr>
        <p:xfrm>
          <a:off x="1371600" y="2675489"/>
          <a:ext cx="6172200" cy="25130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693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Household level ICT possession</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28" name="TextBox 27"/>
          <p:cNvSpPr txBox="1"/>
          <p:nvPr/>
        </p:nvSpPr>
        <p:spPr>
          <a:xfrm>
            <a:off x="889635" y="2404107"/>
            <a:ext cx="7239000"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ICTs possessed by households members of respondents</a:t>
            </a:r>
            <a:endParaRPr lang="en-US" sz="1500" b="1" dirty="0">
              <a:solidFill>
                <a:srgbClr val="58595A"/>
              </a:solidFill>
              <a:latin typeface="Arial Narrow" panose="020B0606020202030204" pitchFamily="34" charset="0"/>
            </a:endParaRPr>
          </a:p>
        </p:txBody>
      </p:sp>
      <p:sp>
        <p:nvSpPr>
          <p:cNvPr id="29" name="TextBox 28"/>
          <p:cNvSpPr txBox="1"/>
          <p:nvPr/>
        </p:nvSpPr>
        <p:spPr>
          <a:xfrm>
            <a:off x="190500" y="1002081"/>
            <a:ext cx="8637270" cy="130292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Arial Narrow" panose="020B0606020202030204" pitchFamily="34" charset="0"/>
              </a:rPr>
              <a:t>87% of respondents report having access to either a smart or a non-smart </a:t>
            </a:r>
            <a:r>
              <a:rPr lang="en-US" b="1" dirty="0" smtClean="0">
                <a:latin typeface="Arial Narrow" panose="020B0606020202030204" pitchFamily="34" charset="0"/>
              </a:rPr>
              <a:t>phone within their household:</a:t>
            </a:r>
          </a:p>
          <a:p>
            <a:pPr marL="742950" lvl="1" indent="-285750" algn="just">
              <a:spcAft>
                <a:spcPts val="800"/>
              </a:spcAft>
              <a:buFont typeface="Arial" panose="020B0604020202020204" pitchFamily="34" charset="0"/>
              <a:buChar char="•"/>
            </a:pPr>
            <a:r>
              <a:rPr lang="en-US" b="1" dirty="0" smtClean="0">
                <a:latin typeface="Arial Narrow" panose="020B0606020202030204" pitchFamily="34" charset="0"/>
              </a:rPr>
              <a:t> </a:t>
            </a:r>
            <a:r>
              <a:rPr lang="en-US" dirty="0" smtClean="0">
                <a:latin typeface="Arial Narrow" panose="020B0606020202030204" pitchFamily="34" charset="0"/>
              </a:rPr>
              <a:t>Indicates</a:t>
            </a:r>
            <a:r>
              <a:rPr lang="en-US" b="1" dirty="0" smtClean="0">
                <a:latin typeface="Arial Narrow" panose="020B0606020202030204" pitchFamily="34" charset="0"/>
              </a:rPr>
              <a:t> </a:t>
            </a:r>
            <a:r>
              <a:rPr lang="en-US" dirty="0" smtClean="0">
                <a:latin typeface="Arial Narrow" panose="020B0606020202030204" pitchFamily="34" charset="0"/>
              </a:rPr>
              <a:t>that </a:t>
            </a:r>
            <a:r>
              <a:rPr lang="en-US" dirty="0">
                <a:latin typeface="Arial Narrow" panose="020B0606020202030204" pitchFamily="34" charset="0"/>
              </a:rPr>
              <a:t>in principle the majority of Azraq camp residents receiving camp services and assistance are able to receive disseminated information through SMS text messages</a:t>
            </a:r>
            <a:r>
              <a:rPr lang="en-US" dirty="0" smtClean="0">
                <a:latin typeface="Arial Narrow" panose="020B0606020202030204" pitchFamily="34" charset="0"/>
              </a:rPr>
              <a:t>.</a:t>
            </a:r>
          </a:p>
        </p:txBody>
      </p:sp>
      <p:pic>
        <p:nvPicPr>
          <p:cNvPr id="10" name="Picture 9"/>
          <p:cNvPicPr/>
          <p:nvPr/>
        </p:nvPicPr>
        <p:blipFill>
          <a:blip r:embed="rId5" cstate="print"/>
          <a:stretch>
            <a:fillRect/>
          </a:stretch>
        </p:blipFill>
        <p:spPr>
          <a:xfrm>
            <a:off x="299403" y="6314304"/>
            <a:ext cx="1681798" cy="465005"/>
          </a:xfrm>
          <a:prstGeom prst="rect">
            <a:avLst/>
          </a:prstGeom>
        </p:spPr>
      </p:pic>
      <p:sp>
        <p:nvSpPr>
          <p:cNvPr id="3" name="Rectangle 2"/>
          <p:cNvSpPr/>
          <p:nvPr/>
        </p:nvSpPr>
        <p:spPr>
          <a:xfrm>
            <a:off x="299403" y="5320093"/>
            <a:ext cx="8608031" cy="646331"/>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dirty="0">
                <a:latin typeface="Arial Narrow" panose="020B0606020202030204" pitchFamily="34" charset="0"/>
              </a:rPr>
              <a:t>Smart phones are the most frequently cited ICTs that households in Azraq camp have access to (69%), followed by non-smart phones (31%). </a:t>
            </a:r>
          </a:p>
        </p:txBody>
      </p:sp>
    </p:spTree>
    <p:extLst>
      <p:ext uri="{BB962C8B-B14F-4D97-AF65-F5344CB8AC3E}">
        <p14:creationId xmlns:p14="http://schemas.microsoft.com/office/powerpoint/2010/main" val="335119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85724084"/>
              </p:ext>
            </p:extLst>
          </p:nvPr>
        </p:nvGraphicFramePr>
        <p:xfrm>
          <a:off x="1447800" y="3055445"/>
          <a:ext cx="6172200" cy="32019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693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Intended ICT acquisition</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28" name="TextBox 27"/>
          <p:cNvSpPr txBox="1"/>
          <p:nvPr/>
        </p:nvSpPr>
        <p:spPr>
          <a:xfrm>
            <a:off x="912149" y="2732280"/>
            <a:ext cx="7353300"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ICTs </a:t>
            </a:r>
            <a:r>
              <a:rPr lang="en-US" sz="1500" b="1" dirty="0">
                <a:solidFill>
                  <a:srgbClr val="58595A"/>
                </a:solidFill>
                <a:latin typeface="Arial Narrow" panose="020B0606020202030204" pitchFamily="34" charset="0"/>
              </a:rPr>
              <a:t>which respondents intend to acquire following the introduction of electricity to Azraq camp</a:t>
            </a:r>
          </a:p>
        </p:txBody>
      </p:sp>
      <p:sp>
        <p:nvSpPr>
          <p:cNvPr id="29" name="TextBox 28"/>
          <p:cNvSpPr txBox="1"/>
          <p:nvPr/>
        </p:nvSpPr>
        <p:spPr>
          <a:xfrm>
            <a:off x="270164" y="1011929"/>
            <a:ext cx="8637270" cy="157992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GB" b="1" dirty="0" smtClean="0">
                <a:latin typeface="Arial Narrow" panose="020B0606020202030204" pitchFamily="34" charset="0"/>
              </a:rPr>
              <a:t>The vast majority (97%) of respondents cited televisions as the ICT that they would acquire, followed by smart phones (27%). </a:t>
            </a:r>
          </a:p>
          <a:p>
            <a:pPr marL="285750" indent="-285750" algn="just">
              <a:spcAft>
                <a:spcPts val="800"/>
              </a:spcAft>
              <a:buFont typeface="Arial" panose="020B0604020202020204" pitchFamily="34" charset="0"/>
              <a:buChar char="•"/>
            </a:pPr>
            <a:r>
              <a:rPr lang="en-GB" dirty="0" smtClean="0">
                <a:latin typeface="Arial Narrow" panose="020B0606020202030204" pitchFamily="34" charset="0"/>
              </a:rPr>
              <a:t>FGDs KI interviews showed that residents want televisions primarily to </a:t>
            </a:r>
            <a:r>
              <a:rPr lang="en-GB" b="1" dirty="0" smtClean="0">
                <a:latin typeface="Arial Narrow" panose="020B0606020202030204" pitchFamily="34" charset="0"/>
              </a:rPr>
              <a:t>stay informed about the conflict in Syria </a:t>
            </a:r>
            <a:r>
              <a:rPr lang="en-GB" dirty="0" smtClean="0">
                <a:latin typeface="Arial Narrow" panose="020B0606020202030204" pitchFamily="34" charset="0"/>
              </a:rPr>
              <a:t>followed by to </a:t>
            </a:r>
            <a:r>
              <a:rPr lang="en-GB" b="1" dirty="0" smtClean="0">
                <a:latin typeface="Arial Narrow" panose="020B0606020202030204" pitchFamily="34" charset="0"/>
              </a:rPr>
              <a:t>obtain news about policy changes that may affect refugees in Jordan </a:t>
            </a:r>
            <a:r>
              <a:rPr lang="en-GB" dirty="0" smtClean="0">
                <a:latin typeface="Arial Narrow" panose="020B0606020202030204" pitchFamily="34" charset="0"/>
              </a:rPr>
              <a:t>as well as Syrian refugees travelling to Europe and Canada for resettlement. </a:t>
            </a:r>
            <a:endParaRPr lang="en-GB" dirty="0">
              <a:latin typeface="Arial Narrow" panose="020B0606020202030204" pitchFamily="34" charset="0"/>
            </a:endParaRPr>
          </a:p>
        </p:txBody>
      </p:sp>
      <p:pic>
        <p:nvPicPr>
          <p:cNvPr id="14" name="Picture 13"/>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71961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974968201"/>
              </p:ext>
            </p:extLst>
          </p:nvPr>
        </p:nvGraphicFramePr>
        <p:xfrm>
          <a:off x="990600" y="3755932"/>
          <a:ext cx="3959352" cy="2450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564253004"/>
              </p:ext>
            </p:extLst>
          </p:nvPr>
        </p:nvGraphicFramePr>
        <p:xfrm>
          <a:off x="4724400" y="3760785"/>
          <a:ext cx="3276600" cy="244573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2"/>
          <p:cNvSpPr txBox="1">
            <a:spLocks noChangeArrowheads="1"/>
          </p:cNvSpPr>
          <p:nvPr/>
        </p:nvSpPr>
        <p:spPr bwMode="auto">
          <a:xfrm>
            <a:off x="1461449" y="3634474"/>
            <a:ext cx="2576512" cy="32906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300" b="1" dirty="0">
                <a:effectLst/>
                <a:latin typeface="Arial Narrow" panose="020B0606020202030204" pitchFamily="34" charset="0"/>
                <a:ea typeface="Calibri" panose="020F0502020204030204" pitchFamily="34" charset="0"/>
                <a:cs typeface="Arial" panose="020B0604020202020204" pitchFamily="34" charset="0"/>
              </a:rPr>
              <a:t>Internet access inside household:</a:t>
            </a:r>
            <a:endParaRPr lang="en-US" sz="130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15" name="Text Box 2"/>
          <p:cNvSpPr txBox="1">
            <a:spLocks noChangeArrowheads="1"/>
          </p:cNvSpPr>
          <p:nvPr/>
        </p:nvSpPr>
        <p:spPr bwMode="auto">
          <a:xfrm>
            <a:off x="4724400" y="3656461"/>
            <a:ext cx="3039586" cy="300526"/>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300" b="1" dirty="0">
                <a:effectLst/>
                <a:latin typeface="Arial Narrow" panose="020B0606020202030204" pitchFamily="34" charset="0"/>
                <a:ea typeface="Calibri" panose="020F0502020204030204" pitchFamily="34" charset="0"/>
                <a:cs typeface="Arial" panose="020B0604020202020204" pitchFamily="34" charset="0"/>
              </a:rPr>
              <a:t>Internet access outside household:</a:t>
            </a:r>
            <a:endParaRPr lang="en-US" sz="130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0" y="218654"/>
            <a:ext cx="693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Access to internet sources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28" name="TextBox 27"/>
          <p:cNvSpPr txBox="1"/>
          <p:nvPr/>
        </p:nvSpPr>
        <p:spPr>
          <a:xfrm>
            <a:off x="1092394" y="2985738"/>
            <a:ext cx="7015797"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Proportion of respondents with access to the internet in the two months preceding the assessment (October-November 2015)</a:t>
            </a:r>
            <a:endParaRPr lang="en-US" sz="1500" b="1" dirty="0">
              <a:solidFill>
                <a:srgbClr val="58595A"/>
              </a:solidFill>
              <a:latin typeface="Arial Narrow" panose="020B0606020202030204" pitchFamily="34" charset="0"/>
            </a:endParaRPr>
          </a:p>
        </p:txBody>
      </p:sp>
      <p:sp>
        <p:nvSpPr>
          <p:cNvPr id="29" name="TextBox 28"/>
          <p:cNvSpPr txBox="1"/>
          <p:nvPr/>
        </p:nvSpPr>
        <p:spPr>
          <a:xfrm>
            <a:off x="253365" y="1004956"/>
            <a:ext cx="8637270" cy="176458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700" b="1" dirty="0">
                <a:latin typeface="Arial Narrow" panose="020B0606020202030204" pitchFamily="34" charset="0"/>
              </a:rPr>
              <a:t>Over one-third (34%) of respondents reported that they had no access to the internet in the two months prior to the assessment, either inside or outside of the household. </a:t>
            </a:r>
            <a:r>
              <a:rPr lang="en-US" sz="1700" dirty="0" smtClean="0">
                <a:latin typeface="Arial Narrow" panose="020B0606020202030204" pitchFamily="34" charset="0"/>
              </a:rPr>
              <a:t>66% </a:t>
            </a:r>
            <a:r>
              <a:rPr lang="en-US" sz="1700" dirty="0">
                <a:latin typeface="Arial Narrow" panose="020B0606020202030204" pitchFamily="34" charset="0"/>
              </a:rPr>
              <a:t>of respondents reported having accessed the </a:t>
            </a:r>
            <a:r>
              <a:rPr lang="en-US" sz="1700" dirty="0" smtClean="0">
                <a:latin typeface="Arial Narrow" panose="020B0606020202030204" pitchFamily="34" charset="0"/>
              </a:rPr>
              <a:t>internet either </a:t>
            </a:r>
            <a:r>
              <a:rPr lang="en-US" sz="1700" dirty="0">
                <a:latin typeface="Arial Narrow" panose="020B0606020202030204" pitchFamily="34" charset="0"/>
              </a:rPr>
              <a:t>inside </a:t>
            </a:r>
            <a:r>
              <a:rPr lang="en-US" sz="1700" dirty="0" smtClean="0">
                <a:latin typeface="Arial Narrow" panose="020B0606020202030204" pitchFamily="34" charset="0"/>
              </a:rPr>
              <a:t>or outside of their household. </a:t>
            </a:r>
          </a:p>
          <a:p>
            <a:pPr marL="285750" indent="-285750" algn="just">
              <a:spcAft>
                <a:spcPts val="800"/>
              </a:spcAft>
              <a:buFont typeface="Arial" panose="020B0604020202020204" pitchFamily="34" charset="0"/>
              <a:buChar char="•"/>
            </a:pPr>
            <a:r>
              <a:rPr lang="en-US" sz="1700" b="1" dirty="0" smtClean="0">
                <a:latin typeface="Arial Narrow" panose="020B0606020202030204" pitchFamily="34" charset="0"/>
              </a:rPr>
              <a:t>Individuals </a:t>
            </a:r>
            <a:r>
              <a:rPr lang="en-US" sz="1700" b="1" dirty="0">
                <a:latin typeface="Arial Narrow" panose="020B0606020202030204" pitchFamily="34" charset="0"/>
              </a:rPr>
              <a:t>who are able to access the internet do so on a consistent basis: </a:t>
            </a:r>
            <a:r>
              <a:rPr lang="en-US" sz="1700" dirty="0">
                <a:latin typeface="Arial Narrow" panose="020B0606020202030204" pitchFamily="34" charset="0"/>
              </a:rPr>
              <a:t>of the 66% who reported accessing the internet either inside or outside of the household in the two months preceding the assessment, </a:t>
            </a:r>
            <a:r>
              <a:rPr lang="en-US" sz="1700" b="1" dirty="0" smtClean="0">
                <a:latin typeface="Arial Narrow" panose="020B0606020202030204" pitchFamily="34" charset="0"/>
              </a:rPr>
              <a:t>80% </a:t>
            </a:r>
            <a:r>
              <a:rPr lang="en-US" sz="1700" b="1" dirty="0">
                <a:latin typeface="Arial Narrow" panose="020B0606020202030204" pitchFamily="34" charset="0"/>
              </a:rPr>
              <a:t>reported accessing the internet one or more times a </a:t>
            </a:r>
            <a:r>
              <a:rPr lang="en-US" sz="1700" b="1" dirty="0" smtClean="0">
                <a:latin typeface="Arial Narrow" panose="020B0606020202030204" pitchFamily="34" charset="0"/>
              </a:rPr>
              <a:t>day</a:t>
            </a:r>
            <a:r>
              <a:rPr lang="en-US" sz="1700" dirty="0" smtClean="0">
                <a:latin typeface="Arial Narrow" panose="020B0606020202030204" pitchFamily="34" charset="0"/>
              </a:rPr>
              <a:t>.</a:t>
            </a:r>
            <a:endParaRPr lang="en-US" sz="1700" dirty="0">
              <a:latin typeface="Arial Narrow" panose="020B0606020202030204" pitchFamily="34" charset="0"/>
            </a:endParaRPr>
          </a:p>
        </p:txBody>
      </p:sp>
      <p:pic>
        <p:nvPicPr>
          <p:cNvPr id="16" name="Picture 15"/>
          <p:cNvPicPr/>
          <p:nvPr/>
        </p:nvPicPr>
        <p:blipFill>
          <a:blip r:embed="rId6"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2877547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693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Preferred locations for Wi-Fi hotspots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16" name="Picture 15"/>
          <p:cNvPicPr/>
          <p:nvPr/>
        </p:nvPicPr>
        <p:blipFill>
          <a:blip r:embed="rId4" cstate="print"/>
          <a:stretch>
            <a:fillRect/>
          </a:stretch>
        </p:blipFill>
        <p:spPr>
          <a:xfrm>
            <a:off x="299403" y="6314304"/>
            <a:ext cx="1681798" cy="465005"/>
          </a:xfrm>
          <a:prstGeom prst="rect">
            <a:avLst/>
          </a:prstGeom>
        </p:spPr>
      </p:pic>
      <p:sp>
        <p:nvSpPr>
          <p:cNvPr id="3" name="Rectangle 2"/>
          <p:cNvSpPr/>
          <p:nvPr/>
        </p:nvSpPr>
        <p:spPr>
          <a:xfrm>
            <a:off x="299403" y="1143000"/>
            <a:ext cx="8498999" cy="4724370"/>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Arial Narrow" panose="020B0606020202030204" pitchFamily="34" charset="0"/>
              </a:rPr>
              <a:t>In </a:t>
            </a:r>
            <a:r>
              <a:rPr lang="en-US" dirty="0">
                <a:latin typeface="Arial Narrow" panose="020B0606020202030204" pitchFamily="34" charset="0"/>
              </a:rPr>
              <a:t>collaboration with </a:t>
            </a:r>
            <a:r>
              <a:rPr lang="en-US" dirty="0" err="1">
                <a:latin typeface="Arial Narrow" panose="020B0606020202030204" pitchFamily="34" charset="0"/>
              </a:rPr>
              <a:t>NetHope</a:t>
            </a:r>
            <a:r>
              <a:rPr lang="en-US" dirty="0">
                <a:latin typeface="Arial Narrow" panose="020B0606020202030204" pitchFamily="34" charset="0"/>
              </a:rPr>
              <a:t>, UNHCR is currently </a:t>
            </a:r>
            <a:r>
              <a:rPr lang="en-US" dirty="0" smtClean="0">
                <a:latin typeface="Arial Narrow" panose="020B0606020202030204" pitchFamily="34" charset="0"/>
              </a:rPr>
              <a:t>exploring the possibility of providing </a:t>
            </a:r>
            <a:r>
              <a:rPr lang="en-US" dirty="0">
                <a:latin typeface="Arial Narrow" panose="020B0606020202030204" pitchFamily="34" charset="0"/>
              </a:rPr>
              <a:t>Wi-Fi hubs in public spaces across Azraq camp. </a:t>
            </a:r>
            <a:endParaRPr lang="en-US" dirty="0" smtClean="0">
              <a:latin typeface="Arial Narrow" panose="020B0606020202030204" pitchFamily="34" charset="0"/>
            </a:endParaRPr>
          </a:p>
          <a:p>
            <a:pPr marL="285750" indent="-285750" algn="just">
              <a:buFont typeface="Arial" panose="020B0604020202020204" pitchFamily="34" charset="0"/>
              <a:buChar char="•"/>
            </a:pPr>
            <a:endParaRPr lang="en-US" dirty="0">
              <a:latin typeface="Arial Narrow" panose="020B0606020202030204" pitchFamily="34" charset="0"/>
            </a:endParaRPr>
          </a:p>
          <a:p>
            <a:pPr marL="285750" indent="-285750" algn="just">
              <a:buFont typeface="Arial" panose="020B0604020202020204" pitchFamily="34" charset="0"/>
              <a:buChar char="•"/>
            </a:pPr>
            <a:r>
              <a:rPr lang="en-US" dirty="0" smtClean="0">
                <a:latin typeface="Arial Narrow" panose="020B0606020202030204" pitchFamily="34" charset="0"/>
              </a:rPr>
              <a:t>To </a:t>
            </a:r>
            <a:r>
              <a:rPr lang="en-US" dirty="0">
                <a:latin typeface="Arial Narrow" panose="020B0606020202030204" pitchFamily="34" charset="0"/>
              </a:rPr>
              <a:t>guide the identification of locations for installing these Wi-Fi hotspots, FGD participants were asked to highlight optimal areas in the camp and the reasons why they were selected. </a:t>
            </a:r>
          </a:p>
          <a:p>
            <a:pPr marL="285750" indent="-285750" algn="just">
              <a:buFont typeface="Arial" panose="020B0604020202020204" pitchFamily="34" charset="0"/>
              <a:buChar char="•"/>
            </a:pPr>
            <a:endParaRPr lang="en-US" dirty="0">
              <a:latin typeface="Arial Narrow" panose="020B0606020202030204" pitchFamily="34" charset="0"/>
            </a:endParaRPr>
          </a:p>
          <a:p>
            <a:pPr marL="285750" indent="-285750" algn="just">
              <a:buFont typeface="Arial" panose="020B0604020202020204" pitchFamily="34" charset="0"/>
              <a:buChar char="•"/>
              <a:defRPr/>
            </a:pPr>
            <a:r>
              <a:rPr lang="en-GB" dirty="0">
                <a:latin typeface="Arial Narrow" panose="020B0606020202030204" pitchFamily="34" charset="0"/>
              </a:rPr>
              <a:t>Overall findings indicate </a:t>
            </a:r>
            <a:r>
              <a:rPr lang="en-GB" dirty="0" smtClean="0">
                <a:latin typeface="Arial Narrow" panose="020B0606020202030204" pitchFamily="34" charset="0"/>
              </a:rPr>
              <a:t>that:</a:t>
            </a:r>
          </a:p>
          <a:p>
            <a:pPr marL="742950" lvl="1" indent="-285750" algn="just">
              <a:buFont typeface="Wingdings" panose="05000000000000000000" pitchFamily="2" charset="2"/>
              <a:buChar char="Ø"/>
              <a:defRPr/>
            </a:pPr>
            <a:r>
              <a:rPr lang="en-GB" sz="1750" dirty="0">
                <a:latin typeface="Arial Narrow" panose="020B0606020202030204" pitchFamily="34" charset="0"/>
              </a:rPr>
              <a:t>E</a:t>
            </a:r>
            <a:r>
              <a:rPr lang="en-GB" sz="1750" dirty="0" smtClean="0">
                <a:latin typeface="Arial Narrow" panose="020B0606020202030204" pitchFamily="34" charset="0"/>
              </a:rPr>
              <a:t>qual </a:t>
            </a:r>
            <a:r>
              <a:rPr lang="en-GB" sz="1750" dirty="0">
                <a:latin typeface="Arial Narrow" panose="020B0606020202030204" pitchFamily="34" charset="0"/>
              </a:rPr>
              <a:t>access to Wi-Fi hotspot for people living in different areas of the camp and for males and females is a primary point of consideration </a:t>
            </a:r>
            <a:r>
              <a:rPr lang="en-GB" sz="1750" dirty="0" smtClean="0">
                <a:latin typeface="Arial Narrow" panose="020B0606020202030204" pitchFamily="34" charset="0"/>
              </a:rPr>
              <a:t>according to refugees</a:t>
            </a:r>
          </a:p>
          <a:p>
            <a:pPr marL="742950" lvl="1" indent="-285750" algn="just">
              <a:buFont typeface="Wingdings" panose="05000000000000000000" pitchFamily="2" charset="2"/>
              <a:buChar char="Ø"/>
              <a:defRPr/>
            </a:pPr>
            <a:endParaRPr lang="en-GB" sz="1750" b="1" dirty="0">
              <a:latin typeface="Arial Narrow" panose="020B0606020202030204" pitchFamily="34" charset="0"/>
            </a:endParaRPr>
          </a:p>
          <a:p>
            <a:pPr marL="742950" lvl="1" indent="-285750" algn="just">
              <a:buFont typeface="Wingdings" panose="05000000000000000000" pitchFamily="2" charset="2"/>
              <a:buChar char="Ø"/>
              <a:defRPr/>
            </a:pPr>
            <a:r>
              <a:rPr lang="en-GB" sz="1750" b="1" dirty="0" smtClean="0">
                <a:latin typeface="Arial Narrow" panose="020B0606020202030204" pitchFamily="34" charset="0"/>
              </a:rPr>
              <a:t>Points </a:t>
            </a:r>
            <a:r>
              <a:rPr lang="en-GB" sz="1750" b="1" dirty="0">
                <a:latin typeface="Arial Narrow" panose="020B0606020202030204" pitchFamily="34" charset="0"/>
              </a:rPr>
              <a:t>in the centre of villages or the camp were perceived to be best way to get equal access, as well as hotspots at locations frequently visited by everybody</a:t>
            </a:r>
            <a:r>
              <a:rPr lang="en-GB" sz="1750" dirty="0">
                <a:latin typeface="Arial Narrow" panose="020B0606020202030204" pitchFamily="34" charset="0"/>
              </a:rPr>
              <a:t>. </a:t>
            </a:r>
            <a:endParaRPr lang="en-GB" sz="1750" dirty="0" smtClean="0">
              <a:latin typeface="Arial Narrow" panose="020B0606020202030204" pitchFamily="34" charset="0"/>
            </a:endParaRPr>
          </a:p>
          <a:p>
            <a:pPr marL="285750" indent="-285750" algn="just">
              <a:buFont typeface="Wingdings" panose="05000000000000000000" pitchFamily="2" charset="2"/>
              <a:buChar char="Ø"/>
              <a:defRPr/>
            </a:pPr>
            <a:endParaRPr lang="en-GB" sz="1750" dirty="0">
              <a:latin typeface="Arial Narrow" panose="020B0606020202030204" pitchFamily="34" charset="0"/>
            </a:endParaRPr>
          </a:p>
          <a:p>
            <a:pPr marL="742950" lvl="1" indent="-285750" algn="just">
              <a:buFont typeface="Wingdings" panose="05000000000000000000" pitchFamily="2" charset="2"/>
              <a:buChar char="Ø"/>
              <a:defRPr/>
            </a:pPr>
            <a:r>
              <a:rPr lang="en-GB" sz="1750" dirty="0" smtClean="0">
                <a:latin typeface="Arial Narrow" panose="020B0606020202030204" pitchFamily="34" charset="0"/>
              </a:rPr>
              <a:t>The </a:t>
            </a:r>
            <a:r>
              <a:rPr lang="en-GB" sz="1750" dirty="0">
                <a:latin typeface="Arial Narrow" panose="020B0606020202030204" pitchFamily="34" charset="0"/>
              </a:rPr>
              <a:t>key concerns regarding internet hotspots in the camp </a:t>
            </a:r>
            <a:r>
              <a:rPr lang="en-GB" sz="1750" dirty="0" smtClean="0">
                <a:latin typeface="Arial Narrow" panose="020B0606020202030204" pitchFamily="34" charset="0"/>
              </a:rPr>
              <a:t>were </a:t>
            </a:r>
            <a:r>
              <a:rPr lang="en-GB" sz="1750" dirty="0">
                <a:latin typeface="Arial Narrow" panose="020B0606020202030204" pitchFamily="34" charset="0"/>
              </a:rPr>
              <a:t>disturbances to shelters in the close vicinity of hotspots due to gatherings of people using the internet, and the security of females who use the hotspots. </a:t>
            </a:r>
            <a:r>
              <a:rPr lang="en-GB" sz="1750" b="1" dirty="0">
                <a:latin typeface="Arial Narrow" panose="020B0606020202030204" pitchFamily="34" charset="0"/>
              </a:rPr>
              <a:t>To alleviate these concerns empty or open spaces and spaces next to NGO facilities were considered optimal for Wi-Fi hotspots.</a:t>
            </a:r>
            <a:r>
              <a:rPr lang="en-GB" sz="1750" dirty="0">
                <a:latin typeface="Arial Narrow" panose="020B0606020202030204" pitchFamily="34" charset="0"/>
              </a:rPr>
              <a:t> </a:t>
            </a:r>
            <a:endParaRPr lang="en-US" sz="1750" dirty="0">
              <a:latin typeface="Arial Narrow" panose="020B0606020202030204" pitchFamily="34" charset="0"/>
            </a:endParaRPr>
          </a:p>
        </p:txBody>
      </p:sp>
    </p:spTree>
    <p:extLst>
      <p:ext uri="{BB962C8B-B14F-4D97-AF65-F5344CB8AC3E}">
        <p14:creationId xmlns:p14="http://schemas.microsoft.com/office/powerpoint/2010/main" val="200745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2015" b="2"/>
          <a:stretch/>
        </p:blipFill>
        <p:spPr>
          <a:xfrm>
            <a:off x="0" y="-152400"/>
            <a:ext cx="9144000" cy="7010401"/>
          </a:xfrm>
          <a:prstGeom prst="rect">
            <a:avLst/>
          </a:prstGeom>
        </p:spPr>
      </p:pic>
      <p:sp>
        <p:nvSpPr>
          <p:cNvPr id="2" name="Title 1"/>
          <p:cNvSpPr>
            <a:spLocks noGrp="1"/>
          </p:cNvSpPr>
          <p:nvPr>
            <p:ph type="title"/>
          </p:nvPr>
        </p:nvSpPr>
        <p:spPr>
          <a:xfrm>
            <a:off x="2057400" y="2248546"/>
            <a:ext cx="4876800" cy="1828800"/>
          </a:xfrm>
          <a:solidFill>
            <a:srgbClr val="EE595A"/>
          </a:solidFill>
        </p:spPr>
        <p:txBody>
          <a:bodyPr>
            <a:normAutofit fontScale="90000"/>
          </a:bodyPr>
          <a:lstStyle/>
          <a:p>
            <a:r>
              <a:rPr lang="en-US" sz="5400" b="1" cap="all" dirty="0" smtClean="0">
                <a:solidFill>
                  <a:schemeClr val="bg1"/>
                </a:solidFill>
                <a:latin typeface="Arial Narrow" panose="020B0606020202030204" pitchFamily="34" charset="0"/>
              </a:rPr>
              <a:t>Access to media sources</a:t>
            </a:r>
            <a:endParaRPr lang="en-US" sz="5400" b="1" cap="all"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7" name="Picture 6"/>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3350380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2670340"/>
              </p:ext>
            </p:extLst>
          </p:nvPr>
        </p:nvGraphicFramePr>
        <p:xfrm>
          <a:off x="730404" y="3245538"/>
          <a:ext cx="5861270" cy="27050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Frequently used media sources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990600" y="2666715"/>
            <a:ext cx="6237587" cy="567619"/>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Primary most frequently used media sources used in the two months preceding the assessment (October-November 2015)</a:t>
            </a:r>
            <a:endParaRPr lang="en-US" sz="1500" b="1" dirty="0">
              <a:solidFill>
                <a:srgbClr val="58595A"/>
              </a:solidFill>
              <a:latin typeface="Arial Narrow" panose="020B0606020202030204" pitchFamily="34" charset="0"/>
            </a:endParaRPr>
          </a:p>
        </p:txBody>
      </p:sp>
      <p:sp>
        <p:nvSpPr>
          <p:cNvPr id="6" name="TextBox 5"/>
          <p:cNvSpPr txBox="1"/>
          <p:nvPr/>
        </p:nvSpPr>
        <p:spPr>
          <a:xfrm>
            <a:off x="360218" y="944940"/>
            <a:ext cx="8423564" cy="160556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Arial Narrow" panose="020B0606020202030204" pitchFamily="34" charset="0"/>
              </a:rPr>
              <a:t>Social media </a:t>
            </a:r>
            <a:r>
              <a:rPr lang="en-US" b="1" dirty="0" smtClean="0">
                <a:latin typeface="Arial Narrow" panose="020B0606020202030204" pitchFamily="34" charset="0"/>
              </a:rPr>
              <a:t>platforms were </a:t>
            </a:r>
            <a:r>
              <a:rPr lang="en-US" b="1" dirty="0">
                <a:latin typeface="Arial Narrow" panose="020B0606020202030204" pitchFamily="34" charset="0"/>
              </a:rPr>
              <a:t>cited as the first most frequently used </a:t>
            </a:r>
            <a:r>
              <a:rPr lang="en-US" b="1" dirty="0" smtClean="0">
                <a:latin typeface="Arial Narrow" panose="020B0606020202030204" pitchFamily="34" charset="0"/>
              </a:rPr>
              <a:t>media source (45%)</a:t>
            </a:r>
            <a:r>
              <a:rPr lang="en-US" dirty="0" smtClean="0">
                <a:latin typeface="Arial Narrow" panose="020B0606020202030204" pitchFamily="34" charset="0"/>
              </a:rPr>
              <a:t>, reflective </a:t>
            </a:r>
            <a:r>
              <a:rPr lang="en-US" dirty="0">
                <a:latin typeface="Arial Narrow" panose="020B0606020202030204" pitchFamily="34" charset="0"/>
              </a:rPr>
              <a:t>of Azraq camp residents’ greater access to smart phones in comparison with other forms of ICTs</a:t>
            </a:r>
            <a:r>
              <a:rPr lang="en-US" dirty="0" smtClean="0">
                <a:latin typeface="Arial Narrow" panose="020B0606020202030204" pitchFamily="34" charset="0"/>
              </a:rPr>
              <a:t>.</a:t>
            </a:r>
          </a:p>
          <a:p>
            <a:pPr marL="285750" indent="-285750" algn="just">
              <a:spcBef>
                <a:spcPts val="1000"/>
              </a:spcBef>
              <a:buFont typeface="Arial" panose="020B0604020202020204" pitchFamily="34" charset="0"/>
              <a:buChar char="•"/>
            </a:pPr>
            <a:r>
              <a:rPr lang="en-US" dirty="0" smtClean="0">
                <a:latin typeface="Arial Narrow" panose="020B0606020202030204" pitchFamily="34" charset="0"/>
              </a:rPr>
              <a:t>Of </a:t>
            </a:r>
            <a:r>
              <a:rPr lang="en-US" dirty="0">
                <a:latin typeface="Arial Narrow" panose="020B0606020202030204" pitchFamily="34" charset="0"/>
              </a:rPr>
              <a:t>those </a:t>
            </a:r>
            <a:r>
              <a:rPr lang="en-US" dirty="0" smtClean="0">
                <a:latin typeface="Arial Narrow" panose="020B0606020202030204" pitchFamily="34" charset="0"/>
              </a:rPr>
              <a:t>who </a:t>
            </a:r>
            <a:r>
              <a:rPr lang="en-US" dirty="0">
                <a:latin typeface="Arial Narrow" panose="020B0606020202030204" pitchFamily="34" charset="0"/>
              </a:rPr>
              <a:t>reported accessing media sources in the two months preceding the assessment</a:t>
            </a:r>
            <a:r>
              <a:rPr lang="en-US" b="1" dirty="0">
                <a:latin typeface="Arial Narrow" panose="020B0606020202030204" pitchFamily="34" charset="0"/>
              </a:rPr>
              <a:t>, 64% used this media one or more times a </a:t>
            </a:r>
            <a:r>
              <a:rPr lang="en-US" b="1" dirty="0" smtClean="0">
                <a:latin typeface="Arial Narrow" panose="020B0606020202030204" pitchFamily="34" charset="0"/>
              </a:rPr>
              <a:t>day. </a:t>
            </a:r>
            <a:endParaRPr lang="en-US" dirty="0">
              <a:latin typeface="Arial Narrow" panose="020B0606020202030204" pitchFamily="34" charset="0"/>
            </a:endParaRPr>
          </a:p>
        </p:txBody>
      </p:sp>
      <p:pic>
        <p:nvPicPr>
          <p:cNvPr id="18" name="Picture 17"/>
          <p:cNvPicPr/>
          <p:nvPr/>
        </p:nvPicPr>
        <p:blipFill>
          <a:blip r:embed="rId5" cstate="print"/>
          <a:stretch>
            <a:fillRect/>
          </a:stretch>
        </p:blipFill>
        <p:spPr>
          <a:xfrm>
            <a:off x="299403" y="6314304"/>
            <a:ext cx="1681798" cy="465005"/>
          </a:xfrm>
          <a:prstGeom prst="rect">
            <a:avLst/>
          </a:prstGeom>
        </p:spPr>
      </p:pic>
      <p:sp>
        <p:nvSpPr>
          <p:cNvPr id="19" name="Rectangle 18"/>
          <p:cNvSpPr/>
          <p:nvPr/>
        </p:nvSpPr>
        <p:spPr>
          <a:xfrm>
            <a:off x="6689802" y="3140536"/>
            <a:ext cx="2012795" cy="2831544"/>
          </a:xfrm>
          <a:prstGeom prst="rect">
            <a:avLst/>
          </a:prstGeom>
          <a:solidFill>
            <a:schemeClr val="bg1">
              <a:lumMod val="85000"/>
            </a:schemeClr>
          </a:solidFill>
        </p:spPr>
        <p:txBody>
          <a:bodyPr wrap="square">
            <a:spAutoFit/>
          </a:bodyPr>
          <a:lstStyle/>
          <a:p>
            <a:pPr algn="just"/>
            <a:r>
              <a:rPr lang="en-US" sz="1600" dirty="0" smtClean="0">
                <a:solidFill>
                  <a:srgbClr val="000000"/>
                </a:solidFill>
                <a:latin typeface="Arial Narrow" panose="020B0606020202030204" pitchFamily="34" charset="0"/>
              </a:rPr>
              <a:t>Although </a:t>
            </a:r>
            <a:r>
              <a:rPr lang="en-US" sz="1600" dirty="0">
                <a:solidFill>
                  <a:srgbClr val="000000"/>
                </a:solidFill>
                <a:latin typeface="Arial Narrow" panose="020B0606020202030204" pitchFamily="34" charset="0"/>
              </a:rPr>
              <a:t>both survey respondents and </a:t>
            </a:r>
            <a:r>
              <a:rPr lang="en-US" sz="1600" dirty="0" smtClean="0">
                <a:solidFill>
                  <a:srgbClr val="000000"/>
                </a:solidFill>
                <a:latin typeface="Arial Narrow" panose="020B0606020202030204" pitchFamily="34" charset="0"/>
              </a:rPr>
              <a:t>FGD </a:t>
            </a:r>
            <a:r>
              <a:rPr lang="en-US" sz="1600" dirty="0">
                <a:solidFill>
                  <a:srgbClr val="000000"/>
                </a:solidFill>
                <a:latin typeface="Arial Narrow" panose="020B0606020202030204" pitchFamily="34" charset="0"/>
              </a:rPr>
              <a:t>participants </a:t>
            </a:r>
            <a:r>
              <a:rPr lang="en-US" sz="1600" b="1" dirty="0" smtClean="0">
                <a:solidFill>
                  <a:srgbClr val="000000"/>
                </a:solidFill>
                <a:latin typeface="Arial Narrow" panose="020B0606020202030204" pitchFamily="34" charset="0"/>
              </a:rPr>
              <a:t>indicated </a:t>
            </a:r>
            <a:r>
              <a:rPr lang="en-US" sz="1600" b="1" dirty="0">
                <a:solidFill>
                  <a:srgbClr val="000000"/>
                </a:solidFill>
                <a:latin typeface="Arial Narrow" panose="020B0606020202030204" pitchFamily="34" charset="0"/>
              </a:rPr>
              <a:t>that television media is the preferred source for multiple types of information</a:t>
            </a:r>
            <a:r>
              <a:rPr lang="en-US" sz="1600" dirty="0">
                <a:solidFill>
                  <a:srgbClr val="000000"/>
                </a:solidFill>
                <a:latin typeface="Arial Narrow" panose="020B0606020202030204" pitchFamily="34" charset="0"/>
              </a:rPr>
              <a:t>, accessing this source is greatly inhibited until electricity is introduced to the camp</a:t>
            </a:r>
            <a:r>
              <a:rPr lang="en-US" dirty="0">
                <a:solidFill>
                  <a:srgbClr val="000000"/>
                </a:solidFill>
                <a:latin typeface="Arial Narrow" panose="020B0606020202030204" pitchFamily="34" charset="0"/>
              </a:rPr>
              <a:t>. </a:t>
            </a:r>
          </a:p>
        </p:txBody>
      </p:sp>
    </p:spTree>
    <p:extLst>
      <p:ext uri="{BB962C8B-B14F-4D97-AF65-F5344CB8AC3E}">
        <p14:creationId xmlns:p14="http://schemas.microsoft.com/office/powerpoint/2010/main" val="4061649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Types of information accessed</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591533" y="2464172"/>
            <a:ext cx="5919369"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Types of information accessed through media sources</a:t>
            </a:r>
            <a:endParaRPr lang="en-US" sz="1500" b="1" dirty="0">
              <a:solidFill>
                <a:srgbClr val="58595A"/>
              </a:solidFill>
              <a:latin typeface="Arial Narrow" panose="020B0606020202030204" pitchFamily="34" charset="0"/>
            </a:endParaRPr>
          </a:p>
        </p:txBody>
      </p:sp>
      <p:sp>
        <p:nvSpPr>
          <p:cNvPr id="6" name="TextBox 5"/>
          <p:cNvSpPr txBox="1"/>
          <p:nvPr/>
        </p:nvSpPr>
        <p:spPr>
          <a:xfrm>
            <a:off x="339435" y="1050124"/>
            <a:ext cx="8423564" cy="120032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latin typeface="Arial Narrow" panose="020B0606020202030204" pitchFamily="34" charset="0"/>
              </a:rPr>
              <a:t>92% of </a:t>
            </a:r>
            <a:r>
              <a:rPr lang="en-US" b="1" dirty="0">
                <a:latin typeface="Arial Narrow" panose="020B0606020202030204" pitchFamily="34" charset="0"/>
              </a:rPr>
              <a:t>respondents </a:t>
            </a:r>
            <a:r>
              <a:rPr lang="en-US" b="1" dirty="0" smtClean="0">
                <a:latin typeface="Arial Narrow" panose="020B0606020202030204" pitchFamily="34" charset="0"/>
              </a:rPr>
              <a:t>reported country of origin as the main type of information that they accessed through media sources. </a:t>
            </a:r>
          </a:p>
          <a:p>
            <a:pPr marL="285750" indent="-285750" algn="just">
              <a:buFont typeface="Arial" panose="020B0604020202020204" pitchFamily="34" charset="0"/>
              <a:buChar char="•"/>
            </a:pPr>
            <a:endParaRPr lang="en-US" b="1" dirty="0">
              <a:latin typeface="Arial Narrow" panose="020B0606020202030204" pitchFamily="34" charset="0"/>
            </a:endParaRPr>
          </a:p>
          <a:p>
            <a:pPr marL="285750" indent="-285750" algn="just">
              <a:buFont typeface="Arial" panose="020B0604020202020204" pitchFamily="34" charset="0"/>
              <a:buChar char="•"/>
            </a:pPr>
            <a:r>
              <a:rPr lang="en-US" dirty="0" smtClean="0">
                <a:latin typeface="Arial Narrow" panose="020B0606020202030204" pitchFamily="34" charset="0"/>
              </a:rPr>
              <a:t>The </a:t>
            </a:r>
            <a:r>
              <a:rPr lang="en-US" dirty="0">
                <a:latin typeface="Arial Narrow" panose="020B0606020202030204" pitchFamily="34" charset="0"/>
              </a:rPr>
              <a:t>second most frequently cited type of information accessed was news services (22%). </a:t>
            </a:r>
          </a:p>
        </p:txBody>
      </p:sp>
      <p:graphicFrame>
        <p:nvGraphicFramePr>
          <p:cNvPr id="10" name="Chart 9"/>
          <p:cNvGraphicFramePr>
            <a:graphicFrameLocks/>
          </p:cNvGraphicFramePr>
          <p:nvPr>
            <p:extLst>
              <p:ext uri="{D42A27DB-BD31-4B8C-83A1-F6EECF244321}">
                <p14:modId xmlns:p14="http://schemas.microsoft.com/office/powerpoint/2010/main" val="144688364"/>
              </p:ext>
            </p:extLst>
          </p:nvPr>
        </p:nvGraphicFramePr>
        <p:xfrm>
          <a:off x="1122217" y="2853241"/>
          <a:ext cx="6802583" cy="3014159"/>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810664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175216951"/>
              </p:ext>
            </p:extLst>
          </p:nvPr>
        </p:nvGraphicFramePr>
        <p:xfrm>
          <a:off x="1005936" y="3010141"/>
          <a:ext cx="7090564" cy="31778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Trusted media sources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795881" y="2686976"/>
            <a:ext cx="5919369"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First </a:t>
            </a:r>
            <a:r>
              <a:rPr lang="en-US" sz="1500" b="1" dirty="0">
                <a:solidFill>
                  <a:srgbClr val="58595A"/>
                </a:solidFill>
                <a:latin typeface="Arial Narrow" panose="020B0606020202030204" pitchFamily="34" charset="0"/>
              </a:rPr>
              <a:t>most and </a:t>
            </a:r>
            <a:r>
              <a:rPr lang="en-US" sz="1500" b="1" dirty="0" smtClean="0">
                <a:solidFill>
                  <a:srgbClr val="58595A"/>
                </a:solidFill>
                <a:latin typeface="Arial Narrow" panose="020B0606020202030204" pitchFamily="34" charset="0"/>
              </a:rPr>
              <a:t>least </a:t>
            </a:r>
            <a:r>
              <a:rPr lang="en-US" sz="1500" b="1" dirty="0">
                <a:solidFill>
                  <a:srgbClr val="58595A"/>
                </a:solidFill>
                <a:latin typeface="Arial Narrow" panose="020B0606020202030204" pitchFamily="34" charset="0"/>
              </a:rPr>
              <a:t>trusted </a:t>
            </a:r>
            <a:r>
              <a:rPr lang="en-US" sz="1500" b="1" dirty="0" smtClean="0">
                <a:solidFill>
                  <a:srgbClr val="58595A"/>
                </a:solidFill>
                <a:latin typeface="Arial Narrow" panose="020B0606020202030204" pitchFamily="34" charset="0"/>
              </a:rPr>
              <a:t>media sources</a:t>
            </a:r>
            <a:endParaRPr lang="en-US" sz="1500" b="1" dirty="0">
              <a:solidFill>
                <a:srgbClr val="58595A"/>
              </a:solidFill>
              <a:latin typeface="Arial Narrow" panose="020B0606020202030204" pitchFamily="34" charset="0"/>
            </a:endParaRPr>
          </a:p>
        </p:txBody>
      </p:sp>
      <p:sp>
        <p:nvSpPr>
          <p:cNvPr id="6" name="TextBox 5"/>
          <p:cNvSpPr txBox="1"/>
          <p:nvPr/>
        </p:nvSpPr>
        <p:spPr>
          <a:xfrm>
            <a:off x="339436" y="1066800"/>
            <a:ext cx="8423564" cy="132343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Arial Narrow" panose="020B0606020202030204" pitchFamily="34" charset="0"/>
              </a:rPr>
              <a:t>Television is the most trusted form of media reported</a:t>
            </a:r>
            <a:r>
              <a:rPr lang="en-US" dirty="0">
                <a:latin typeface="Arial Narrow" panose="020B0606020202030204" pitchFamily="34" charset="0"/>
              </a:rPr>
              <a:t>, with 54% of respondents citing this as their first most trusted source</a:t>
            </a:r>
            <a:r>
              <a:rPr lang="en-US" dirty="0" smtClean="0">
                <a:latin typeface="Arial Narrow" panose="020B0606020202030204" pitchFamily="34" charset="0"/>
              </a:rPr>
              <a:t>, followed by social media (22%).</a:t>
            </a:r>
          </a:p>
          <a:p>
            <a:pPr marL="285750" indent="-285750" algn="just">
              <a:buFont typeface="Arial" panose="020B0604020202020204" pitchFamily="34" charset="0"/>
              <a:buChar char="•"/>
            </a:pPr>
            <a:endParaRPr lang="en-US" sz="800" dirty="0">
              <a:latin typeface="Arial Narrow" panose="020B0606020202030204" pitchFamily="34" charset="0"/>
            </a:endParaRPr>
          </a:p>
          <a:p>
            <a:pPr marL="285750" indent="-285750" algn="just">
              <a:buFont typeface="Arial" panose="020B0604020202020204" pitchFamily="34" charset="0"/>
              <a:buChar char="•"/>
            </a:pPr>
            <a:r>
              <a:rPr lang="en-US" b="1" dirty="0">
                <a:latin typeface="Arial Narrow" panose="020B0606020202030204" pitchFamily="34" charset="0"/>
              </a:rPr>
              <a:t>Social media was also </a:t>
            </a:r>
            <a:r>
              <a:rPr lang="en-US" b="1" dirty="0" smtClean="0">
                <a:latin typeface="Arial Narrow" panose="020B0606020202030204" pitchFamily="34" charset="0"/>
              </a:rPr>
              <a:t>ranked </a:t>
            </a:r>
            <a:r>
              <a:rPr lang="en-US" b="1" dirty="0">
                <a:latin typeface="Arial Narrow" panose="020B0606020202030204" pitchFamily="34" charset="0"/>
              </a:rPr>
              <a:t>as a first least trusted </a:t>
            </a:r>
            <a:r>
              <a:rPr lang="en-US" b="1" dirty="0" smtClean="0">
                <a:latin typeface="Arial Narrow" panose="020B0606020202030204" pitchFamily="34" charset="0"/>
              </a:rPr>
              <a:t>source by 26%. </a:t>
            </a:r>
            <a:r>
              <a:rPr lang="en-US" dirty="0">
                <a:latin typeface="Arial Narrow" panose="020B0606020202030204" pitchFamily="34" charset="0"/>
              </a:rPr>
              <a:t>KI interviews revealed that social media is often the only source available rather than the most trustworthy</a:t>
            </a:r>
            <a:r>
              <a:rPr lang="en-US" dirty="0" smtClean="0">
                <a:latin typeface="Arial Narrow" panose="020B0606020202030204" pitchFamily="34" charset="0"/>
              </a:rPr>
              <a:t>.</a:t>
            </a:r>
            <a:endParaRPr lang="en-US" dirty="0">
              <a:latin typeface="Arial Narrow" panose="020B0606020202030204" pitchFamily="34" charset="0"/>
            </a:endParaRPr>
          </a:p>
        </p:txBody>
      </p:sp>
      <p:pic>
        <p:nvPicPr>
          <p:cNvPr id="13" name="Picture 12"/>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486000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Adequacy of access to media sources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612315" y="3002070"/>
            <a:ext cx="5919369"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Adequacy of access to media sources by village of residence</a:t>
            </a:r>
            <a:endParaRPr lang="en-US" sz="1500" b="1" dirty="0">
              <a:solidFill>
                <a:srgbClr val="58595A"/>
              </a:solidFill>
              <a:latin typeface="Arial Narrow" panose="020B0606020202030204" pitchFamily="34" charset="0"/>
            </a:endParaRPr>
          </a:p>
        </p:txBody>
      </p:sp>
      <p:sp>
        <p:nvSpPr>
          <p:cNvPr id="6" name="TextBox 5"/>
          <p:cNvSpPr txBox="1"/>
          <p:nvPr/>
        </p:nvSpPr>
        <p:spPr>
          <a:xfrm>
            <a:off x="299403" y="1081028"/>
            <a:ext cx="8423564" cy="190821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b="1" dirty="0">
                <a:latin typeface="Arial Narrow" panose="020B0606020202030204" pitchFamily="34" charset="0"/>
              </a:rPr>
              <a:t>The majority (71%) of respondents perceived access to media sources as either inadequate or very inadequate.</a:t>
            </a:r>
          </a:p>
          <a:p>
            <a:pPr marL="285750" indent="-285750" algn="just">
              <a:spcAft>
                <a:spcPts val="600"/>
              </a:spcAft>
              <a:buFont typeface="Arial" panose="020B0604020202020204" pitchFamily="34" charset="0"/>
              <a:buChar char="•"/>
            </a:pPr>
            <a:r>
              <a:rPr lang="en-US" dirty="0" smtClean="0">
                <a:latin typeface="Arial Narrow" panose="020B0606020202030204" pitchFamily="34" charset="0"/>
              </a:rPr>
              <a:t>Only </a:t>
            </a:r>
            <a:r>
              <a:rPr lang="en-US" dirty="0">
                <a:latin typeface="Arial Narrow" panose="020B0606020202030204" pitchFamily="34" charset="0"/>
              </a:rPr>
              <a:t>9% of Village 6 respondents rated access to media as adequate, compared with 20% from Village </a:t>
            </a:r>
            <a:r>
              <a:rPr lang="en-US" dirty="0" smtClean="0">
                <a:latin typeface="Arial Narrow" panose="020B0606020202030204" pitchFamily="34" charset="0"/>
              </a:rPr>
              <a:t>3.</a:t>
            </a:r>
          </a:p>
          <a:p>
            <a:pPr marL="742950" lvl="1" indent="-285750" algn="just">
              <a:spcAft>
                <a:spcPts val="600"/>
              </a:spcAft>
              <a:buFont typeface="Arial" panose="020B0604020202020204" pitchFamily="34" charset="0"/>
              <a:buChar char="•"/>
            </a:pPr>
            <a:r>
              <a:rPr lang="en-US" dirty="0" smtClean="0">
                <a:latin typeface="Arial Narrow" panose="020B0606020202030204" pitchFamily="34" charset="0"/>
              </a:rPr>
              <a:t> </a:t>
            </a:r>
            <a:r>
              <a:rPr lang="en-US" dirty="0">
                <a:latin typeface="Arial Narrow" panose="020B0606020202030204" pitchFamily="34" charset="0"/>
              </a:rPr>
              <a:t>S</a:t>
            </a:r>
            <a:r>
              <a:rPr lang="en-US" dirty="0" smtClean="0">
                <a:latin typeface="Arial Narrow" panose="020B0606020202030204" pitchFamily="34" charset="0"/>
              </a:rPr>
              <a:t>uggesting that </a:t>
            </a:r>
            <a:r>
              <a:rPr lang="en-US" b="1" dirty="0" smtClean="0">
                <a:latin typeface="Arial Narrow" panose="020B0606020202030204" pitchFamily="34" charset="0"/>
              </a:rPr>
              <a:t>Village </a:t>
            </a:r>
            <a:r>
              <a:rPr lang="en-US" b="1" dirty="0">
                <a:latin typeface="Arial Narrow" panose="020B0606020202030204" pitchFamily="34" charset="0"/>
              </a:rPr>
              <a:t>6 residents are less satisfied with access to media than Village 3 </a:t>
            </a:r>
            <a:r>
              <a:rPr lang="en-US" b="1" dirty="0" smtClean="0">
                <a:latin typeface="Arial Narrow" panose="020B0606020202030204" pitchFamily="34" charset="0"/>
              </a:rPr>
              <a:t>respondents.</a:t>
            </a:r>
          </a:p>
        </p:txBody>
      </p:sp>
      <p:graphicFrame>
        <p:nvGraphicFramePr>
          <p:cNvPr id="9" name="Chart 8"/>
          <p:cNvGraphicFramePr>
            <a:graphicFrameLocks/>
          </p:cNvGraphicFramePr>
          <p:nvPr>
            <p:extLst>
              <p:ext uri="{D42A27DB-BD31-4B8C-83A1-F6EECF244321}">
                <p14:modId xmlns:p14="http://schemas.microsoft.com/office/powerpoint/2010/main" val="3405109630"/>
              </p:ext>
            </p:extLst>
          </p:nvPr>
        </p:nvGraphicFramePr>
        <p:xfrm>
          <a:off x="1418062" y="3435034"/>
          <a:ext cx="6710573" cy="2703567"/>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951819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Reasons for perceived inadequacy</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776831" y="2173952"/>
            <a:ext cx="5919369"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Reasons for perceived inadequacy of access to media sources</a:t>
            </a:r>
            <a:endParaRPr lang="en-US" sz="1500" b="1" dirty="0">
              <a:solidFill>
                <a:srgbClr val="58595A"/>
              </a:solidFill>
              <a:latin typeface="Arial Narrow" panose="020B0606020202030204" pitchFamily="34" charset="0"/>
            </a:endParaRPr>
          </a:p>
        </p:txBody>
      </p:sp>
      <p:sp>
        <p:nvSpPr>
          <p:cNvPr id="6" name="TextBox 5"/>
          <p:cNvSpPr txBox="1"/>
          <p:nvPr/>
        </p:nvSpPr>
        <p:spPr>
          <a:xfrm>
            <a:off x="360218" y="1097803"/>
            <a:ext cx="8423564" cy="923330"/>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Arial Narrow" panose="020B0606020202030204" pitchFamily="34" charset="0"/>
              </a:rPr>
              <a:t>The lack of electricity at the household level is a key driver of </a:t>
            </a:r>
            <a:r>
              <a:rPr lang="en-US" b="1" dirty="0" smtClean="0">
                <a:latin typeface="Arial Narrow" panose="020B0606020202030204" pitchFamily="34" charset="0"/>
              </a:rPr>
              <a:t>perceptions </a:t>
            </a:r>
            <a:r>
              <a:rPr lang="en-US" b="1" dirty="0">
                <a:latin typeface="Arial Narrow" panose="020B0606020202030204" pitchFamily="34" charset="0"/>
              </a:rPr>
              <a:t>of </a:t>
            </a:r>
            <a:r>
              <a:rPr lang="en-US" b="1" dirty="0" smtClean="0">
                <a:latin typeface="Arial Narrow" panose="020B0606020202030204" pitchFamily="34" charset="0"/>
              </a:rPr>
              <a:t>inadequate access to media sources with </a:t>
            </a:r>
            <a:r>
              <a:rPr lang="en-US" b="1" dirty="0">
                <a:latin typeface="Arial Narrow" panose="020B0606020202030204" pitchFamily="34" charset="0"/>
              </a:rPr>
              <a:t>96</a:t>
            </a:r>
            <a:r>
              <a:rPr lang="en-US" b="1" dirty="0" smtClean="0">
                <a:latin typeface="Arial Narrow" panose="020B0606020202030204" pitchFamily="34" charset="0"/>
              </a:rPr>
              <a:t>%</a:t>
            </a:r>
            <a:r>
              <a:rPr lang="en-US" dirty="0" smtClean="0">
                <a:latin typeface="Arial Narrow" panose="020B0606020202030204" pitchFamily="34" charset="0"/>
              </a:rPr>
              <a:t>, </a:t>
            </a:r>
            <a:r>
              <a:rPr lang="en-US" dirty="0">
                <a:latin typeface="Arial Narrow" panose="020B0606020202030204" pitchFamily="34" charset="0"/>
              </a:rPr>
              <a:t>followed </a:t>
            </a:r>
            <a:r>
              <a:rPr lang="en-US" dirty="0" smtClean="0">
                <a:latin typeface="Arial Narrow" panose="020B0606020202030204" pitchFamily="34" charset="0"/>
              </a:rPr>
              <a:t>by a </a:t>
            </a:r>
            <a:r>
              <a:rPr lang="en-US" dirty="0">
                <a:latin typeface="Arial Narrow" panose="020B0606020202030204" pitchFamily="34" charset="0"/>
              </a:rPr>
              <a:t>lack of financial means to purchase internet technology  </a:t>
            </a:r>
            <a:r>
              <a:rPr lang="en-US" dirty="0" smtClean="0">
                <a:latin typeface="Arial Narrow" panose="020B0606020202030204" pitchFamily="34" charset="0"/>
              </a:rPr>
              <a:t>with 70</a:t>
            </a:r>
            <a:r>
              <a:rPr lang="en-US" dirty="0">
                <a:latin typeface="Arial Narrow" panose="020B0606020202030204" pitchFamily="34" charset="0"/>
              </a:rPr>
              <a:t>% </a:t>
            </a:r>
          </a:p>
        </p:txBody>
      </p:sp>
      <p:graphicFrame>
        <p:nvGraphicFramePr>
          <p:cNvPr id="10" name="Chart 9"/>
          <p:cNvGraphicFramePr>
            <a:graphicFrameLocks/>
          </p:cNvGraphicFramePr>
          <p:nvPr>
            <p:extLst>
              <p:ext uri="{D42A27DB-BD31-4B8C-83A1-F6EECF244321}">
                <p14:modId xmlns:p14="http://schemas.microsoft.com/office/powerpoint/2010/main" val="2498788086"/>
              </p:ext>
            </p:extLst>
          </p:nvPr>
        </p:nvGraphicFramePr>
        <p:xfrm>
          <a:off x="360218" y="2577279"/>
          <a:ext cx="8423564" cy="356132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201099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80"/>
            <a:ext cx="56388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Introduction / Background</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3400" y="1095236"/>
            <a:ext cx="8077200" cy="4785926"/>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b="1" dirty="0" smtClean="0">
                <a:latin typeface="Arial Narrow" panose="020B0606020202030204" pitchFamily="34" charset="0"/>
              </a:rPr>
              <a:t>From 20</a:t>
            </a:r>
            <a:r>
              <a:rPr lang="en-US" b="1" baseline="30000" dirty="0">
                <a:latin typeface="Arial Narrow" panose="020B0606020202030204" pitchFamily="34" charset="0"/>
              </a:rPr>
              <a:t> </a:t>
            </a:r>
            <a:r>
              <a:rPr lang="en-US" b="1" dirty="0" smtClean="0">
                <a:latin typeface="Arial Narrow" panose="020B0606020202030204" pitchFamily="34" charset="0"/>
              </a:rPr>
              <a:t>- 30 December 2015 REACH, in collaboration with UNHCR, conducted a Mass Communications assessment in Azraq camp</a:t>
            </a:r>
            <a:r>
              <a:rPr lang="en-US" b="1" dirty="0">
                <a:latin typeface="Arial Narrow" panose="020B0606020202030204" pitchFamily="34" charset="0"/>
              </a:rPr>
              <a:t>. </a:t>
            </a:r>
            <a:endParaRPr lang="en-US" b="1" dirty="0" smtClean="0">
              <a:latin typeface="Arial Narrow" panose="020B0606020202030204" pitchFamily="34" charset="0"/>
            </a:endParaRPr>
          </a:p>
          <a:p>
            <a:pPr marL="285750" indent="-285750" algn="just">
              <a:spcBef>
                <a:spcPts val="600"/>
              </a:spcBef>
              <a:spcAft>
                <a:spcPts val="600"/>
              </a:spcAft>
              <a:buFont typeface="Arial" panose="020B0604020202020204" pitchFamily="34" charset="0"/>
              <a:buChar char="•"/>
            </a:pPr>
            <a:r>
              <a:rPr lang="en-US" b="1" dirty="0" smtClean="0">
                <a:latin typeface="Arial Narrow" panose="020B0606020202030204" pitchFamily="34" charset="0"/>
              </a:rPr>
              <a:t>The </a:t>
            </a:r>
            <a:r>
              <a:rPr lang="en-US" b="1" dirty="0">
                <a:latin typeface="Arial Narrow" panose="020B0606020202030204" pitchFamily="34" charset="0"/>
              </a:rPr>
              <a:t>primary objectives of this assessment were </a:t>
            </a:r>
            <a:r>
              <a:rPr lang="en-US" b="1" dirty="0" smtClean="0">
                <a:latin typeface="Arial Narrow" panose="020B0606020202030204" pitchFamily="34" charset="0"/>
              </a:rPr>
              <a:t>to identify:</a:t>
            </a:r>
          </a:p>
          <a:p>
            <a:pPr marL="800100" indent="-285750" algn="just">
              <a:buFont typeface="Wingdings" panose="05000000000000000000" pitchFamily="2" charset="2"/>
              <a:buChar char="Ø"/>
            </a:pPr>
            <a:r>
              <a:rPr lang="en-US" dirty="0" smtClean="0">
                <a:latin typeface="Arial Narrow" panose="020B0606020202030204" pitchFamily="34" charset="0"/>
              </a:rPr>
              <a:t>Access to information and communication technologies (ICTs)</a:t>
            </a:r>
          </a:p>
          <a:p>
            <a:pPr marL="800100" indent="-285750" algn="just">
              <a:buFont typeface="Wingdings" panose="05000000000000000000" pitchFamily="2" charset="2"/>
              <a:buChar char="Ø"/>
            </a:pPr>
            <a:r>
              <a:rPr lang="en-US" dirty="0" smtClean="0">
                <a:latin typeface="Arial Narrow" panose="020B0606020202030204" pitchFamily="34" charset="0"/>
              </a:rPr>
              <a:t>Access </a:t>
            </a:r>
            <a:r>
              <a:rPr lang="en-US" dirty="0">
                <a:latin typeface="Arial Narrow" panose="020B0606020202030204" pitchFamily="34" charset="0"/>
              </a:rPr>
              <a:t>to information dissemination mechanisms and media </a:t>
            </a:r>
            <a:r>
              <a:rPr lang="en-US" dirty="0" smtClean="0">
                <a:latin typeface="Arial Narrow" panose="020B0606020202030204" pitchFamily="34" charset="0"/>
              </a:rPr>
              <a:t>sources</a:t>
            </a:r>
          </a:p>
          <a:p>
            <a:pPr marL="800100" indent="-285750" algn="just">
              <a:buFont typeface="Wingdings" panose="05000000000000000000" pitchFamily="2" charset="2"/>
              <a:buChar char="Ø"/>
            </a:pPr>
            <a:r>
              <a:rPr lang="en-US" dirty="0" smtClean="0">
                <a:latin typeface="Arial Narrow" panose="020B0606020202030204" pitchFamily="34" charset="0"/>
              </a:rPr>
              <a:t>Barriers to accessing disseminated information and </a:t>
            </a:r>
            <a:r>
              <a:rPr lang="en-US" dirty="0">
                <a:latin typeface="Arial Narrow" panose="020B0606020202030204" pitchFamily="34" charset="0"/>
              </a:rPr>
              <a:t>media </a:t>
            </a:r>
            <a:r>
              <a:rPr lang="en-US" dirty="0" smtClean="0">
                <a:latin typeface="Arial Narrow" panose="020B0606020202030204" pitchFamily="34" charset="0"/>
              </a:rPr>
              <a:t>sources</a:t>
            </a:r>
          </a:p>
          <a:p>
            <a:pPr marL="800100" indent="-285750" algn="just">
              <a:buFont typeface="Wingdings" panose="05000000000000000000" pitchFamily="2" charset="2"/>
              <a:buChar char="Ø"/>
            </a:pPr>
            <a:r>
              <a:rPr lang="en-US" dirty="0" smtClean="0">
                <a:latin typeface="Arial Narrow" panose="020B0606020202030204" pitchFamily="34" charset="0"/>
              </a:rPr>
              <a:t>The </a:t>
            </a:r>
            <a:r>
              <a:rPr lang="en-US" dirty="0">
                <a:latin typeface="Arial Narrow" panose="020B0606020202030204" pitchFamily="34" charset="0"/>
              </a:rPr>
              <a:t>primary information needs of the </a:t>
            </a:r>
            <a:r>
              <a:rPr lang="en-US" dirty="0" smtClean="0">
                <a:latin typeface="Arial Narrow" panose="020B0606020202030204" pitchFamily="34" charset="0"/>
              </a:rPr>
              <a:t>community</a:t>
            </a:r>
          </a:p>
          <a:p>
            <a:pPr marL="800100" indent="-285750" algn="just">
              <a:buFont typeface="Wingdings" panose="05000000000000000000" pitchFamily="2" charset="2"/>
              <a:buChar char="Ø"/>
            </a:pPr>
            <a:r>
              <a:rPr lang="en-US" dirty="0" smtClean="0">
                <a:latin typeface="Arial Narrow" panose="020B0606020202030204" pitchFamily="34" charset="0"/>
              </a:rPr>
              <a:t>The usage </a:t>
            </a:r>
            <a:r>
              <a:rPr lang="en-US" dirty="0">
                <a:latin typeface="Arial Narrow" panose="020B0606020202030204" pitchFamily="34" charset="0"/>
              </a:rPr>
              <a:t>of feedback and complaint </a:t>
            </a:r>
            <a:r>
              <a:rPr lang="en-US" dirty="0" smtClean="0">
                <a:latin typeface="Arial Narrow" panose="020B0606020202030204" pitchFamily="34" charset="0"/>
              </a:rPr>
              <a:t>mechanisms</a:t>
            </a:r>
          </a:p>
          <a:p>
            <a:pPr marL="800100" indent="-285750" algn="just">
              <a:buFont typeface="Wingdings" panose="05000000000000000000" pitchFamily="2" charset="2"/>
              <a:buChar char="Ø"/>
            </a:pPr>
            <a:r>
              <a:rPr lang="en-US" dirty="0" smtClean="0">
                <a:latin typeface="Arial Narrow" panose="020B0606020202030204" pitchFamily="34" charset="0"/>
              </a:rPr>
              <a:t>Barriers to accessing feedback and complaint mechanisms</a:t>
            </a:r>
          </a:p>
          <a:p>
            <a:pPr marL="285750" indent="-285750" algn="just">
              <a:spcBef>
                <a:spcPts val="1200"/>
              </a:spcBef>
              <a:spcAft>
                <a:spcPts val="600"/>
              </a:spcAft>
              <a:buFont typeface="Arial" panose="020B0604020202020204" pitchFamily="34" charset="0"/>
              <a:buChar char="•"/>
            </a:pPr>
            <a:r>
              <a:rPr lang="en-US" b="1" dirty="0">
                <a:latin typeface="Arial Narrow" panose="020B0606020202030204" pitchFamily="34" charset="0"/>
              </a:rPr>
              <a:t>A variety of formal information dissemination channels and media campaigns exist </a:t>
            </a:r>
            <a:r>
              <a:rPr lang="en-US" dirty="0" smtClean="0">
                <a:latin typeface="Arial Narrow" panose="020B0606020202030204" pitchFamily="34" charset="0"/>
              </a:rPr>
              <a:t>to ensure that camp-wide </a:t>
            </a:r>
            <a:r>
              <a:rPr lang="en-US" dirty="0">
                <a:latin typeface="Arial Narrow" panose="020B0606020202030204" pitchFamily="34" charset="0"/>
              </a:rPr>
              <a:t>assistance is distributed efficiently and that camp residents have access to accurate information regarding available services and </a:t>
            </a:r>
            <a:r>
              <a:rPr lang="en-US" dirty="0" smtClean="0">
                <a:latin typeface="Arial Narrow" panose="020B0606020202030204" pitchFamily="34" charset="0"/>
              </a:rPr>
              <a:t>opportunities.</a:t>
            </a:r>
            <a:endParaRPr lang="en-US" dirty="0">
              <a:latin typeface="Arial Narrow" panose="020B0606020202030204" pitchFamily="34" charset="0"/>
            </a:endParaRPr>
          </a:p>
          <a:p>
            <a:pPr marL="285750" indent="-285750" algn="just">
              <a:spcBef>
                <a:spcPts val="600"/>
              </a:spcBef>
              <a:spcAft>
                <a:spcPts val="600"/>
              </a:spcAft>
              <a:buFont typeface="Arial" panose="020B0604020202020204" pitchFamily="34" charset="0"/>
              <a:buChar char="•"/>
            </a:pPr>
            <a:r>
              <a:rPr lang="en-US" dirty="0" smtClean="0">
                <a:latin typeface="Arial Narrow" panose="020B0606020202030204" pitchFamily="34" charset="0"/>
              </a:rPr>
              <a:t>Additionally in 2016, </a:t>
            </a:r>
            <a:r>
              <a:rPr lang="en-US" b="1" dirty="0" smtClean="0">
                <a:latin typeface="Arial Narrow" panose="020B0606020202030204" pitchFamily="34" charset="0"/>
              </a:rPr>
              <a:t>camp partners seek to provide increased access to ICTs and media sources </a:t>
            </a:r>
            <a:r>
              <a:rPr lang="en-US" dirty="0" smtClean="0">
                <a:latin typeface="Arial Narrow" panose="020B0606020202030204" pitchFamily="34" charset="0"/>
              </a:rPr>
              <a:t>through </a:t>
            </a:r>
            <a:r>
              <a:rPr lang="en-US" dirty="0">
                <a:latin typeface="Arial Narrow" panose="020B0606020202030204" pitchFamily="34" charset="0"/>
              </a:rPr>
              <a:t>the installation of Wi-Fi hotspots in selected public spaces, and the introduction of electricity at the household </a:t>
            </a:r>
            <a:r>
              <a:rPr lang="en-US" dirty="0" smtClean="0">
                <a:latin typeface="Arial Narrow" panose="020B0606020202030204" pitchFamily="34" charset="0"/>
              </a:rPr>
              <a:t>level.</a:t>
            </a:r>
            <a:endParaRPr lang="en-US" b="1" dirty="0" smtClean="0">
              <a:latin typeface="Arial Narrow" panose="020B060602020203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1804"/>
            <a:ext cx="1626870" cy="390003"/>
          </a:xfrm>
          <a:prstGeom prst="rect">
            <a:avLst/>
          </a:prstGeom>
          <a:noFill/>
          <a:ln w="9525">
            <a:noFill/>
            <a:miter lim="800000"/>
            <a:headEnd/>
            <a:tailEnd/>
          </a:ln>
        </p:spPr>
      </p:pic>
      <p:pic>
        <p:nvPicPr>
          <p:cNvPr id="8" name="Picture 7"/>
          <p:cNvPicPr/>
          <p:nvPr/>
        </p:nvPicPr>
        <p:blipFill>
          <a:blip r:embed="rId4"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211278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7639" b="11111"/>
          <a:stretch/>
        </p:blipFill>
        <p:spPr>
          <a:xfrm>
            <a:off x="0" y="0"/>
            <a:ext cx="9144000" cy="6248400"/>
          </a:xfrm>
          <a:prstGeom prst="rect">
            <a:avLst/>
          </a:prstGeom>
        </p:spPr>
      </p:pic>
      <p:sp>
        <p:nvSpPr>
          <p:cNvPr id="2" name="Title 1"/>
          <p:cNvSpPr>
            <a:spLocks noGrp="1"/>
          </p:cNvSpPr>
          <p:nvPr>
            <p:ph type="title"/>
          </p:nvPr>
        </p:nvSpPr>
        <p:spPr>
          <a:xfrm>
            <a:off x="2286000" y="2743200"/>
            <a:ext cx="4876800" cy="1828800"/>
          </a:xfrm>
          <a:solidFill>
            <a:srgbClr val="EE595A"/>
          </a:solidFill>
        </p:spPr>
        <p:txBody>
          <a:bodyPr>
            <a:normAutofit/>
          </a:bodyPr>
          <a:lstStyle/>
          <a:p>
            <a:r>
              <a:rPr lang="en-US" sz="5400" b="1" cap="all" dirty="0" smtClean="0">
                <a:solidFill>
                  <a:schemeClr val="bg1"/>
                </a:solidFill>
                <a:latin typeface="Arial Narrow" panose="020B0606020202030204" pitchFamily="34" charset="0"/>
              </a:rPr>
              <a:t>camp services information </a:t>
            </a:r>
            <a:endParaRPr lang="en-US" sz="5400" b="1" cap="all"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6" name="Picture 5"/>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605106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001052108"/>
              </p:ext>
            </p:extLst>
          </p:nvPr>
        </p:nvGraphicFramePr>
        <p:xfrm>
          <a:off x="723900" y="3404823"/>
          <a:ext cx="7696200" cy="27096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Frequently used information sources (1)</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828800" y="2856517"/>
            <a:ext cx="5728010"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Most commonly used source for obtaining camp services and assistance information</a:t>
            </a:r>
            <a:endParaRPr lang="en-US" sz="1500" b="1" dirty="0">
              <a:solidFill>
                <a:srgbClr val="58595A"/>
              </a:solidFill>
              <a:latin typeface="Arial Narrow" panose="020B0606020202030204" pitchFamily="34" charset="0"/>
            </a:endParaRPr>
          </a:p>
        </p:txBody>
      </p:sp>
      <p:sp>
        <p:nvSpPr>
          <p:cNvPr id="6" name="TextBox 5"/>
          <p:cNvSpPr txBox="1"/>
          <p:nvPr/>
        </p:nvSpPr>
        <p:spPr>
          <a:xfrm>
            <a:off x="322118" y="1008993"/>
            <a:ext cx="8423564" cy="1708160"/>
          </a:xfrm>
          <a:prstGeom prst="rect">
            <a:avLst/>
          </a:prstGeom>
          <a:noFill/>
        </p:spPr>
        <p:txBody>
          <a:bodyPr wrap="square" rtlCol="0">
            <a:spAutoFit/>
          </a:bodyPr>
          <a:lstStyle/>
          <a:p>
            <a:pPr marL="285750" indent="-285750" algn="just">
              <a:spcBef>
                <a:spcPts val="1200"/>
              </a:spcBef>
              <a:spcAft>
                <a:spcPts val="600"/>
              </a:spcAft>
              <a:buFont typeface="Arial" panose="020B0604020202020204" pitchFamily="34" charset="0"/>
              <a:buChar char="•"/>
            </a:pPr>
            <a:r>
              <a:rPr lang="en-US" b="1" dirty="0">
                <a:latin typeface="Arial Narrow" panose="020B0606020202030204" pitchFamily="34" charset="0"/>
              </a:rPr>
              <a:t>36% of respondents reported friends, family, and </a:t>
            </a:r>
            <a:r>
              <a:rPr lang="en-US" b="1" dirty="0" err="1">
                <a:latin typeface="Arial Narrow" panose="020B0606020202030204" pitchFamily="34" charset="0"/>
              </a:rPr>
              <a:t>neighbours</a:t>
            </a:r>
            <a:r>
              <a:rPr lang="en-US" b="1" dirty="0">
                <a:latin typeface="Arial Narrow" panose="020B0606020202030204" pitchFamily="34" charset="0"/>
              </a:rPr>
              <a:t> as their most commonly used source of information in the camp, </a:t>
            </a:r>
            <a:r>
              <a:rPr lang="en-US" dirty="0">
                <a:latin typeface="Arial Narrow" panose="020B0606020202030204" pitchFamily="34" charset="0"/>
              </a:rPr>
              <a:t>followed by 24% citing text messages and 23% citing leaflets. </a:t>
            </a:r>
            <a:endParaRPr lang="en-US" dirty="0" smtClean="0">
              <a:latin typeface="Arial Narrow" panose="020B0606020202030204" pitchFamily="34" charset="0"/>
            </a:endParaRPr>
          </a:p>
          <a:p>
            <a:pPr marL="285750" indent="-285750" algn="just">
              <a:spcBef>
                <a:spcPts val="1200"/>
              </a:spcBef>
              <a:spcAft>
                <a:spcPts val="600"/>
              </a:spcAft>
              <a:buFont typeface="Arial" panose="020B0604020202020204" pitchFamily="34" charset="0"/>
              <a:buChar char="•"/>
            </a:pPr>
            <a:r>
              <a:rPr lang="en-US" dirty="0" smtClean="0">
                <a:latin typeface="Arial Narrow" panose="020B0606020202030204" pitchFamily="34" charset="0"/>
              </a:rPr>
              <a:t>37</a:t>
            </a:r>
            <a:r>
              <a:rPr lang="en-US" dirty="0">
                <a:latin typeface="Arial Narrow" panose="020B0606020202030204" pitchFamily="34" charset="0"/>
              </a:rPr>
              <a:t>% of respondents aged 16-30 cited friends, family, and </a:t>
            </a:r>
            <a:r>
              <a:rPr lang="en-US" dirty="0" err="1">
                <a:latin typeface="Arial Narrow" panose="020B0606020202030204" pitchFamily="34" charset="0"/>
              </a:rPr>
              <a:t>neighbours</a:t>
            </a:r>
            <a:r>
              <a:rPr lang="en-US" dirty="0">
                <a:latin typeface="Arial Narrow" panose="020B0606020202030204" pitchFamily="34" charset="0"/>
              </a:rPr>
              <a:t> as the most commonly used information sources, compared with 47% of respondents aged over 60. </a:t>
            </a:r>
          </a:p>
        </p:txBody>
      </p:sp>
      <p:pic>
        <p:nvPicPr>
          <p:cNvPr id="14" name="Picture 13"/>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846036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Frequently used information sources (2)</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14" name="Picture 13"/>
          <p:cNvPicPr/>
          <p:nvPr/>
        </p:nvPicPr>
        <p:blipFill>
          <a:blip r:embed="rId4" cstate="print"/>
          <a:stretch>
            <a:fillRect/>
          </a:stretch>
        </p:blipFill>
        <p:spPr>
          <a:xfrm>
            <a:off x="299403" y="6314304"/>
            <a:ext cx="1681798" cy="465005"/>
          </a:xfrm>
          <a:prstGeom prst="rect">
            <a:avLst/>
          </a:prstGeom>
        </p:spPr>
      </p:pic>
      <p:sp>
        <p:nvSpPr>
          <p:cNvPr id="9" name="Rectangle 8"/>
          <p:cNvSpPr/>
          <p:nvPr/>
        </p:nvSpPr>
        <p:spPr>
          <a:xfrm>
            <a:off x="299403" y="1121973"/>
            <a:ext cx="8463597" cy="458587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b="1" dirty="0" smtClean="0">
                <a:latin typeface="Arial Narrow" panose="020B0606020202030204" pitchFamily="34" charset="0"/>
              </a:rPr>
              <a:t>FGDs indicated that informal </a:t>
            </a:r>
            <a:r>
              <a:rPr lang="en-US" b="1" dirty="0">
                <a:latin typeface="Arial Narrow" panose="020B0606020202030204" pitchFamily="34" charset="0"/>
              </a:rPr>
              <a:t>channels </a:t>
            </a:r>
            <a:r>
              <a:rPr lang="en-US" b="1" dirty="0" smtClean="0">
                <a:latin typeface="Arial Narrow" panose="020B0606020202030204" pitchFamily="34" charset="0"/>
              </a:rPr>
              <a:t>are </a:t>
            </a:r>
            <a:r>
              <a:rPr lang="en-US" b="1" dirty="0">
                <a:latin typeface="Arial Narrow" panose="020B0606020202030204" pitchFamily="34" charset="0"/>
              </a:rPr>
              <a:t>used in tandem with </a:t>
            </a:r>
            <a:r>
              <a:rPr lang="en-US" b="1" dirty="0" smtClean="0">
                <a:latin typeface="Arial Narrow" panose="020B0606020202030204" pitchFamily="34" charset="0"/>
              </a:rPr>
              <a:t>formal </a:t>
            </a:r>
            <a:r>
              <a:rPr lang="en-US" b="1" dirty="0">
                <a:latin typeface="Arial Narrow" panose="020B0606020202030204" pitchFamily="34" charset="0"/>
              </a:rPr>
              <a:t>mediums</a:t>
            </a:r>
            <a:r>
              <a:rPr lang="en-US" dirty="0">
                <a:latin typeface="Arial Narrow" panose="020B0606020202030204" pitchFamily="34" charset="0"/>
              </a:rPr>
              <a:t>, particularly when </a:t>
            </a:r>
            <a:r>
              <a:rPr lang="en-US" dirty="0" smtClean="0">
                <a:latin typeface="Arial Narrow" panose="020B0606020202030204" pitchFamily="34" charset="0"/>
              </a:rPr>
              <a:t>information </a:t>
            </a:r>
            <a:r>
              <a:rPr lang="en-US" dirty="0">
                <a:latin typeface="Arial Narrow" panose="020B0606020202030204" pitchFamily="34" charset="0"/>
              </a:rPr>
              <a:t>is seen as difficult to </a:t>
            </a:r>
            <a:r>
              <a:rPr lang="en-US" dirty="0" smtClean="0">
                <a:latin typeface="Arial Narrow" panose="020B0606020202030204" pitchFamily="34" charset="0"/>
              </a:rPr>
              <a:t>obtain (e.g. status of electricity scheme, family reunification and UNHCR resettlement procedures).</a:t>
            </a:r>
          </a:p>
          <a:p>
            <a:pPr marL="285750" indent="-285750" algn="just">
              <a:spcBef>
                <a:spcPts val="600"/>
              </a:spcBef>
              <a:spcAft>
                <a:spcPts val="600"/>
              </a:spcAft>
              <a:buFont typeface="Arial" panose="020B0604020202020204" pitchFamily="34" charset="0"/>
              <a:buChar char="•"/>
            </a:pPr>
            <a:r>
              <a:rPr lang="en-US" b="1" dirty="0" smtClean="0">
                <a:latin typeface="Arial Narrow" panose="020B0606020202030204" pitchFamily="34" charset="0"/>
              </a:rPr>
              <a:t>Female </a:t>
            </a:r>
            <a:r>
              <a:rPr lang="en-US" b="1" dirty="0">
                <a:latin typeface="Arial Narrow" panose="020B0606020202030204" pitchFamily="34" charset="0"/>
              </a:rPr>
              <a:t>respondents </a:t>
            </a:r>
            <a:r>
              <a:rPr lang="en-US" b="1" dirty="0" smtClean="0">
                <a:latin typeface="Arial Narrow" panose="020B0606020202030204" pitchFamily="34" charset="0"/>
              </a:rPr>
              <a:t>cited </a:t>
            </a:r>
            <a:r>
              <a:rPr lang="en-US" b="1" dirty="0">
                <a:latin typeface="Arial Narrow" panose="020B0606020202030204" pitchFamily="34" charset="0"/>
              </a:rPr>
              <a:t>friends, families, and </a:t>
            </a:r>
            <a:r>
              <a:rPr lang="en-US" b="1" dirty="0" err="1">
                <a:latin typeface="Arial Narrow" panose="020B0606020202030204" pitchFamily="34" charset="0"/>
              </a:rPr>
              <a:t>neighbours</a:t>
            </a:r>
            <a:r>
              <a:rPr lang="en-US" b="1" dirty="0">
                <a:latin typeface="Arial Narrow" panose="020B0606020202030204" pitchFamily="34" charset="0"/>
              </a:rPr>
              <a:t> slightly more frequently than </a:t>
            </a:r>
            <a:r>
              <a:rPr lang="en-US" b="1" dirty="0" smtClean="0">
                <a:latin typeface="Arial Narrow" panose="020B0606020202030204" pitchFamily="34" charset="0"/>
              </a:rPr>
              <a:t>males (38</a:t>
            </a:r>
            <a:r>
              <a:rPr lang="en-US" b="1" dirty="0">
                <a:latin typeface="Arial Narrow" panose="020B0606020202030204" pitchFamily="34" charset="0"/>
              </a:rPr>
              <a:t>% versus 33</a:t>
            </a:r>
            <a:r>
              <a:rPr lang="en-US" b="1" dirty="0" smtClean="0">
                <a:latin typeface="Arial Narrow" panose="020B0606020202030204" pitchFamily="34" charset="0"/>
              </a:rPr>
              <a:t>%)</a:t>
            </a:r>
          </a:p>
          <a:p>
            <a:pPr marL="285750" indent="-285750" algn="just">
              <a:spcBef>
                <a:spcPts val="600"/>
              </a:spcBef>
              <a:spcAft>
                <a:spcPts val="600"/>
              </a:spcAft>
              <a:buFont typeface="Arial" panose="020B0604020202020204" pitchFamily="34" charset="0"/>
              <a:buChar char="•"/>
            </a:pPr>
            <a:r>
              <a:rPr lang="en-US" dirty="0">
                <a:latin typeface="Arial Narrow" panose="020B0606020202030204" pitchFamily="34" charset="0"/>
              </a:rPr>
              <a:t>Male FGD participants noted that female household members are more likely to obtain information through informal </a:t>
            </a:r>
            <a:r>
              <a:rPr lang="en-US" dirty="0" smtClean="0">
                <a:latin typeface="Arial Narrow" panose="020B0606020202030204" pitchFamily="34" charset="0"/>
              </a:rPr>
              <a:t>channels, as they are very active in their local communities, whereas males are often more present in public spaces around the camp. </a:t>
            </a:r>
          </a:p>
          <a:p>
            <a:pPr marL="285750" indent="-285750" algn="just">
              <a:spcBef>
                <a:spcPts val="600"/>
              </a:spcBef>
              <a:spcAft>
                <a:spcPts val="600"/>
              </a:spcAft>
              <a:buFont typeface="Arial" panose="020B0604020202020204" pitchFamily="34" charset="0"/>
              <a:buChar char="•"/>
            </a:pPr>
            <a:r>
              <a:rPr lang="en-US" dirty="0" smtClean="0">
                <a:latin typeface="Arial Narrow" panose="020B0606020202030204" pitchFamily="34" charset="0"/>
              </a:rPr>
              <a:t>However, participants also </a:t>
            </a:r>
            <a:r>
              <a:rPr lang="en-US" b="1" dirty="0" err="1" smtClean="0">
                <a:latin typeface="Arial Narrow" panose="020B0606020202030204" pitchFamily="34" charset="0"/>
              </a:rPr>
              <a:t>recognised</a:t>
            </a:r>
            <a:r>
              <a:rPr lang="en-US" b="1" dirty="0" smtClean="0">
                <a:latin typeface="Arial Narrow" panose="020B0606020202030204" pitchFamily="34" charset="0"/>
              </a:rPr>
              <a:t> the limitations of relying solely on informal channels</a:t>
            </a:r>
            <a:r>
              <a:rPr lang="en-US" dirty="0" smtClean="0">
                <a:latin typeface="Arial Narrow" panose="020B0606020202030204" pitchFamily="34" charset="0"/>
              </a:rPr>
              <a:t>, such as </a:t>
            </a:r>
            <a:r>
              <a:rPr lang="en-US" dirty="0" err="1" smtClean="0">
                <a:latin typeface="Arial Narrow" panose="020B0606020202030204" pitchFamily="34" charset="0"/>
              </a:rPr>
              <a:t>rumours</a:t>
            </a:r>
            <a:r>
              <a:rPr lang="en-US" dirty="0" smtClean="0">
                <a:latin typeface="Arial Narrow" panose="020B0606020202030204" pitchFamily="34" charset="0"/>
              </a:rPr>
              <a:t> and incomplete information. </a:t>
            </a:r>
            <a:endParaRPr lang="en-US" dirty="0">
              <a:latin typeface="Arial Narrow" panose="020B0606020202030204" pitchFamily="34" charset="0"/>
            </a:endParaRPr>
          </a:p>
          <a:p>
            <a:pPr marL="285750" indent="-285750" algn="just">
              <a:spcBef>
                <a:spcPts val="600"/>
              </a:spcBef>
              <a:spcAft>
                <a:spcPts val="600"/>
              </a:spcAft>
              <a:buFont typeface="Arial" panose="020B0604020202020204" pitchFamily="34" charset="0"/>
              <a:buChar char="•"/>
            </a:pPr>
            <a:r>
              <a:rPr lang="en-US" dirty="0">
                <a:latin typeface="Arial Narrow" panose="020B0606020202030204" pitchFamily="34" charset="0"/>
              </a:rPr>
              <a:t>These findings indicate that although informal channels are </a:t>
            </a:r>
            <a:r>
              <a:rPr lang="en-US" dirty="0" err="1">
                <a:latin typeface="Arial Narrow" panose="020B0606020202030204" pitchFamily="34" charset="0"/>
              </a:rPr>
              <a:t>utilised</a:t>
            </a:r>
            <a:r>
              <a:rPr lang="en-US" dirty="0">
                <a:latin typeface="Arial Narrow" panose="020B0606020202030204" pitchFamily="34" charset="0"/>
              </a:rPr>
              <a:t> by a significant portion of camp residents, </a:t>
            </a:r>
            <a:r>
              <a:rPr lang="en-US" b="1" dirty="0">
                <a:latin typeface="Arial Narrow" panose="020B0606020202030204" pitchFamily="34" charset="0"/>
              </a:rPr>
              <a:t>it remains important that </a:t>
            </a:r>
            <a:r>
              <a:rPr lang="en-US" b="1" dirty="0" err="1">
                <a:latin typeface="Arial Narrow" panose="020B0606020202030204" pitchFamily="34" charset="0"/>
              </a:rPr>
              <a:t>organisations</a:t>
            </a:r>
            <a:r>
              <a:rPr lang="en-US" b="1" dirty="0">
                <a:latin typeface="Arial Narrow" panose="020B0606020202030204" pitchFamily="34" charset="0"/>
              </a:rPr>
              <a:t> in Azraq camp aim to meet the information needs of the majority of the population through formal dissemination mechanisms. </a:t>
            </a:r>
            <a:endParaRPr lang="en-US" dirty="0">
              <a:latin typeface="Arial Narrow" panose="020B0606020202030204" pitchFamily="34" charset="0"/>
            </a:endParaRPr>
          </a:p>
        </p:txBody>
      </p:sp>
    </p:spTree>
    <p:extLst>
      <p:ext uri="{BB962C8B-B14F-4D97-AF65-F5344CB8AC3E}">
        <p14:creationId xmlns:p14="http://schemas.microsoft.com/office/powerpoint/2010/main" val="100628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018372178"/>
              </p:ext>
            </p:extLst>
          </p:nvPr>
        </p:nvGraphicFramePr>
        <p:xfrm>
          <a:off x="893618" y="2560320"/>
          <a:ext cx="73152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Frequently used sources by time of arrival</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232185" y="2057400"/>
            <a:ext cx="6638066"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Most commonly used source for obtaining camp services and assistance information by date of arrival to Azraq camp</a:t>
            </a:r>
            <a:endParaRPr lang="en-US" sz="1500" b="1" dirty="0">
              <a:solidFill>
                <a:srgbClr val="58595A"/>
              </a:solidFill>
              <a:latin typeface="Arial Narrow" panose="020B0606020202030204" pitchFamily="34" charset="0"/>
            </a:endParaRPr>
          </a:p>
        </p:txBody>
      </p:sp>
      <p:sp>
        <p:nvSpPr>
          <p:cNvPr id="6" name="TextBox 5"/>
          <p:cNvSpPr txBox="1"/>
          <p:nvPr/>
        </p:nvSpPr>
        <p:spPr>
          <a:xfrm>
            <a:off x="270683" y="996243"/>
            <a:ext cx="8602634" cy="923330"/>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Arial Narrow" panose="020B0606020202030204" pitchFamily="34" charset="0"/>
              </a:rPr>
              <a:t>SMS text messages are cited as the most commonly </a:t>
            </a:r>
            <a:r>
              <a:rPr lang="en-US" b="1" dirty="0" smtClean="0">
                <a:latin typeface="Arial Narrow" panose="020B0606020202030204" pitchFamily="34" charset="0"/>
              </a:rPr>
              <a:t>used information </a:t>
            </a:r>
            <a:r>
              <a:rPr lang="en-US" b="1" dirty="0">
                <a:latin typeface="Arial Narrow" panose="020B0606020202030204" pitchFamily="34" charset="0"/>
              </a:rPr>
              <a:t>source amongst the earliest arrivals to the </a:t>
            </a:r>
            <a:r>
              <a:rPr lang="en-US" b="1" dirty="0" smtClean="0">
                <a:latin typeface="Arial Narrow" panose="020B0606020202030204" pitchFamily="34" charset="0"/>
              </a:rPr>
              <a:t>camp: </a:t>
            </a:r>
            <a:r>
              <a:rPr lang="en-US" dirty="0" smtClean="0">
                <a:latin typeface="Arial Narrow" panose="020B0606020202030204" pitchFamily="34" charset="0"/>
              </a:rPr>
              <a:t>35</a:t>
            </a:r>
            <a:r>
              <a:rPr lang="en-US" dirty="0">
                <a:latin typeface="Arial Narrow" panose="020B0606020202030204" pitchFamily="34" charset="0"/>
              </a:rPr>
              <a:t>% of respondents who arrived between April and </a:t>
            </a:r>
            <a:r>
              <a:rPr lang="en-US" dirty="0" smtClean="0">
                <a:latin typeface="Arial Narrow" panose="020B0606020202030204" pitchFamily="34" charset="0"/>
              </a:rPr>
              <a:t>October 2014, whereas only 11</a:t>
            </a:r>
            <a:r>
              <a:rPr lang="en-US" dirty="0">
                <a:latin typeface="Arial Narrow" panose="020B0606020202030204" pitchFamily="34" charset="0"/>
              </a:rPr>
              <a:t>% </a:t>
            </a:r>
            <a:r>
              <a:rPr lang="en-US" dirty="0" smtClean="0">
                <a:latin typeface="Arial Narrow" panose="020B0606020202030204" pitchFamily="34" charset="0"/>
              </a:rPr>
              <a:t>who </a:t>
            </a:r>
            <a:r>
              <a:rPr lang="en-US" dirty="0">
                <a:latin typeface="Arial Narrow" panose="020B0606020202030204" pitchFamily="34" charset="0"/>
              </a:rPr>
              <a:t>arrived between May and December 2015 cited this source. </a:t>
            </a:r>
          </a:p>
        </p:txBody>
      </p:sp>
      <p:pic>
        <p:nvPicPr>
          <p:cNvPr id="12" name="Picture 11"/>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422341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677402705"/>
              </p:ext>
            </p:extLst>
          </p:nvPr>
        </p:nvGraphicFramePr>
        <p:xfrm>
          <a:off x="377283" y="2921424"/>
          <a:ext cx="6400800" cy="32029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Most trusted versus most used sources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373566" y="2382214"/>
            <a:ext cx="6134100"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Most frequently used vs. first most trusted source of information regarding camp services and assistance</a:t>
            </a:r>
            <a:endParaRPr lang="en-US" sz="1500" b="1" dirty="0">
              <a:solidFill>
                <a:srgbClr val="58595A"/>
              </a:solidFill>
              <a:latin typeface="Arial Narrow" panose="020B0606020202030204" pitchFamily="34" charset="0"/>
            </a:endParaRPr>
          </a:p>
        </p:txBody>
      </p:sp>
      <p:sp>
        <p:nvSpPr>
          <p:cNvPr id="6" name="TextBox 5"/>
          <p:cNvSpPr txBox="1"/>
          <p:nvPr/>
        </p:nvSpPr>
        <p:spPr>
          <a:xfrm>
            <a:off x="152400" y="962561"/>
            <a:ext cx="8789670" cy="130292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smtClean="0">
                <a:latin typeface="Arial Narrow" panose="020B0606020202030204" pitchFamily="34" charset="0"/>
              </a:rPr>
              <a:t>“Friends</a:t>
            </a:r>
            <a:r>
              <a:rPr lang="en-US" b="1" dirty="0">
                <a:latin typeface="Arial Narrow" panose="020B0606020202030204" pitchFamily="34" charset="0"/>
              </a:rPr>
              <a:t>, family, and </a:t>
            </a:r>
            <a:r>
              <a:rPr lang="en-US" b="1" dirty="0" err="1" smtClean="0">
                <a:latin typeface="Arial Narrow" panose="020B0606020202030204" pitchFamily="34" charset="0"/>
              </a:rPr>
              <a:t>neighbours</a:t>
            </a:r>
            <a:r>
              <a:rPr lang="en-US" b="1" dirty="0" smtClean="0">
                <a:latin typeface="Arial Narrow" panose="020B0606020202030204" pitchFamily="34" charset="0"/>
              </a:rPr>
              <a:t>” </a:t>
            </a:r>
            <a:r>
              <a:rPr lang="en-US" b="1" dirty="0">
                <a:latin typeface="Arial Narrow" panose="020B0606020202030204" pitchFamily="34" charset="0"/>
              </a:rPr>
              <a:t>was </a:t>
            </a:r>
            <a:r>
              <a:rPr lang="en-US" b="1" dirty="0" smtClean="0">
                <a:latin typeface="Arial Narrow" panose="020B0606020202030204" pitchFamily="34" charset="0"/>
              </a:rPr>
              <a:t>the most commonly reported first most trusted source</a:t>
            </a:r>
            <a:r>
              <a:rPr lang="en-US" dirty="0" smtClean="0">
                <a:latin typeface="Arial Narrow" panose="020B0606020202030204" pitchFamily="34" charset="0"/>
              </a:rPr>
              <a:t> (</a:t>
            </a:r>
            <a:r>
              <a:rPr lang="en-US" dirty="0">
                <a:latin typeface="Arial Narrow" panose="020B0606020202030204" pitchFamily="34" charset="0"/>
              </a:rPr>
              <a:t>36</a:t>
            </a:r>
            <a:r>
              <a:rPr lang="en-US" dirty="0" smtClean="0">
                <a:latin typeface="Arial Narrow" panose="020B0606020202030204" pitchFamily="34" charset="0"/>
              </a:rPr>
              <a:t>%) whilst </a:t>
            </a:r>
            <a:r>
              <a:rPr lang="en-US" dirty="0">
                <a:latin typeface="Arial Narrow" panose="020B0606020202030204" pitchFamily="34" charset="0"/>
              </a:rPr>
              <a:t>31% of respondents </a:t>
            </a:r>
            <a:r>
              <a:rPr lang="en-US" dirty="0" smtClean="0">
                <a:latin typeface="Arial Narrow" panose="020B0606020202030204" pitchFamily="34" charset="0"/>
              </a:rPr>
              <a:t>cited </a:t>
            </a:r>
            <a:r>
              <a:rPr lang="en-US" dirty="0">
                <a:latin typeface="Arial Narrow" panose="020B0606020202030204" pitchFamily="34" charset="0"/>
              </a:rPr>
              <a:t>this as their most frequently </a:t>
            </a:r>
            <a:r>
              <a:rPr lang="en-US" dirty="0" smtClean="0">
                <a:latin typeface="Arial Narrow" panose="020B0606020202030204" pitchFamily="34" charset="0"/>
              </a:rPr>
              <a:t>used. </a:t>
            </a:r>
          </a:p>
          <a:p>
            <a:pPr marL="285750" indent="-285750" algn="just">
              <a:spcAft>
                <a:spcPts val="800"/>
              </a:spcAft>
              <a:buFont typeface="Arial" panose="020B0604020202020204" pitchFamily="34" charset="0"/>
              <a:buChar char="•"/>
            </a:pPr>
            <a:r>
              <a:rPr lang="en-US" dirty="0" smtClean="0">
                <a:latin typeface="Arial Narrow" panose="020B0606020202030204" pitchFamily="34" charset="0"/>
              </a:rPr>
              <a:t>27</a:t>
            </a:r>
            <a:r>
              <a:rPr lang="en-US" dirty="0">
                <a:latin typeface="Arial Narrow" panose="020B0606020202030204" pitchFamily="34" charset="0"/>
              </a:rPr>
              <a:t>% of respondents cited text messages as a first most trusted source, </a:t>
            </a:r>
            <a:r>
              <a:rPr lang="en-US" dirty="0" smtClean="0">
                <a:latin typeface="Arial Narrow" panose="020B0606020202030204" pitchFamily="34" charset="0"/>
              </a:rPr>
              <a:t>whilst 24</a:t>
            </a:r>
            <a:r>
              <a:rPr lang="en-US" dirty="0">
                <a:latin typeface="Arial Narrow" panose="020B0606020202030204" pitchFamily="34" charset="0"/>
              </a:rPr>
              <a:t>% </a:t>
            </a:r>
            <a:r>
              <a:rPr lang="en-US" dirty="0" smtClean="0">
                <a:latin typeface="Arial Narrow" panose="020B0606020202030204" pitchFamily="34" charset="0"/>
              </a:rPr>
              <a:t>cited </a:t>
            </a:r>
            <a:r>
              <a:rPr lang="en-US" dirty="0">
                <a:latin typeface="Arial Narrow" panose="020B0606020202030204" pitchFamily="34" charset="0"/>
              </a:rPr>
              <a:t>this as </a:t>
            </a:r>
            <a:r>
              <a:rPr lang="en-US" dirty="0" smtClean="0">
                <a:latin typeface="Arial Narrow" panose="020B0606020202030204" pitchFamily="34" charset="0"/>
              </a:rPr>
              <a:t>their </a:t>
            </a:r>
            <a:r>
              <a:rPr lang="en-US" dirty="0">
                <a:latin typeface="Arial Narrow" panose="020B0606020202030204" pitchFamily="34" charset="0"/>
              </a:rPr>
              <a:t>most frequently used </a:t>
            </a:r>
            <a:r>
              <a:rPr lang="en-US" dirty="0" smtClean="0">
                <a:latin typeface="Arial Narrow" panose="020B0606020202030204" pitchFamily="34" charset="0"/>
              </a:rPr>
              <a:t>source. </a:t>
            </a:r>
          </a:p>
        </p:txBody>
      </p:sp>
      <p:pic>
        <p:nvPicPr>
          <p:cNvPr id="12" name="Picture 11"/>
          <p:cNvPicPr/>
          <p:nvPr/>
        </p:nvPicPr>
        <p:blipFill>
          <a:blip r:embed="rId5" cstate="print"/>
          <a:stretch>
            <a:fillRect/>
          </a:stretch>
        </p:blipFill>
        <p:spPr>
          <a:xfrm>
            <a:off x="299403" y="6314304"/>
            <a:ext cx="1681798" cy="465005"/>
          </a:xfrm>
          <a:prstGeom prst="rect">
            <a:avLst/>
          </a:prstGeom>
        </p:spPr>
      </p:pic>
      <p:sp>
        <p:nvSpPr>
          <p:cNvPr id="3" name="Rectangle 2"/>
          <p:cNvSpPr/>
          <p:nvPr/>
        </p:nvSpPr>
        <p:spPr>
          <a:xfrm>
            <a:off x="6629400" y="2804692"/>
            <a:ext cx="2002472" cy="2785378"/>
          </a:xfrm>
          <a:prstGeom prst="rect">
            <a:avLst/>
          </a:prstGeom>
          <a:solidFill>
            <a:schemeClr val="bg1">
              <a:lumMod val="85000"/>
            </a:schemeClr>
          </a:solidFill>
        </p:spPr>
        <p:txBody>
          <a:bodyPr wrap="square">
            <a:spAutoFit/>
          </a:bodyPr>
          <a:lstStyle/>
          <a:p>
            <a:pPr algn="just">
              <a:spcAft>
                <a:spcPts val="800"/>
              </a:spcAft>
            </a:pPr>
            <a:r>
              <a:rPr lang="en-US" sz="1750" dirty="0" smtClean="0">
                <a:latin typeface="Arial Narrow" panose="020B0606020202030204" pitchFamily="34" charset="0"/>
              </a:rPr>
              <a:t>Overall, 75</a:t>
            </a:r>
            <a:r>
              <a:rPr lang="en-US" sz="1750" dirty="0">
                <a:latin typeface="Arial Narrow" panose="020B0606020202030204" pitchFamily="34" charset="0"/>
              </a:rPr>
              <a:t>% of respondents ranked SMS text messages as either their first, second, or third most trusted information source, followed by leaflets (66%), and friends, family, and </a:t>
            </a:r>
            <a:r>
              <a:rPr lang="en-US" sz="1750" dirty="0" err="1">
                <a:latin typeface="Arial Narrow" panose="020B0606020202030204" pitchFamily="34" charset="0"/>
              </a:rPr>
              <a:t>neighbours</a:t>
            </a:r>
            <a:r>
              <a:rPr lang="en-US" sz="1750" dirty="0">
                <a:latin typeface="Arial Narrow" panose="020B0606020202030204" pitchFamily="34" charset="0"/>
              </a:rPr>
              <a:t> (49%).</a:t>
            </a:r>
          </a:p>
        </p:txBody>
      </p:sp>
    </p:spTree>
    <p:extLst>
      <p:ext uri="{BB962C8B-B14F-4D97-AF65-F5344CB8AC3E}">
        <p14:creationId xmlns:p14="http://schemas.microsoft.com/office/powerpoint/2010/main" val="2516355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9403" y="1092544"/>
            <a:ext cx="4043997" cy="4966930"/>
          </a:xfrm>
          <a:prstGeom prst="rect">
            <a:avLst/>
          </a:prstGeom>
          <a:noFill/>
        </p:spPr>
        <p:txBody>
          <a:bodyPr wrap="square" rtlCol="0">
            <a:spAutoFit/>
          </a:bodyPr>
          <a:lstStyle/>
          <a:p>
            <a:pPr marL="285750" indent="-285750" algn="just">
              <a:spcBef>
                <a:spcPts val="600"/>
              </a:spcBef>
              <a:spcAft>
                <a:spcPts val="1200"/>
              </a:spcAft>
              <a:buFont typeface="Arial" panose="020B0604020202020204" pitchFamily="34" charset="0"/>
              <a:buChar char="•"/>
            </a:pPr>
            <a:r>
              <a:rPr lang="en-US" b="1" dirty="0">
                <a:latin typeface="Arial Narrow" panose="020B0606020202030204" pitchFamily="34" charset="0"/>
              </a:rPr>
              <a:t>For 12 of the 16 services assessed, a majority of respondents considered the level of access to information to be adequate or very adequate. </a:t>
            </a:r>
            <a:endParaRPr lang="en-US" b="1" dirty="0" smtClean="0">
              <a:latin typeface="Arial Narrow" panose="020B0606020202030204" pitchFamily="34" charset="0"/>
            </a:endParaRPr>
          </a:p>
          <a:p>
            <a:pPr marL="285750" indent="-285750" algn="just">
              <a:spcBef>
                <a:spcPts val="600"/>
              </a:spcBef>
              <a:spcAft>
                <a:spcPts val="1200"/>
              </a:spcAft>
              <a:buFont typeface="Arial" panose="020B0604020202020204" pitchFamily="34" charset="0"/>
              <a:buChar char="•"/>
            </a:pPr>
            <a:r>
              <a:rPr lang="en-US" dirty="0" smtClean="0">
                <a:latin typeface="Arial Narrow" panose="020B0606020202030204" pitchFamily="34" charset="0"/>
              </a:rPr>
              <a:t>Food vouchers and e-cards, bread distributions, and safety and security were the three services with the highest ratings of adequacy (77% , 76% and 76%, respectively).</a:t>
            </a:r>
          </a:p>
          <a:p>
            <a:pPr marL="285750" indent="-285750" algn="just">
              <a:spcBef>
                <a:spcPts val="600"/>
              </a:spcBef>
              <a:spcAft>
                <a:spcPts val="1200"/>
              </a:spcAft>
              <a:buFont typeface="Arial" panose="020B0604020202020204" pitchFamily="34" charset="0"/>
              <a:buChar char="•"/>
            </a:pPr>
            <a:r>
              <a:rPr lang="en-US" dirty="0" smtClean="0">
                <a:latin typeface="Arial Narrow" panose="020B0606020202030204" pitchFamily="34" charset="0"/>
              </a:rPr>
              <a:t>The Incentive Based Volunteer (IBV) scheme was </a:t>
            </a:r>
            <a:r>
              <a:rPr lang="en-US" b="1" dirty="0" smtClean="0">
                <a:latin typeface="Arial Narrow" panose="020B0606020202030204" pitchFamily="34" charset="0"/>
              </a:rPr>
              <a:t>the </a:t>
            </a:r>
            <a:r>
              <a:rPr lang="en-US" b="1" dirty="0">
                <a:latin typeface="Arial Narrow" panose="020B0606020202030204" pitchFamily="34" charset="0"/>
              </a:rPr>
              <a:t>sector with the highest proportion of respondents expressing dissatisfaction with access to </a:t>
            </a:r>
            <a:r>
              <a:rPr lang="en-US" b="1" dirty="0" smtClean="0">
                <a:latin typeface="Arial Narrow" panose="020B0606020202030204" pitchFamily="34" charset="0"/>
              </a:rPr>
              <a:t>information, </a:t>
            </a:r>
            <a:r>
              <a:rPr lang="en-US" dirty="0" smtClean="0">
                <a:latin typeface="Arial Narrow" panose="020B0606020202030204" pitchFamily="34" charset="0"/>
              </a:rPr>
              <a:t>55</a:t>
            </a:r>
            <a:r>
              <a:rPr lang="en-US" dirty="0">
                <a:latin typeface="Arial Narrow" panose="020B0606020202030204" pitchFamily="34" charset="0"/>
              </a:rPr>
              <a:t>% of respondents </a:t>
            </a:r>
            <a:r>
              <a:rPr lang="en-US" dirty="0" smtClean="0">
                <a:latin typeface="Arial Narrow" panose="020B0606020202030204" pitchFamily="34" charset="0"/>
              </a:rPr>
              <a:t>indicated </a:t>
            </a:r>
            <a:r>
              <a:rPr lang="en-US" dirty="0">
                <a:latin typeface="Arial Narrow" panose="020B0606020202030204" pitchFamily="34" charset="0"/>
              </a:rPr>
              <a:t>that access was either inadequate or very inadequate</a:t>
            </a:r>
            <a:r>
              <a:rPr lang="en-US" dirty="0" smtClean="0">
                <a:latin typeface="Arial Narrow" panose="020B0606020202030204" pitchFamily="34" charset="0"/>
              </a:rPr>
              <a:t>.</a:t>
            </a:r>
          </a:p>
        </p:txBody>
      </p:sp>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Adequacy of access to information sources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12" name="Picture 11"/>
          <p:cNvPicPr/>
          <p:nvPr/>
        </p:nvPicPr>
        <p:blipFill>
          <a:blip r:embed="rId4" cstate="print"/>
          <a:stretch>
            <a:fillRect/>
          </a:stretch>
        </p:blipFill>
        <p:spPr>
          <a:xfrm>
            <a:off x="299403" y="6314304"/>
            <a:ext cx="1681798" cy="465005"/>
          </a:xfrm>
          <a:prstGeom prst="rect">
            <a:avLst/>
          </a:prstGeom>
        </p:spPr>
      </p:pic>
      <p:grpSp>
        <p:nvGrpSpPr>
          <p:cNvPr id="10" name="Group 9"/>
          <p:cNvGrpSpPr/>
          <p:nvPr/>
        </p:nvGrpSpPr>
        <p:grpSpPr>
          <a:xfrm>
            <a:off x="4495800" y="1092543"/>
            <a:ext cx="4572000" cy="4713624"/>
            <a:chOff x="4876800" y="1108066"/>
            <a:chExt cx="3945162" cy="4713624"/>
          </a:xfrm>
        </p:grpSpPr>
        <p:graphicFrame>
          <p:nvGraphicFramePr>
            <p:cNvPr id="11" name="Chart 10"/>
            <p:cNvGraphicFramePr>
              <a:graphicFrameLocks/>
            </p:cNvGraphicFramePr>
            <p:nvPr>
              <p:extLst>
                <p:ext uri="{D42A27DB-BD31-4B8C-83A1-F6EECF244321}">
                  <p14:modId xmlns:p14="http://schemas.microsoft.com/office/powerpoint/2010/main" val="3206328587"/>
                </p:ext>
              </p:extLst>
            </p:nvPr>
          </p:nvGraphicFramePr>
          <p:xfrm>
            <a:off x="4876800" y="1701067"/>
            <a:ext cx="3836670" cy="412062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876800" y="1108066"/>
              <a:ext cx="3945162"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Proportion of respondents who rated information access as inadequate or very inadequate, by camp service</a:t>
              </a:r>
              <a:endParaRPr lang="en-US" sz="1500" b="1" dirty="0">
                <a:solidFill>
                  <a:srgbClr val="58595A"/>
                </a:solidFill>
                <a:latin typeface="Arial Narrow" panose="020B0606020202030204" pitchFamily="34" charset="0"/>
              </a:endParaRPr>
            </a:p>
          </p:txBody>
        </p:sp>
      </p:grpSp>
    </p:spTree>
    <p:extLst>
      <p:ext uri="{BB962C8B-B14F-4D97-AF65-F5344CB8AC3E}">
        <p14:creationId xmlns:p14="http://schemas.microsoft.com/office/powerpoint/2010/main" val="145334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9248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Adequacy of information regarding IBV scheme</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6" name="TextBox 5"/>
          <p:cNvSpPr txBox="1"/>
          <p:nvPr/>
        </p:nvSpPr>
        <p:spPr>
          <a:xfrm>
            <a:off x="299403" y="1371600"/>
            <a:ext cx="8382000" cy="3985706"/>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en-US" sz="1900" dirty="0" smtClean="0">
                <a:latin typeface="Arial Narrow" panose="020B0606020202030204" pitchFamily="34" charset="0"/>
              </a:rPr>
              <a:t>The </a:t>
            </a:r>
            <a:r>
              <a:rPr lang="en-US" sz="1900" dirty="0">
                <a:latin typeface="Arial Narrow" panose="020B0606020202030204" pitchFamily="34" charset="0"/>
              </a:rPr>
              <a:t>primary reasons driving </a:t>
            </a:r>
            <a:r>
              <a:rPr lang="en-US" sz="1900" dirty="0" smtClean="0">
                <a:latin typeface="Arial Narrow" panose="020B0606020202030204" pitchFamily="34" charset="0"/>
              </a:rPr>
              <a:t>the </a:t>
            </a:r>
            <a:r>
              <a:rPr lang="en-US" sz="1900" dirty="0">
                <a:latin typeface="Arial Narrow" panose="020B0606020202030204" pitchFamily="34" charset="0"/>
              </a:rPr>
              <a:t>perception of inadequacy was that the </a:t>
            </a:r>
            <a:r>
              <a:rPr lang="en-US" sz="1900" b="1" dirty="0">
                <a:latin typeface="Arial Narrow" panose="020B0606020202030204" pitchFamily="34" charset="0"/>
              </a:rPr>
              <a:t>information available was insufficiently </a:t>
            </a:r>
            <a:r>
              <a:rPr lang="en-US" sz="1900" b="1" dirty="0" smtClean="0">
                <a:latin typeface="Arial Narrow" panose="020B0606020202030204" pitchFamily="34" charset="0"/>
              </a:rPr>
              <a:t>detailed</a:t>
            </a:r>
            <a:r>
              <a:rPr lang="en-US" sz="1900" dirty="0">
                <a:latin typeface="Arial Narrow" panose="020B0606020202030204" pitchFamily="34" charset="0"/>
              </a:rPr>
              <a:t> </a:t>
            </a:r>
            <a:r>
              <a:rPr lang="en-US" sz="1900" dirty="0" smtClean="0">
                <a:latin typeface="Arial Narrow" panose="020B0606020202030204" pitchFamily="34" charset="0"/>
              </a:rPr>
              <a:t>(44%), </a:t>
            </a:r>
            <a:r>
              <a:rPr lang="en-US" sz="1900" dirty="0">
                <a:latin typeface="Arial Narrow" panose="020B0606020202030204" pitchFamily="34" charset="0"/>
              </a:rPr>
              <a:t>followed by </a:t>
            </a:r>
            <a:r>
              <a:rPr lang="en-US" sz="1900" b="1" dirty="0">
                <a:latin typeface="Arial Narrow" panose="020B0606020202030204" pitchFamily="34" charset="0"/>
              </a:rPr>
              <a:t>not receiving a response after asking for more information </a:t>
            </a:r>
            <a:r>
              <a:rPr lang="en-US" sz="1900" dirty="0">
                <a:latin typeface="Arial Narrow" panose="020B0606020202030204" pitchFamily="34" charset="0"/>
              </a:rPr>
              <a:t>(40%). </a:t>
            </a:r>
            <a:endParaRPr lang="en-US" sz="1900" dirty="0" smtClean="0">
              <a:latin typeface="Arial Narrow" panose="020B0606020202030204" pitchFamily="34" charset="0"/>
            </a:endParaRPr>
          </a:p>
          <a:p>
            <a:pPr marL="285750" indent="-285750" algn="just">
              <a:spcAft>
                <a:spcPts val="1000"/>
              </a:spcAft>
              <a:buFont typeface="Arial" panose="020B0604020202020204" pitchFamily="34" charset="0"/>
              <a:buChar char="•"/>
            </a:pPr>
            <a:r>
              <a:rPr lang="en-US" sz="1900" dirty="0">
                <a:latin typeface="Arial Narrow" panose="020B0606020202030204" pitchFamily="34" charset="0"/>
              </a:rPr>
              <a:t>Across all sex and age groups, FGD participants highlighted the need to </a:t>
            </a:r>
            <a:r>
              <a:rPr lang="en-US" sz="1900" dirty="0" smtClean="0">
                <a:latin typeface="Arial Narrow" panose="020B0606020202030204" pitchFamily="34" charset="0"/>
              </a:rPr>
              <a:t>know: </a:t>
            </a:r>
            <a:r>
              <a:rPr lang="en-US" sz="1900" b="1" dirty="0">
                <a:latin typeface="Arial Narrow" panose="020B0606020202030204" pitchFamily="34" charset="0"/>
              </a:rPr>
              <a:t>which </a:t>
            </a:r>
            <a:r>
              <a:rPr lang="en-US" sz="1900" b="1" dirty="0" err="1">
                <a:latin typeface="Arial Narrow" panose="020B0606020202030204" pitchFamily="34" charset="0"/>
              </a:rPr>
              <a:t>organisations</a:t>
            </a:r>
            <a:r>
              <a:rPr lang="en-US" sz="1900" b="1" dirty="0">
                <a:latin typeface="Arial Narrow" panose="020B0606020202030204" pitchFamily="34" charset="0"/>
              </a:rPr>
              <a:t> are engaging refugees in IBV work, when IBV positions become available, application procedures, and the selection criteria for applicants</a:t>
            </a:r>
            <a:r>
              <a:rPr lang="en-US" sz="1900" b="1" dirty="0" smtClean="0">
                <a:latin typeface="Arial Narrow" panose="020B0606020202030204" pitchFamily="34" charset="0"/>
              </a:rPr>
              <a:t>.</a:t>
            </a:r>
          </a:p>
          <a:p>
            <a:pPr marL="285750" indent="-285750" algn="just">
              <a:spcAft>
                <a:spcPts val="1000"/>
              </a:spcAft>
              <a:buFont typeface="Arial" panose="020B0604020202020204" pitchFamily="34" charset="0"/>
              <a:buChar char="•"/>
            </a:pPr>
            <a:r>
              <a:rPr lang="en-US" sz="1900" dirty="0">
                <a:latin typeface="Arial Narrow" panose="020B0606020202030204" pitchFamily="34" charset="0"/>
              </a:rPr>
              <a:t>A lack of trust in the selection process was expressed by both male and female participants, who highlighted </a:t>
            </a:r>
            <a:r>
              <a:rPr lang="en-US" sz="1900" b="1" dirty="0">
                <a:latin typeface="Arial Narrow" panose="020B0606020202030204" pitchFamily="34" charset="0"/>
              </a:rPr>
              <a:t>a perception of nepotism with respect to the selection of IBVs</a:t>
            </a:r>
            <a:r>
              <a:rPr lang="en-US" sz="1900" dirty="0">
                <a:latin typeface="Arial Narrow" panose="020B0606020202030204" pitchFamily="34" charset="0"/>
              </a:rPr>
              <a:t>. </a:t>
            </a:r>
            <a:endParaRPr lang="en-US" sz="1900" dirty="0" smtClean="0">
              <a:latin typeface="Arial Narrow" panose="020B0606020202030204" pitchFamily="34" charset="0"/>
            </a:endParaRPr>
          </a:p>
          <a:p>
            <a:pPr marL="285750" indent="-285750" algn="just">
              <a:spcAft>
                <a:spcPts val="1000"/>
              </a:spcAft>
              <a:buFont typeface="Arial" panose="020B0604020202020204" pitchFamily="34" charset="0"/>
              <a:buChar char="•"/>
            </a:pPr>
            <a:r>
              <a:rPr lang="en-US" sz="1900" b="1" dirty="0" smtClean="0">
                <a:latin typeface="Arial Narrow" panose="020B0606020202030204" pitchFamily="34" charset="0"/>
              </a:rPr>
              <a:t>Improved </a:t>
            </a:r>
            <a:r>
              <a:rPr lang="en-US" sz="1900" b="1" dirty="0">
                <a:latin typeface="Arial Narrow" panose="020B0606020202030204" pitchFamily="34" charset="0"/>
              </a:rPr>
              <a:t>communication of IBV opportunities accompanied by the dissemination of detailed application and selection criteria therefore can combat the mistrust that is developing with the current levels of specific procedural information. </a:t>
            </a:r>
          </a:p>
        </p:txBody>
      </p:sp>
      <p:pic>
        <p:nvPicPr>
          <p:cNvPr id="12" name="Picture 11"/>
          <p:cNvPicPr/>
          <p:nvPr/>
        </p:nvPicPr>
        <p:blipFill>
          <a:blip r:embed="rId4"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127372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Information gaps and needs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747724" y="2844788"/>
            <a:ext cx="3733800"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Proportion of respondents who feel there are gaps in information access</a:t>
            </a:r>
            <a:endParaRPr lang="en-US" sz="1500" b="1" dirty="0">
              <a:solidFill>
                <a:srgbClr val="58595A"/>
              </a:solidFill>
              <a:latin typeface="Arial Narrow" panose="020B0606020202030204" pitchFamily="34" charset="0"/>
            </a:endParaRPr>
          </a:p>
        </p:txBody>
      </p:sp>
      <p:sp>
        <p:nvSpPr>
          <p:cNvPr id="6" name="TextBox 5"/>
          <p:cNvSpPr txBox="1"/>
          <p:nvPr/>
        </p:nvSpPr>
        <p:spPr>
          <a:xfrm>
            <a:off x="339436" y="990600"/>
            <a:ext cx="8423564" cy="1708160"/>
          </a:xfrm>
          <a:prstGeom prst="rect">
            <a:avLst/>
          </a:prstGeom>
          <a:noFill/>
        </p:spPr>
        <p:txBody>
          <a:bodyPr wrap="square" rtlCol="0">
            <a:spAutoFit/>
          </a:bodyPr>
          <a:lstStyle/>
          <a:p>
            <a:pPr marL="285750" indent="-285750" algn="just">
              <a:spcBef>
                <a:spcPts val="1200"/>
              </a:spcBef>
              <a:spcAft>
                <a:spcPts val="600"/>
              </a:spcAft>
              <a:buFont typeface="Arial" panose="020B0604020202020204" pitchFamily="34" charset="0"/>
              <a:buChar char="•"/>
            </a:pPr>
            <a:r>
              <a:rPr lang="en-US" dirty="0" smtClean="0">
                <a:latin typeface="Arial Narrow" panose="020B0606020202030204" pitchFamily="34" charset="0"/>
              </a:rPr>
              <a:t>44% of respondents reported that there had been information that they were unable to access in the three months preceding the assessment that they deemed important to have access to. </a:t>
            </a:r>
          </a:p>
          <a:p>
            <a:pPr marL="285750" indent="-285750" algn="just">
              <a:spcBef>
                <a:spcPts val="1200"/>
              </a:spcBef>
              <a:spcAft>
                <a:spcPts val="600"/>
              </a:spcAft>
              <a:buFont typeface="Arial" panose="020B0604020202020204" pitchFamily="34" charset="0"/>
              <a:buChar char="•"/>
            </a:pPr>
            <a:r>
              <a:rPr lang="en-US" b="1" dirty="0" smtClean="0">
                <a:latin typeface="Arial Narrow" panose="020B0606020202030204" pitchFamily="34" charset="0"/>
              </a:rPr>
              <a:t>Of the above 22% of respondents cited services </a:t>
            </a:r>
            <a:r>
              <a:rPr lang="en-US" b="1" dirty="0">
                <a:latin typeface="Arial Narrow" panose="020B0606020202030204" pitchFamily="34" charset="0"/>
              </a:rPr>
              <a:t>for children, 17% reported family reunification with family living in Zaatari camp or the Jordanian host community</a:t>
            </a:r>
            <a:r>
              <a:rPr lang="en-US" dirty="0">
                <a:latin typeface="Arial Narrow" panose="020B0606020202030204" pitchFamily="34" charset="0"/>
              </a:rPr>
              <a:t>, and 15% cited news about Syria as the types of information they were seeking.</a:t>
            </a:r>
            <a:endParaRPr lang="en-US" dirty="0" smtClean="0">
              <a:latin typeface="Arial Narrow" panose="020B0606020202030204" pitchFamily="34" charset="0"/>
            </a:endParaRPr>
          </a:p>
        </p:txBody>
      </p:sp>
      <p:pic>
        <p:nvPicPr>
          <p:cNvPr id="12" name="Picture 11"/>
          <p:cNvPicPr/>
          <p:nvPr/>
        </p:nvPicPr>
        <p:blipFill>
          <a:blip r:embed="rId4" cstate="print"/>
          <a:stretch>
            <a:fillRect/>
          </a:stretch>
        </p:blipFill>
        <p:spPr>
          <a:xfrm>
            <a:off x="299403" y="6314304"/>
            <a:ext cx="1681798" cy="465005"/>
          </a:xfrm>
          <a:prstGeom prst="rect">
            <a:avLst/>
          </a:prstGeom>
        </p:spPr>
      </p:pic>
      <p:graphicFrame>
        <p:nvGraphicFramePr>
          <p:cNvPr id="14" name="Chart 13"/>
          <p:cNvGraphicFramePr>
            <a:graphicFrameLocks noChangeAspect="1"/>
          </p:cNvGraphicFramePr>
          <p:nvPr>
            <p:extLst>
              <p:ext uri="{D42A27DB-BD31-4B8C-83A1-F6EECF244321}">
                <p14:modId xmlns:p14="http://schemas.microsoft.com/office/powerpoint/2010/main" val="843860507"/>
              </p:ext>
            </p:extLst>
          </p:nvPr>
        </p:nvGraphicFramePr>
        <p:xfrm>
          <a:off x="754796" y="3474567"/>
          <a:ext cx="3817204"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105400" y="2819958"/>
            <a:ext cx="3213191" cy="3110063"/>
          </a:xfrm>
          <a:prstGeom prst="rect">
            <a:avLst/>
          </a:prstGeom>
          <a:solidFill>
            <a:schemeClr val="bg1">
              <a:lumMod val="85000"/>
            </a:schemeClr>
          </a:solidFill>
        </p:spPr>
        <p:txBody>
          <a:bodyPr wrap="square" rtlCol="0">
            <a:spAutoFit/>
          </a:bodyPr>
          <a:lstStyle/>
          <a:p>
            <a:pPr marL="285750" indent="-285750">
              <a:spcAft>
                <a:spcPts val="400"/>
              </a:spcAft>
              <a:buFont typeface="Arial" panose="020B0604020202020204" pitchFamily="34" charset="0"/>
              <a:buChar char="•"/>
            </a:pPr>
            <a:endParaRPr lang="en-US" sz="1500" dirty="0" smtClean="0">
              <a:solidFill>
                <a:srgbClr val="58595A"/>
              </a:solidFill>
              <a:latin typeface="Arial Narrow" panose="020B0606020202030204" pitchFamily="34" charset="0"/>
            </a:endParaRPr>
          </a:p>
          <a:p>
            <a:pPr marL="285750" indent="-285750">
              <a:spcAft>
                <a:spcPts val="400"/>
              </a:spcAft>
              <a:buFont typeface="Arial" panose="020B0604020202020204" pitchFamily="34" charset="0"/>
              <a:buChar char="•"/>
            </a:pPr>
            <a:endParaRPr lang="en-US" sz="1500" dirty="0">
              <a:solidFill>
                <a:srgbClr val="58595A"/>
              </a:solidFill>
              <a:latin typeface="Arial Narrow" panose="020B0606020202030204" pitchFamily="34" charset="0"/>
            </a:endParaRPr>
          </a:p>
          <a:p>
            <a:pPr marL="285750" indent="-285750">
              <a:spcAft>
                <a:spcPts val="400"/>
              </a:spcAft>
              <a:buFont typeface="Arial" panose="020B0604020202020204" pitchFamily="34" charset="0"/>
              <a:buChar char="•"/>
            </a:pPr>
            <a:endParaRPr lang="en-US" sz="1500" dirty="0" smtClean="0">
              <a:solidFill>
                <a:srgbClr val="58595A"/>
              </a:solidFill>
              <a:latin typeface="Arial Narrow" panose="020B0606020202030204" pitchFamily="34" charset="0"/>
            </a:endParaRPr>
          </a:p>
          <a:p>
            <a:pPr marL="285750" indent="-285750">
              <a:spcAft>
                <a:spcPts val="400"/>
              </a:spcAft>
              <a:buFont typeface="Arial" panose="020B0604020202020204" pitchFamily="34" charset="0"/>
              <a:buChar char="•"/>
            </a:pPr>
            <a:r>
              <a:rPr lang="en-US" sz="1500" dirty="0" smtClean="0">
                <a:solidFill>
                  <a:srgbClr val="58595A"/>
                </a:solidFill>
                <a:latin typeface="Arial Narrow" panose="020B0606020202030204" pitchFamily="34" charset="0"/>
              </a:rPr>
              <a:t>Leaflets </a:t>
            </a:r>
            <a:r>
              <a:rPr lang="en-US" sz="1500" dirty="0">
                <a:solidFill>
                  <a:srgbClr val="58595A"/>
                </a:solidFill>
                <a:latin typeface="Arial Narrow" panose="020B0606020202030204" pitchFamily="34" charset="0"/>
              </a:rPr>
              <a:t>announcing upcoming </a:t>
            </a:r>
            <a:r>
              <a:rPr lang="en-US" sz="1500" b="1" dirty="0">
                <a:solidFill>
                  <a:srgbClr val="58595A"/>
                </a:solidFill>
                <a:latin typeface="Arial Narrow" panose="020B0606020202030204" pitchFamily="34" charset="0"/>
              </a:rPr>
              <a:t>ad hoc </a:t>
            </a:r>
            <a:r>
              <a:rPr lang="en-US" sz="1500" dirty="0">
                <a:solidFill>
                  <a:srgbClr val="58595A"/>
                </a:solidFill>
                <a:latin typeface="Arial Narrow" panose="020B0606020202030204" pitchFamily="34" charset="0"/>
              </a:rPr>
              <a:t>distributions</a:t>
            </a:r>
          </a:p>
          <a:p>
            <a:pPr marL="285750" indent="-285750">
              <a:spcAft>
                <a:spcPts val="400"/>
              </a:spcAft>
              <a:buFont typeface="Arial" panose="020B0604020202020204" pitchFamily="34" charset="0"/>
              <a:buChar char="•"/>
            </a:pPr>
            <a:r>
              <a:rPr lang="en-US" sz="1500" dirty="0">
                <a:solidFill>
                  <a:srgbClr val="58595A"/>
                </a:solidFill>
                <a:latin typeface="Arial Narrow" panose="020B0606020202030204" pitchFamily="34" charset="0"/>
              </a:rPr>
              <a:t>High traffic public facilities: </a:t>
            </a:r>
          </a:p>
          <a:p>
            <a:pPr marL="742950" lvl="1" indent="-285750">
              <a:spcAft>
                <a:spcPts val="400"/>
              </a:spcAft>
              <a:buFont typeface="Arial" panose="020B0604020202020204" pitchFamily="34" charset="0"/>
              <a:buChar char="•"/>
            </a:pPr>
            <a:r>
              <a:rPr lang="en-US" sz="1500" dirty="0">
                <a:solidFill>
                  <a:srgbClr val="58595A"/>
                </a:solidFill>
                <a:latin typeface="Arial Narrow" panose="020B0606020202030204" pitchFamily="34" charset="0"/>
              </a:rPr>
              <a:t>WASH </a:t>
            </a:r>
            <a:r>
              <a:rPr lang="en-US" sz="1500" dirty="0" err="1">
                <a:solidFill>
                  <a:srgbClr val="58595A"/>
                </a:solidFill>
                <a:latin typeface="Arial Narrow" panose="020B0606020202030204" pitchFamily="34" charset="0"/>
              </a:rPr>
              <a:t>centres</a:t>
            </a:r>
            <a:endParaRPr lang="en-US" sz="1500" dirty="0">
              <a:solidFill>
                <a:srgbClr val="58595A"/>
              </a:solidFill>
              <a:latin typeface="Arial Narrow" panose="020B0606020202030204" pitchFamily="34" charset="0"/>
            </a:endParaRPr>
          </a:p>
          <a:p>
            <a:pPr marL="742950" lvl="1" indent="-285750">
              <a:spcAft>
                <a:spcPts val="400"/>
              </a:spcAft>
              <a:buFont typeface="Arial" panose="020B0604020202020204" pitchFamily="34" charset="0"/>
              <a:buChar char="•"/>
            </a:pPr>
            <a:r>
              <a:rPr lang="en-US" sz="1500" dirty="0" err="1">
                <a:solidFill>
                  <a:srgbClr val="58595A"/>
                </a:solidFill>
                <a:latin typeface="Arial Narrow" panose="020B0606020202030204" pitchFamily="34" charset="0"/>
              </a:rPr>
              <a:t>Sameh</a:t>
            </a:r>
            <a:r>
              <a:rPr lang="en-US" sz="1500" dirty="0">
                <a:solidFill>
                  <a:srgbClr val="58595A"/>
                </a:solidFill>
                <a:latin typeface="Arial Narrow" panose="020B0606020202030204" pitchFamily="34" charset="0"/>
              </a:rPr>
              <a:t> Mall </a:t>
            </a:r>
          </a:p>
          <a:p>
            <a:pPr marL="742950" lvl="1" indent="-285750">
              <a:spcAft>
                <a:spcPts val="400"/>
              </a:spcAft>
              <a:buFont typeface="Arial" panose="020B0604020202020204" pitchFamily="34" charset="0"/>
              <a:buChar char="•"/>
            </a:pPr>
            <a:r>
              <a:rPr lang="en-US" sz="1500" dirty="0">
                <a:solidFill>
                  <a:srgbClr val="58595A"/>
                </a:solidFill>
                <a:latin typeface="Arial Narrow" panose="020B0606020202030204" pitchFamily="34" charset="0"/>
              </a:rPr>
              <a:t>Mosques</a:t>
            </a:r>
          </a:p>
          <a:p>
            <a:pPr marL="285750" indent="-285750">
              <a:spcAft>
                <a:spcPts val="400"/>
              </a:spcAft>
              <a:buFont typeface="Arial" panose="020B0604020202020204" pitchFamily="34" charset="0"/>
              <a:buChar char="•"/>
            </a:pPr>
            <a:r>
              <a:rPr lang="en-US" sz="1500" dirty="0">
                <a:solidFill>
                  <a:srgbClr val="58595A"/>
                </a:solidFill>
                <a:latin typeface="Arial Narrow" panose="020B0606020202030204" pitchFamily="34" charset="0"/>
              </a:rPr>
              <a:t>Community mobilization teams</a:t>
            </a:r>
          </a:p>
          <a:p>
            <a:pPr marL="285750" indent="-285750">
              <a:spcAft>
                <a:spcPts val="400"/>
              </a:spcAft>
              <a:buFont typeface="Arial" panose="020B0604020202020204" pitchFamily="34" charset="0"/>
              <a:buChar char="•"/>
            </a:pPr>
            <a:r>
              <a:rPr lang="en-US" sz="1500" dirty="0">
                <a:solidFill>
                  <a:srgbClr val="58595A"/>
                </a:solidFill>
                <a:latin typeface="Arial Narrow" panose="020B0606020202030204" pitchFamily="34" charset="0"/>
              </a:rPr>
              <a:t>Community </a:t>
            </a:r>
            <a:r>
              <a:rPr lang="en-US" sz="1500" dirty="0" smtClean="0">
                <a:solidFill>
                  <a:srgbClr val="58595A"/>
                </a:solidFill>
                <a:latin typeface="Arial Narrow" panose="020B0606020202030204" pitchFamily="34" charset="0"/>
              </a:rPr>
              <a:t>police</a:t>
            </a:r>
            <a:endParaRPr lang="en-US" sz="1500" dirty="0">
              <a:solidFill>
                <a:srgbClr val="58595A"/>
              </a:solidFill>
              <a:latin typeface="Arial Narrow" panose="020B0606020202030204" pitchFamily="34" charset="0"/>
            </a:endParaRPr>
          </a:p>
        </p:txBody>
      </p:sp>
      <p:sp>
        <p:nvSpPr>
          <p:cNvPr id="18" name="TextBox 17"/>
          <p:cNvSpPr txBox="1"/>
          <p:nvPr/>
        </p:nvSpPr>
        <p:spPr>
          <a:xfrm>
            <a:off x="5257467" y="2962610"/>
            <a:ext cx="2909055" cy="584775"/>
          </a:xfrm>
          <a:prstGeom prst="rect">
            <a:avLst/>
          </a:prstGeom>
          <a:noFill/>
        </p:spPr>
        <p:txBody>
          <a:bodyPr wrap="square" rtlCol="0">
            <a:spAutoFit/>
          </a:bodyPr>
          <a:lstStyle/>
          <a:p>
            <a:pPr algn="ctr"/>
            <a:r>
              <a:rPr lang="en-US" sz="1600" b="1" dirty="0" smtClean="0">
                <a:solidFill>
                  <a:srgbClr val="58595A"/>
                </a:solidFill>
                <a:latin typeface="Arial Narrow" panose="020B0606020202030204" pitchFamily="34" charset="0"/>
              </a:rPr>
              <a:t>Preferred methods for information dissemination</a:t>
            </a:r>
          </a:p>
        </p:txBody>
      </p:sp>
    </p:spTree>
    <p:extLst>
      <p:ext uri="{BB962C8B-B14F-4D97-AF65-F5344CB8AC3E}">
        <p14:creationId xmlns:p14="http://schemas.microsoft.com/office/powerpoint/2010/main" val="765790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57400" y="2248546"/>
            <a:ext cx="4876800" cy="1828800"/>
          </a:xfrm>
          <a:solidFill>
            <a:srgbClr val="EE595A"/>
          </a:solidFill>
        </p:spPr>
        <p:txBody>
          <a:bodyPr>
            <a:noAutofit/>
          </a:bodyPr>
          <a:lstStyle/>
          <a:p>
            <a:r>
              <a:rPr lang="en-US" sz="4000" b="1" cap="all" dirty="0" smtClean="0">
                <a:solidFill>
                  <a:schemeClr val="bg1"/>
                </a:solidFill>
                <a:latin typeface="Arial Narrow" panose="020B0606020202030204" pitchFamily="34" charset="0"/>
              </a:rPr>
              <a:t>Feedback and complaint channels</a:t>
            </a:r>
            <a:endParaRPr lang="en-US" sz="4000" b="1" cap="all"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7" name="Picture 6"/>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3596362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46782" y="2973818"/>
            <a:ext cx="6763392" cy="2390461"/>
            <a:chOff x="1268528" y="3643491"/>
            <a:chExt cx="6820864" cy="2528710"/>
          </a:xfrm>
        </p:grpSpPr>
        <p:graphicFrame>
          <p:nvGraphicFramePr>
            <p:cNvPr id="13" name="Chart 12"/>
            <p:cNvGraphicFramePr>
              <a:graphicFrameLocks/>
            </p:cNvGraphicFramePr>
            <p:nvPr>
              <p:extLst>
                <p:ext uri="{D42A27DB-BD31-4B8C-83A1-F6EECF244321}">
                  <p14:modId xmlns:p14="http://schemas.microsoft.com/office/powerpoint/2010/main" val="2195973217"/>
                </p:ext>
              </p:extLst>
            </p:nvPr>
          </p:nvGraphicFramePr>
          <p:xfrm>
            <a:off x="1268528" y="3714706"/>
            <a:ext cx="3590053" cy="2457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772051601"/>
                </p:ext>
              </p:extLst>
            </p:nvPr>
          </p:nvGraphicFramePr>
          <p:xfrm>
            <a:off x="4729764" y="3714706"/>
            <a:ext cx="3359628" cy="245749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2"/>
            <p:cNvSpPr txBox="1">
              <a:spLocks noChangeArrowheads="1"/>
            </p:cNvSpPr>
            <p:nvPr/>
          </p:nvSpPr>
          <p:spPr bwMode="auto">
            <a:xfrm>
              <a:off x="1632914" y="3659841"/>
              <a:ext cx="2310448" cy="290016"/>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300" b="1" dirty="0">
                  <a:effectLst/>
                  <a:latin typeface="Arial Narrow" panose="020B0606020202030204" pitchFamily="34" charset="0"/>
                  <a:ea typeface="Calibri" panose="020F0502020204030204" pitchFamily="34" charset="0"/>
                  <a:cs typeface="Arial" panose="020B0604020202020204" pitchFamily="34" charset="0"/>
                </a:rPr>
                <a:t>Needed to submit feedback</a:t>
              </a:r>
              <a:endParaRPr lang="en-US" sz="130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16" name="Text Box 2"/>
            <p:cNvSpPr txBox="1">
              <a:spLocks noChangeArrowheads="1"/>
            </p:cNvSpPr>
            <p:nvPr/>
          </p:nvSpPr>
          <p:spPr bwMode="auto">
            <a:xfrm>
              <a:off x="4982237" y="3643491"/>
              <a:ext cx="2546985" cy="306366"/>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300" b="1" dirty="0">
                  <a:effectLst/>
                  <a:latin typeface="Arial Narrow" panose="020B0606020202030204" pitchFamily="34" charset="0"/>
                  <a:ea typeface="Calibri" panose="020F0502020204030204" pitchFamily="34" charset="0"/>
                  <a:cs typeface="Arial" panose="020B0604020202020204" pitchFamily="34" charset="0"/>
                </a:rPr>
                <a:t>Submitted feedback </a:t>
              </a:r>
              <a:endParaRPr lang="en-US" sz="1300" dirty="0">
                <a:effectLst/>
                <a:latin typeface="Arial Narrow" panose="020B060602020203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Raising a question or complaint</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252967" y="2360710"/>
            <a:ext cx="6638066"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 of respondents needing to raise a complaint/question, and of those, % of respondents who submitted them</a:t>
            </a:r>
            <a:endParaRPr lang="en-US" sz="1500" b="1" dirty="0">
              <a:solidFill>
                <a:srgbClr val="58595A"/>
              </a:solidFill>
              <a:latin typeface="Arial Narrow" panose="020B0606020202030204" pitchFamily="34" charset="0"/>
            </a:endParaRPr>
          </a:p>
        </p:txBody>
      </p:sp>
      <p:sp>
        <p:nvSpPr>
          <p:cNvPr id="6" name="TextBox 5"/>
          <p:cNvSpPr txBox="1"/>
          <p:nvPr/>
        </p:nvSpPr>
        <p:spPr>
          <a:xfrm>
            <a:off x="335881" y="968214"/>
            <a:ext cx="8423564" cy="130292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dirty="0">
                <a:latin typeface="Arial Narrow" panose="020B0606020202030204" pitchFamily="34" charset="0"/>
              </a:rPr>
              <a:t>Nearly half of respondents (49%) reported needing to ask a question or report a complaint to a humanitarian or government </a:t>
            </a:r>
            <a:r>
              <a:rPr lang="en-US" dirty="0" err="1">
                <a:latin typeface="Arial Narrow" panose="020B0606020202030204" pitchFamily="34" charset="0"/>
              </a:rPr>
              <a:t>organisation</a:t>
            </a:r>
            <a:r>
              <a:rPr lang="en-US" dirty="0">
                <a:latin typeface="Arial Narrow" panose="020B0606020202030204" pitchFamily="34" charset="0"/>
              </a:rPr>
              <a:t> in the camp in the </a:t>
            </a:r>
            <a:r>
              <a:rPr lang="en-US" dirty="0" smtClean="0">
                <a:latin typeface="Arial Narrow" panose="020B0606020202030204" pitchFamily="34" charset="0"/>
              </a:rPr>
              <a:t>three months preceding the assessment </a:t>
            </a:r>
            <a:endParaRPr lang="en-US" dirty="0">
              <a:latin typeface="Arial Narrow" panose="020B0606020202030204" pitchFamily="34" charset="0"/>
            </a:endParaRPr>
          </a:p>
          <a:p>
            <a:pPr marL="285750" indent="-285750" algn="just">
              <a:spcAft>
                <a:spcPts val="800"/>
              </a:spcAft>
              <a:buFont typeface="Arial" panose="020B0604020202020204" pitchFamily="34" charset="0"/>
              <a:buChar char="•"/>
            </a:pPr>
            <a:r>
              <a:rPr lang="en-US" dirty="0" smtClean="0">
                <a:latin typeface="Arial Narrow" panose="020B0606020202030204" pitchFamily="34" charset="0"/>
              </a:rPr>
              <a:t>Of </a:t>
            </a:r>
            <a:r>
              <a:rPr lang="en-US" dirty="0">
                <a:latin typeface="Arial Narrow" panose="020B0606020202030204" pitchFamily="34" charset="0"/>
              </a:rPr>
              <a:t>those, 75% reported </a:t>
            </a:r>
            <a:r>
              <a:rPr lang="en-US" dirty="0" smtClean="0">
                <a:latin typeface="Arial Narrow" panose="020B0606020202030204" pitchFamily="34" charset="0"/>
              </a:rPr>
              <a:t>they </a:t>
            </a:r>
            <a:r>
              <a:rPr lang="en-US" dirty="0">
                <a:latin typeface="Arial Narrow" panose="020B0606020202030204" pitchFamily="34" charset="0"/>
              </a:rPr>
              <a:t>submitted the question/feedback and 25% reported </a:t>
            </a:r>
            <a:r>
              <a:rPr lang="en-US" dirty="0" smtClean="0">
                <a:latin typeface="Arial Narrow" panose="020B0606020202030204" pitchFamily="34" charset="0"/>
              </a:rPr>
              <a:t>they </a:t>
            </a:r>
            <a:r>
              <a:rPr lang="en-US" dirty="0">
                <a:latin typeface="Arial Narrow" panose="020B0606020202030204" pitchFamily="34" charset="0"/>
              </a:rPr>
              <a:t>did not</a:t>
            </a:r>
            <a:r>
              <a:rPr lang="en-US" dirty="0" smtClean="0">
                <a:latin typeface="Arial Narrow" panose="020B0606020202030204" pitchFamily="34" charset="0"/>
              </a:rPr>
              <a:t>.</a:t>
            </a:r>
          </a:p>
        </p:txBody>
      </p:sp>
      <p:pic>
        <p:nvPicPr>
          <p:cNvPr id="12" name="Picture 11"/>
          <p:cNvPicPr/>
          <p:nvPr/>
        </p:nvPicPr>
        <p:blipFill>
          <a:blip r:embed="rId6" cstate="print"/>
          <a:stretch>
            <a:fillRect/>
          </a:stretch>
        </p:blipFill>
        <p:spPr>
          <a:xfrm>
            <a:off x="299403" y="6314304"/>
            <a:ext cx="1681798" cy="465005"/>
          </a:xfrm>
          <a:prstGeom prst="rect">
            <a:avLst/>
          </a:prstGeom>
        </p:spPr>
      </p:pic>
      <p:sp>
        <p:nvSpPr>
          <p:cNvPr id="5" name="Rectangle 4"/>
          <p:cNvSpPr/>
          <p:nvPr/>
        </p:nvSpPr>
        <p:spPr>
          <a:xfrm>
            <a:off x="335881" y="5210955"/>
            <a:ext cx="8423564" cy="923330"/>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dirty="0">
                <a:latin typeface="Arial Narrow" panose="020B0606020202030204" pitchFamily="34" charset="0"/>
              </a:rPr>
              <a:t>Of those respondents who did not submit their question/complaint, </a:t>
            </a:r>
            <a:r>
              <a:rPr lang="en-US" b="1" dirty="0">
                <a:latin typeface="Arial Narrow" panose="020B0606020202030204" pitchFamily="34" charset="0"/>
              </a:rPr>
              <a:t>58% cited that they did not believe such action would have an effect, and 33% reported being unaware of the appropriate channel.</a:t>
            </a:r>
          </a:p>
        </p:txBody>
      </p:sp>
    </p:spTree>
    <p:extLst>
      <p:ext uri="{BB962C8B-B14F-4D97-AF65-F5344CB8AC3E}">
        <p14:creationId xmlns:p14="http://schemas.microsoft.com/office/powerpoint/2010/main" val="106161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12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Methodology</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5" name="Rectangle 4"/>
          <p:cNvSpPr/>
          <p:nvPr/>
        </p:nvSpPr>
        <p:spPr>
          <a:xfrm>
            <a:off x="299403" y="980304"/>
            <a:ext cx="8229600" cy="3600986"/>
          </a:xfrm>
          <a:prstGeom prst="rect">
            <a:avLst/>
          </a:prstGeom>
        </p:spPr>
        <p:txBody>
          <a:bodyPr wrap="square">
            <a:spAutoFit/>
          </a:bodyPr>
          <a:lstStyle/>
          <a:p>
            <a:pPr marL="285750" indent="-285750" algn="just">
              <a:spcBef>
                <a:spcPts val="300"/>
              </a:spcBef>
              <a:spcAft>
                <a:spcPts val="300"/>
              </a:spcAft>
              <a:buFont typeface="Arial" panose="020B0604020202020204" pitchFamily="34" charset="0"/>
              <a:buChar char="•"/>
            </a:pPr>
            <a:r>
              <a:rPr lang="en-GB" b="1" dirty="0" smtClean="0">
                <a:latin typeface="Arial Narrow" panose="020B0606020202030204" pitchFamily="34" charset="0"/>
                <a:ea typeface="Times New Roman" panose="02020603050405020304" pitchFamily="18" charset="0"/>
                <a:cs typeface="Times New Roman" panose="02020603050405020304" pitchFamily="18" charset="0"/>
              </a:rPr>
              <a:t>This assessment consisted of both quantitative and qualitative components: </a:t>
            </a:r>
          </a:p>
          <a:p>
            <a:pPr marL="628650" lvl="1" indent="-342900" algn="just">
              <a:spcBef>
                <a:spcPts val="300"/>
              </a:spcBef>
              <a:spcAft>
                <a:spcPts val="300"/>
              </a:spcAft>
              <a:buFont typeface="Wingdings" panose="05000000000000000000" pitchFamily="2" charset="2"/>
              <a:buChar char="Ø"/>
            </a:pPr>
            <a:r>
              <a:rPr lang="en-GB" u="sng" dirty="0" smtClean="0">
                <a:latin typeface="Arial Narrow" panose="020B0606020202030204" pitchFamily="34" charset="0"/>
                <a:cs typeface="Times New Roman" panose="02020603050405020304" pitchFamily="18" charset="0"/>
              </a:rPr>
              <a:t>Quantitative:</a:t>
            </a:r>
          </a:p>
          <a:p>
            <a:pPr marL="1143000" lvl="1" indent="-342900" algn="just">
              <a:spcBef>
                <a:spcPts val="300"/>
              </a:spcBef>
              <a:spcAft>
                <a:spcPts val="300"/>
              </a:spcAft>
              <a:buFont typeface="Arial Narrow" panose="020B0606020202030204" pitchFamily="34" charset="0"/>
              <a:buChar char="–"/>
            </a:pPr>
            <a:r>
              <a:rPr lang="en-GB" dirty="0" smtClean="0">
                <a:latin typeface="Arial Narrow" panose="020B0606020202030204" pitchFamily="34" charset="0"/>
                <a:cs typeface="Times New Roman" panose="02020603050405020304" pitchFamily="18" charset="0"/>
              </a:rPr>
              <a:t>A sample of 368 households in each village were randomly selected for participation. </a:t>
            </a:r>
            <a:r>
              <a:rPr lang="en-GB" dirty="0">
                <a:latin typeface="Arial Narrow" panose="020B0606020202030204" pitchFamily="34" charset="0"/>
                <a:cs typeface="Times New Roman" panose="02020603050405020304" pitchFamily="18" charset="0"/>
              </a:rPr>
              <a:t>R</a:t>
            </a:r>
            <a:r>
              <a:rPr lang="en-GB" dirty="0" smtClean="0">
                <a:latin typeface="Arial Narrow" panose="020B0606020202030204" pitchFamily="34" charset="0"/>
                <a:cs typeface="Times New Roman" panose="02020603050405020304" pitchFamily="18" charset="0"/>
              </a:rPr>
              <a:t>esults are </a:t>
            </a:r>
            <a:r>
              <a:rPr lang="en-GB" dirty="0" err="1" smtClean="0">
                <a:latin typeface="Arial Narrow" panose="020B0606020202030204" pitchFamily="34" charset="0"/>
                <a:cs typeface="Times New Roman" panose="02020603050405020304" pitchFamily="18" charset="0"/>
              </a:rPr>
              <a:t>generali</a:t>
            </a:r>
            <a:r>
              <a:rPr lang="en-US" dirty="0">
                <a:latin typeface="Arial Narrow" panose="020B0606020202030204" pitchFamily="34" charset="0"/>
              </a:rPr>
              <a:t>sable at the </a:t>
            </a:r>
            <a:r>
              <a:rPr lang="en-US" dirty="0" smtClean="0">
                <a:latin typeface="Arial Narrow" panose="020B0606020202030204" pitchFamily="34" charset="0"/>
              </a:rPr>
              <a:t>village </a:t>
            </a:r>
            <a:r>
              <a:rPr lang="en-US" dirty="0">
                <a:latin typeface="Arial Narrow" panose="020B0606020202030204" pitchFamily="34" charset="0"/>
              </a:rPr>
              <a:t>level </a:t>
            </a:r>
            <a:r>
              <a:rPr lang="en-US" dirty="0" smtClean="0">
                <a:latin typeface="Arial Narrow" panose="020B0606020202030204" pitchFamily="34" charset="0"/>
              </a:rPr>
              <a:t>with a 95</a:t>
            </a:r>
            <a:r>
              <a:rPr lang="en-US" dirty="0">
                <a:latin typeface="Arial Narrow" panose="020B0606020202030204" pitchFamily="34" charset="0"/>
              </a:rPr>
              <a:t>% confidence level and a 5% margin of </a:t>
            </a:r>
            <a:r>
              <a:rPr lang="en-US" dirty="0" smtClean="0">
                <a:latin typeface="Arial Narrow" panose="020B0606020202030204" pitchFamily="34" charset="0"/>
              </a:rPr>
              <a:t>error</a:t>
            </a:r>
            <a:r>
              <a:rPr lang="en-US" dirty="0" smtClean="0"/>
              <a:t>. </a:t>
            </a:r>
            <a:endParaRPr lang="en-GB" dirty="0" smtClean="0">
              <a:latin typeface="Arial Narrow" panose="020B0606020202030204" pitchFamily="34" charset="0"/>
              <a:cs typeface="Times New Roman" panose="02020603050405020304" pitchFamily="18" charset="0"/>
            </a:endParaRPr>
          </a:p>
          <a:p>
            <a:pPr marL="1143000" lvl="1" indent="-342900" algn="just">
              <a:spcBef>
                <a:spcPts val="300"/>
              </a:spcBef>
              <a:spcAft>
                <a:spcPts val="300"/>
              </a:spcAft>
              <a:buFont typeface="Arial Narrow" panose="020B0606020202030204" pitchFamily="34" charset="0"/>
              <a:buChar char="–"/>
            </a:pPr>
            <a:r>
              <a:rPr lang="en-GB" dirty="0" smtClean="0">
                <a:latin typeface="Arial Narrow" panose="020B0606020202030204" pitchFamily="34" charset="0"/>
                <a:cs typeface="Times New Roman" panose="02020603050405020304" pitchFamily="18" charset="0"/>
              </a:rPr>
              <a:t>A </a:t>
            </a:r>
            <a:r>
              <a:rPr lang="en-GB" dirty="0">
                <a:latin typeface="Arial Narrow" panose="020B0606020202030204" pitchFamily="34" charset="0"/>
                <a:cs typeface="Times New Roman" panose="02020603050405020304" pitchFamily="18" charset="0"/>
              </a:rPr>
              <a:t>team of Syrian incentive-based volunteers (IBVs) under the supervision of REACH data collection </a:t>
            </a:r>
            <a:r>
              <a:rPr lang="en-GB" dirty="0" smtClean="0">
                <a:latin typeface="Arial Narrow" panose="020B0606020202030204" pitchFamily="34" charset="0"/>
                <a:cs typeface="Times New Roman" panose="02020603050405020304" pitchFamily="18" charset="0"/>
              </a:rPr>
              <a:t>officers conducted</a:t>
            </a:r>
            <a:r>
              <a:rPr lang="en-GB" b="1" dirty="0" smtClean="0">
                <a:latin typeface="Arial Narrow" panose="020B0606020202030204" pitchFamily="34" charset="0"/>
                <a:cs typeface="Times New Roman" panose="02020603050405020304" pitchFamily="18" charset="0"/>
              </a:rPr>
              <a:t> </a:t>
            </a:r>
            <a:r>
              <a:rPr lang="en-GB" dirty="0" smtClean="0">
                <a:latin typeface="Arial Narrow" panose="020B0606020202030204" pitchFamily="34" charset="0"/>
                <a:cs typeface="Times New Roman" panose="02020603050405020304" pitchFamily="18" charset="0"/>
              </a:rPr>
              <a:t>the </a:t>
            </a:r>
            <a:r>
              <a:rPr lang="en-GB" dirty="0">
                <a:latin typeface="Arial Narrow" panose="020B0606020202030204" pitchFamily="34" charset="0"/>
                <a:cs typeface="Times New Roman" panose="02020603050405020304" pitchFamily="18" charset="0"/>
              </a:rPr>
              <a:t>interviews using the Open Data Kit (ODK) collect application. </a:t>
            </a:r>
            <a:endParaRPr lang="en-GB" dirty="0" smtClean="0">
              <a:latin typeface="Arial Narrow" panose="020B0606020202030204" pitchFamily="34" charset="0"/>
              <a:cs typeface="Times New Roman" panose="02020603050405020304" pitchFamily="18" charset="0"/>
            </a:endParaRPr>
          </a:p>
          <a:p>
            <a:pPr marL="742950" lvl="1" indent="-285750" algn="just">
              <a:spcBef>
                <a:spcPts val="600"/>
              </a:spcBef>
              <a:spcAft>
                <a:spcPts val="600"/>
              </a:spcAft>
              <a:buFont typeface="Wingdings" panose="05000000000000000000" pitchFamily="2" charset="2"/>
              <a:buChar char="Ø"/>
            </a:pPr>
            <a:r>
              <a:rPr lang="en-GB" u="sng" dirty="0" smtClean="0">
                <a:latin typeface="Arial Narrow" panose="020B0606020202030204" pitchFamily="34" charset="0"/>
                <a:cs typeface="Times New Roman" panose="02020603050405020304" pitchFamily="18" charset="0"/>
              </a:rPr>
              <a:t>Qualitative: </a:t>
            </a:r>
          </a:p>
          <a:p>
            <a:pPr marL="1085850" lvl="1" indent="-285750" algn="just">
              <a:spcBef>
                <a:spcPts val="300"/>
              </a:spcBef>
              <a:spcAft>
                <a:spcPts val="300"/>
              </a:spcAft>
              <a:buFont typeface="Arial Narrow" panose="020B0606020202030204" pitchFamily="34" charset="0"/>
              <a:buChar char="–"/>
            </a:pPr>
            <a:r>
              <a:rPr lang="en-GB" dirty="0" smtClean="0">
                <a:latin typeface="Arial Narrow" panose="020B0606020202030204" pitchFamily="34" charset="0"/>
                <a:cs typeface="Times New Roman" panose="02020603050405020304" pitchFamily="18" charset="0"/>
              </a:rPr>
              <a:t>Eight focus group discussions (FGDs) were conducted, consisting of 6-10 participants each. </a:t>
            </a:r>
          </a:p>
        </p:txBody>
      </p:sp>
      <p:pic>
        <p:nvPicPr>
          <p:cNvPr id="7" name="Picture 6"/>
          <p:cNvPicPr/>
          <p:nvPr/>
        </p:nvPicPr>
        <p:blipFill>
          <a:blip r:embed="rId4" cstate="print"/>
          <a:stretch>
            <a:fillRect/>
          </a:stretch>
        </p:blipFill>
        <p:spPr>
          <a:xfrm>
            <a:off x="299403" y="6314304"/>
            <a:ext cx="1681798" cy="46500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117112001"/>
              </p:ext>
            </p:extLst>
          </p:nvPr>
        </p:nvGraphicFramePr>
        <p:xfrm>
          <a:off x="1562100" y="4892892"/>
          <a:ext cx="6550025" cy="1203730"/>
        </p:xfrm>
        <a:graphic>
          <a:graphicData uri="http://schemas.openxmlformats.org/drawingml/2006/table">
            <a:tbl>
              <a:tblPr firstRow="1" firstCol="1" bandRow="1"/>
              <a:tblGrid>
                <a:gridCol w="2182875"/>
                <a:gridCol w="2183575"/>
                <a:gridCol w="2183575"/>
              </a:tblGrid>
              <a:tr h="275098">
                <a:tc>
                  <a:txBody>
                    <a:bodyPr/>
                    <a:lstStyle/>
                    <a:p>
                      <a:pPr marL="0" marR="0" algn="just">
                        <a:lnSpc>
                          <a:spcPct val="107000"/>
                        </a:lnSpc>
                        <a:spcBef>
                          <a:spcPts val="0"/>
                        </a:spcBef>
                        <a:spcAft>
                          <a:spcPts val="0"/>
                        </a:spcAft>
                      </a:pPr>
                      <a:r>
                        <a:rPr lang="en-US" sz="1400"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95A"/>
                    </a:solidFill>
                  </a:tcPr>
                </a:tc>
                <a:tc>
                  <a:txBody>
                    <a:bodyPr/>
                    <a:lstStyle/>
                    <a:p>
                      <a:pPr marL="0" marR="0" algn="just">
                        <a:lnSpc>
                          <a:spcPct val="107000"/>
                        </a:lnSpc>
                        <a:spcBef>
                          <a:spcPts val="0"/>
                        </a:spcBef>
                        <a:spcAft>
                          <a:spcPts val="0"/>
                        </a:spcAft>
                      </a:pPr>
                      <a:r>
                        <a:rPr lang="en-US" sz="1400"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Village 3</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95A"/>
                    </a:solidFill>
                  </a:tcPr>
                </a:tc>
                <a:tc>
                  <a:txBody>
                    <a:bodyPr/>
                    <a:lstStyle/>
                    <a:p>
                      <a:pPr marL="0" marR="0" algn="just">
                        <a:lnSpc>
                          <a:spcPct val="107000"/>
                        </a:lnSpc>
                        <a:spcBef>
                          <a:spcPts val="0"/>
                        </a:spcBef>
                        <a:spcAft>
                          <a:spcPts val="0"/>
                        </a:spcAft>
                      </a:pPr>
                      <a:r>
                        <a:rPr lang="en-US" sz="1400"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Village 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95A"/>
                    </a:solidFill>
                  </a:tcPr>
                </a:tc>
              </a:tr>
              <a:tr h="232158">
                <a:tc>
                  <a:txBody>
                    <a:bodyPr/>
                    <a:lstStyle/>
                    <a:p>
                      <a:pPr marL="0" marR="0" algn="just">
                        <a:lnSpc>
                          <a:spcPct val="107000"/>
                        </a:lnSpc>
                        <a:spcBef>
                          <a:spcPts val="0"/>
                        </a:spcBef>
                        <a:spcAft>
                          <a:spcPts val="0"/>
                        </a:spcAft>
                      </a:pPr>
                      <a:r>
                        <a:rPr lang="en-US" sz="1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Male 16-30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A"/>
                    </a:solidFill>
                  </a:tcPr>
                </a:tc>
                <a:tc>
                  <a:txBody>
                    <a:bodyPr/>
                    <a:lstStyle/>
                    <a:p>
                      <a:pPr marL="0" marR="0" algn="just">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58">
                <a:tc>
                  <a:txBody>
                    <a:bodyPr/>
                    <a:lstStyle/>
                    <a:p>
                      <a:pPr marL="0" marR="0" algn="just">
                        <a:lnSpc>
                          <a:spcPct val="107000"/>
                        </a:lnSpc>
                        <a:spcBef>
                          <a:spcPts val="0"/>
                        </a:spcBef>
                        <a:spcAft>
                          <a:spcPts val="0"/>
                        </a:spcAft>
                      </a:pPr>
                      <a:r>
                        <a:rPr lang="en-US" sz="1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Male 30+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A"/>
                    </a:solidFill>
                  </a:tcPr>
                </a:tc>
                <a:tc>
                  <a:txBody>
                    <a:bodyPr/>
                    <a:lstStyle/>
                    <a:p>
                      <a:pPr marL="0" marR="0" algn="just">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58">
                <a:tc>
                  <a:txBody>
                    <a:bodyPr/>
                    <a:lstStyle/>
                    <a:p>
                      <a:pPr marL="0" marR="0" algn="just">
                        <a:lnSpc>
                          <a:spcPct val="107000"/>
                        </a:lnSpc>
                        <a:spcBef>
                          <a:spcPts val="0"/>
                        </a:spcBef>
                        <a:spcAft>
                          <a:spcPts val="0"/>
                        </a:spcAft>
                      </a:pPr>
                      <a:r>
                        <a:rPr lang="en-US" sz="1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Female 16-30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A"/>
                    </a:solidFill>
                  </a:tcPr>
                </a:tc>
                <a:tc>
                  <a:txBody>
                    <a:bodyPr/>
                    <a:lstStyle/>
                    <a:p>
                      <a:pPr marL="0" marR="0" algn="just">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58">
                <a:tc>
                  <a:txBody>
                    <a:bodyPr/>
                    <a:lstStyle/>
                    <a:p>
                      <a:pPr marL="0" marR="0" algn="just">
                        <a:lnSpc>
                          <a:spcPct val="107000"/>
                        </a:lnSpc>
                        <a:spcBef>
                          <a:spcPts val="0"/>
                        </a:spcBef>
                        <a:spcAft>
                          <a:spcPts val="0"/>
                        </a:spcAft>
                      </a:pPr>
                      <a:r>
                        <a:rPr lang="en-US" sz="1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Female 30+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A"/>
                    </a:solidFill>
                  </a:tcPr>
                </a:tc>
                <a:tc>
                  <a:txBody>
                    <a:bodyPr/>
                    <a:lstStyle/>
                    <a:p>
                      <a:pPr marL="0" marR="0" algn="just">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1333500" y="4482767"/>
            <a:ext cx="6477000" cy="323165"/>
          </a:xfrm>
          <a:prstGeom prst="rect">
            <a:avLst/>
          </a:prstGeom>
        </p:spPr>
        <p:txBody>
          <a:bodyPr wrap="square">
            <a:spAutoFit/>
          </a:bodyPr>
          <a:lstStyle/>
          <a:p>
            <a:pPr algn="ctr">
              <a:spcBef>
                <a:spcPts val="600"/>
              </a:spcBef>
              <a:spcAft>
                <a:spcPts val="600"/>
              </a:spcAft>
            </a:pPr>
            <a:r>
              <a:rPr lang="en-GB" sz="1500" b="1" dirty="0" smtClean="0">
                <a:solidFill>
                  <a:srgbClr val="404040"/>
                </a:solidFill>
                <a:latin typeface="Arial Narrow" panose="020B0606020202030204" pitchFamily="34" charset="0"/>
                <a:ea typeface="Times New Roman" panose="02020603050405020304" pitchFamily="18" charset="0"/>
                <a:cs typeface="Times New Roman" panose="02020603050405020304" pitchFamily="18" charset="0"/>
              </a:rPr>
              <a:t>Demographic breakdown of FGDs</a:t>
            </a:r>
            <a:endParaRPr lang="en-US" sz="1500" b="1" dirty="0">
              <a:solidFill>
                <a:srgbClr val="40404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78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Primary feedback channels </a:t>
            </a:r>
            <a:r>
              <a:rPr lang="en-US" sz="3600" b="1" dirty="0" err="1" smtClean="0">
                <a:solidFill>
                  <a:schemeClr val="bg1"/>
                </a:solidFill>
                <a:latin typeface="Arial Narrow" panose="020B0606020202030204" pitchFamily="34" charset="0"/>
              </a:rPr>
              <a:t>utilised</a:t>
            </a:r>
            <a:r>
              <a:rPr lang="en-US" sz="3600" b="1" dirty="0" smtClean="0">
                <a:solidFill>
                  <a:schemeClr val="bg1"/>
                </a:solidFill>
                <a:latin typeface="Arial Narrow" panose="020B0606020202030204" pitchFamily="34" charset="0"/>
              </a:rPr>
              <a:t> </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931283" y="2514600"/>
            <a:ext cx="7281433"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Primary channel through which feedback was submitted by respondents who submitted feedback in the three months preceding the assessment (September-December 2015)</a:t>
            </a:r>
            <a:endParaRPr lang="en-US" sz="1500" b="1" dirty="0">
              <a:solidFill>
                <a:srgbClr val="58595A"/>
              </a:solidFill>
              <a:latin typeface="Arial Narrow" panose="020B0606020202030204" pitchFamily="34" charset="0"/>
            </a:endParaRPr>
          </a:p>
        </p:txBody>
      </p:sp>
      <p:sp>
        <p:nvSpPr>
          <p:cNvPr id="6" name="TextBox 5"/>
          <p:cNvSpPr txBox="1"/>
          <p:nvPr/>
        </p:nvSpPr>
        <p:spPr>
          <a:xfrm>
            <a:off x="339436" y="1009471"/>
            <a:ext cx="8423564" cy="147732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Arial Narrow" panose="020B0606020202030204" pitchFamily="34" charset="0"/>
              </a:rPr>
              <a:t>The majority (56%) of respondents cited community </a:t>
            </a:r>
            <a:r>
              <a:rPr lang="en-US" b="1" dirty="0" err="1">
                <a:latin typeface="Arial Narrow" panose="020B0606020202030204" pitchFamily="34" charset="0"/>
              </a:rPr>
              <a:t>centre</a:t>
            </a:r>
            <a:r>
              <a:rPr lang="en-US" b="1" dirty="0">
                <a:latin typeface="Arial Narrow" panose="020B0606020202030204" pitchFamily="34" charset="0"/>
              </a:rPr>
              <a:t> case managers as the primary channel through which their question or complaint was </a:t>
            </a:r>
            <a:r>
              <a:rPr lang="en-US" b="1" dirty="0" smtClean="0">
                <a:latin typeface="Arial Narrow" panose="020B0606020202030204" pitchFamily="34" charset="0"/>
              </a:rPr>
              <a:t>raised.</a:t>
            </a:r>
          </a:p>
          <a:p>
            <a:pPr marL="285750" indent="-285750" algn="just">
              <a:buFont typeface="Arial" panose="020B0604020202020204" pitchFamily="34" charset="0"/>
              <a:buChar char="•"/>
            </a:pPr>
            <a:endParaRPr lang="en-US" b="1" dirty="0">
              <a:latin typeface="Arial Narrow" panose="020B0606020202030204" pitchFamily="34" charset="0"/>
            </a:endParaRPr>
          </a:p>
          <a:p>
            <a:pPr marL="285750" indent="-285750" algn="just">
              <a:buFont typeface="Arial" panose="020B0604020202020204" pitchFamily="34" charset="0"/>
              <a:buChar char="•"/>
            </a:pPr>
            <a:r>
              <a:rPr lang="en-US" dirty="0" smtClean="0">
                <a:latin typeface="Arial Narrow" panose="020B0606020202030204" pitchFamily="34" charset="0"/>
              </a:rPr>
              <a:t>41</a:t>
            </a:r>
            <a:r>
              <a:rPr lang="en-US" dirty="0">
                <a:latin typeface="Arial Narrow" panose="020B0606020202030204" pitchFamily="34" charset="0"/>
              </a:rPr>
              <a:t>% of respondents reported using designated complaint boxes in the camp </a:t>
            </a:r>
            <a:r>
              <a:rPr lang="en-US" dirty="0" smtClean="0">
                <a:latin typeface="Arial Narrow" panose="020B0606020202030204" pitchFamily="34" charset="0"/>
              </a:rPr>
              <a:t>to submit their question/complaint. </a:t>
            </a:r>
            <a:endParaRPr lang="en-US" dirty="0">
              <a:latin typeface="Arial Narrow" panose="020B0606020202030204" pitchFamily="34" charset="0"/>
            </a:endParaRPr>
          </a:p>
        </p:txBody>
      </p:sp>
      <p:pic>
        <p:nvPicPr>
          <p:cNvPr id="12" name="Picture 11"/>
          <p:cNvPicPr/>
          <p:nvPr/>
        </p:nvPicPr>
        <p:blipFill>
          <a:blip r:embed="rId4" cstate="print"/>
          <a:stretch>
            <a:fillRect/>
          </a:stretch>
        </p:blipFill>
        <p:spPr>
          <a:xfrm>
            <a:off x="299403" y="6314304"/>
            <a:ext cx="1681798" cy="465005"/>
          </a:xfrm>
          <a:prstGeom prst="rect">
            <a:avLst/>
          </a:prstGeom>
        </p:spPr>
      </p:pic>
      <p:graphicFrame>
        <p:nvGraphicFramePr>
          <p:cNvPr id="18" name="Chart 17"/>
          <p:cNvGraphicFramePr>
            <a:graphicFrameLocks/>
          </p:cNvGraphicFramePr>
          <p:nvPr>
            <p:extLst>
              <p:ext uri="{D42A27DB-BD31-4B8C-83A1-F6EECF244321}">
                <p14:modId xmlns:p14="http://schemas.microsoft.com/office/powerpoint/2010/main" val="4271142657"/>
              </p:ext>
            </p:extLst>
          </p:nvPr>
        </p:nvGraphicFramePr>
        <p:xfrm>
          <a:off x="1350818" y="3178396"/>
          <a:ext cx="6400800" cy="28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0959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78438892"/>
              </p:ext>
            </p:extLst>
          </p:nvPr>
        </p:nvGraphicFramePr>
        <p:xfrm>
          <a:off x="1295400" y="3110350"/>
          <a:ext cx="6290165" cy="30282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8763000" cy="639762"/>
          </a:xfrm>
          <a:solidFill>
            <a:srgbClr val="EE595A"/>
          </a:solidFill>
        </p:spPr>
        <p:txBody>
          <a:bodyPr>
            <a:normAutofit/>
          </a:bodyPr>
          <a:lstStyle/>
          <a:p>
            <a:pPr algn="l"/>
            <a:r>
              <a:rPr lang="en-US" sz="3100" b="1" dirty="0" smtClean="0">
                <a:solidFill>
                  <a:schemeClr val="bg1"/>
                </a:solidFill>
                <a:latin typeface="Arial Narrow" panose="020B0606020202030204" pitchFamily="34" charset="0"/>
              </a:rPr>
              <a:t>Awareness of official feedback and complaint channels</a:t>
            </a:r>
            <a:endParaRPr lang="en-US" sz="31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1140302" y="2721395"/>
            <a:ext cx="7281433"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Feedback and complaint channels respondents report they are aware of</a:t>
            </a:r>
            <a:endParaRPr lang="en-US" sz="1500" b="1" dirty="0">
              <a:solidFill>
                <a:srgbClr val="58595A"/>
              </a:solidFill>
              <a:latin typeface="Arial Narrow" panose="020B0606020202030204" pitchFamily="34" charset="0"/>
            </a:endParaRPr>
          </a:p>
        </p:txBody>
      </p:sp>
      <p:sp>
        <p:nvSpPr>
          <p:cNvPr id="6" name="TextBox 5"/>
          <p:cNvSpPr txBox="1"/>
          <p:nvPr/>
        </p:nvSpPr>
        <p:spPr>
          <a:xfrm>
            <a:off x="318453" y="1101334"/>
            <a:ext cx="8423564" cy="1554272"/>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dirty="0" smtClean="0">
                <a:latin typeface="Arial Narrow" panose="020B0606020202030204" pitchFamily="34" charset="0"/>
              </a:rPr>
              <a:t>Respondents reported similar levels of awareness of the following available feedback and complaint channels: complaint </a:t>
            </a:r>
            <a:r>
              <a:rPr lang="en-US" dirty="0">
                <a:latin typeface="Arial Narrow" panose="020B0606020202030204" pitchFamily="34" charset="0"/>
              </a:rPr>
              <a:t>boxes in the </a:t>
            </a:r>
            <a:r>
              <a:rPr lang="en-US" dirty="0" smtClean="0">
                <a:latin typeface="Arial Narrow" panose="020B0606020202030204" pitchFamily="34" charset="0"/>
              </a:rPr>
              <a:t>camp (56%), </a:t>
            </a:r>
            <a:r>
              <a:rPr lang="en-US" dirty="0">
                <a:latin typeface="Arial Narrow" panose="020B0606020202030204" pitchFamily="34" charset="0"/>
              </a:rPr>
              <a:t>case </a:t>
            </a:r>
            <a:r>
              <a:rPr lang="en-US" dirty="0" smtClean="0">
                <a:latin typeface="Arial Narrow" panose="020B0606020202030204" pitchFamily="34" charset="0"/>
              </a:rPr>
              <a:t>managers (56%), </a:t>
            </a:r>
            <a:r>
              <a:rPr lang="en-US" dirty="0">
                <a:latin typeface="Arial Narrow" panose="020B0606020202030204" pitchFamily="34" charset="0"/>
              </a:rPr>
              <a:t>and community </a:t>
            </a:r>
            <a:r>
              <a:rPr lang="en-US" dirty="0" smtClean="0">
                <a:latin typeface="Arial Narrow" panose="020B0606020202030204" pitchFamily="34" charset="0"/>
              </a:rPr>
              <a:t>police (52%).</a:t>
            </a:r>
          </a:p>
          <a:p>
            <a:pPr marL="285750" indent="-285750" algn="just">
              <a:spcAft>
                <a:spcPts val="600"/>
              </a:spcAft>
              <a:buFont typeface="Arial" panose="020B0604020202020204" pitchFamily="34" charset="0"/>
              <a:buChar char="•"/>
            </a:pPr>
            <a:r>
              <a:rPr lang="en-US" dirty="0" smtClean="0">
                <a:latin typeface="Arial Narrow" panose="020B0606020202030204" pitchFamily="34" charset="0"/>
              </a:rPr>
              <a:t> Conversely</a:t>
            </a:r>
            <a:r>
              <a:rPr lang="en-US" dirty="0">
                <a:latin typeface="Arial Narrow" panose="020B0606020202030204" pitchFamily="34" charset="0"/>
              </a:rPr>
              <a:t>, </a:t>
            </a:r>
            <a:r>
              <a:rPr lang="en-US" b="1" dirty="0">
                <a:latin typeface="Arial Narrow" panose="020B0606020202030204" pitchFamily="34" charset="0"/>
              </a:rPr>
              <a:t>only 10% of respondents reported being aware of the camp’s helpline</a:t>
            </a:r>
            <a:r>
              <a:rPr lang="en-US" dirty="0">
                <a:latin typeface="Arial Narrow" panose="020B0606020202030204" pitchFamily="34" charset="0"/>
              </a:rPr>
              <a:t> as an available channel. </a:t>
            </a:r>
            <a:endParaRPr lang="en-US" dirty="0" smtClean="0">
              <a:latin typeface="Arial Narrow" panose="020B0606020202030204" pitchFamily="34" charset="0"/>
            </a:endParaRPr>
          </a:p>
        </p:txBody>
      </p:sp>
      <p:pic>
        <p:nvPicPr>
          <p:cNvPr id="12" name="Picture 11"/>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2494998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7696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Trusted feedback and complaint channels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4703183" y="1969512"/>
            <a:ext cx="3852434" cy="553998"/>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Feedback and complaint channels ranked as either first or second most trusted*</a:t>
            </a:r>
            <a:endParaRPr lang="en-US" sz="1500" b="1" dirty="0">
              <a:solidFill>
                <a:srgbClr val="58595A"/>
              </a:solidFill>
              <a:latin typeface="Arial Narrow" panose="020B0606020202030204" pitchFamily="34" charset="0"/>
            </a:endParaRPr>
          </a:p>
        </p:txBody>
      </p:sp>
      <p:sp>
        <p:nvSpPr>
          <p:cNvPr id="6" name="TextBox 5"/>
          <p:cNvSpPr txBox="1"/>
          <p:nvPr/>
        </p:nvSpPr>
        <p:spPr>
          <a:xfrm>
            <a:off x="339436" y="1066800"/>
            <a:ext cx="8423564"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Narrow" panose="020B0606020202030204" pitchFamily="34" charset="0"/>
              </a:rPr>
              <a:t>Overall, </a:t>
            </a:r>
            <a:r>
              <a:rPr lang="en-US" b="1" dirty="0">
                <a:latin typeface="Arial Narrow" panose="020B0606020202030204" pitchFamily="34" charset="0"/>
              </a:rPr>
              <a:t>community police were cited as the most trusted feedback and complaint channel</a:t>
            </a:r>
            <a:r>
              <a:rPr lang="en-US" dirty="0">
                <a:latin typeface="Arial Narrow" panose="020B0606020202030204" pitchFamily="34" charset="0"/>
              </a:rPr>
              <a:t>, with 70% of respondents ranking this source as their first most trusted, followed by Humanitarian NGO and UN staff with 42%. </a:t>
            </a:r>
          </a:p>
        </p:txBody>
      </p:sp>
      <p:pic>
        <p:nvPicPr>
          <p:cNvPr id="12" name="Picture 11"/>
          <p:cNvPicPr/>
          <p:nvPr/>
        </p:nvPicPr>
        <p:blipFill>
          <a:blip r:embed="rId4" cstate="print"/>
          <a:stretch>
            <a:fillRect/>
          </a:stretch>
        </p:blipFill>
        <p:spPr>
          <a:xfrm>
            <a:off x="299403" y="6314304"/>
            <a:ext cx="1681798" cy="465005"/>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346617433"/>
              </p:ext>
            </p:extLst>
          </p:nvPr>
        </p:nvGraphicFramePr>
        <p:xfrm>
          <a:off x="4495800" y="2590800"/>
          <a:ext cx="4267200" cy="3439754"/>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877607" y="2198514"/>
            <a:ext cx="3287405" cy="3370153"/>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sz="1600" dirty="0" smtClean="0">
                <a:latin typeface="Arial Narrow" panose="020B0606020202030204" pitchFamily="34" charset="0"/>
              </a:rPr>
              <a:t>Despite high </a:t>
            </a:r>
            <a:r>
              <a:rPr lang="en-US" sz="1600" dirty="0">
                <a:latin typeface="Arial Narrow" panose="020B0606020202030204" pitchFamily="34" charset="0"/>
              </a:rPr>
              <a:t>level of </a:t>
            </a:r>
            <a:r>
              <a:rPr lang="en-US" sz="1600" dirty="0" smtClean="0">
                <a:latin typeface="Arial Narrow" panose="020B0606020202030204" pitchFamily="34" charset="0"/>
              </a:rPr>
              <a:t>trust, </a:t>
            </a:r>
            <a:r>
              <a:rPr lang="en-US" sz="1600" b="1" dirty="0">
                <a:latin typeface="Arial Narrow" panose="020B0606020202030204" pitchFamily="34" charset="0"/>
              </a:rPr>
              <a:t>only 14% of respondents needing to submit feedback indicated using </a:t>
            </a:r>
            <a:r>
              <a:rPr lang="en-US" sz="1600" b="1" dirty="0" smtClean="0">
                <a:latin typeface="Arial Narrow" panose="020B0606020202030204" pitchFamily="34" charset="0"/>
              </a:rPr>
              <a:t>community police</a:t>
            </a:r>
            <a:r>
              <a:rPr lang="en-US" sz="1600" dirty="0" smtClean="0">
                <a:latin typeface="Arial Narrow" panose="020B0606020202030204" pitchFamily="34" charset="0"/>
              </a:rPr>
              <a:t>. </a:t>
            </a:r>
            <a:r>
              <a:rPr lang="en-US" sz="1600" dirty="0">
                <a:latin typeface="Arial Narrow" panose="020B0606020202030204" pitchFamily="34" charset="0"/>
              </a:rPr>
              <a:t>Conversely, complaint boxes and case managers </a:t>
            </a:r>
            <a:r>
              <a:rPr lang="en-US" sz="1600" dirty="0" smtClean="0">
                <a:latin typeface="Arial Narrow" panose="020B0606020202030204" pitchFamily="34" charset="0"/>
              </a:rPr>
              <a:t>were reported </a:t>
            </a:r>
            <a:r>
              <a:rPr lang="en-US" sz="1600" dirty="0">
                <a:latin typeface="Arial Narrow" panose="020B0606020202030204" pitchFamily="34" charset="0"/>
              </a:rPr>
              <a:t>as the two most frequently used </a:t>
            </a:r>
            <a:r>
              <a:rPr lang="en-US" sz="1600" dirty="0" smtClean="0">
                <a:latin typeface="Arial Narrow" panose="020B0606020202030204" pitchFamily="34" charset="0"/>
              </a:rPr>
              <a:t>sources.</a:t>
            </a:r>
          </a:p>
          <a:p>
            <a:pPr marL="285750" indent="-285750" algn="just">
              <a:spcAft>
                <a:spcPts val="600"/>
              </a:spcAft>
              <a:buFont typeface="Wingdings" panose="05000000000000000000" pitchFamily="2" charset="2"/>
              <a:buChar char="Ø"/>
            </a:pPr>
            <a:r>
              <a:rPr lang="en-US" sz="1600" dirty="0" smtClean="0">
                <a:latin typeface="Arial Narrow" panose="020B0606020202030204" pitchFamily="34" charset="0"/>
              </a:rPr>
              <a:t>This </a:t>
            </a:r>
            <a:r>
              <a:rPr lang="en-US" sz="1600" dirty="0">
                <a:latin typeface="Arial Narrow" panose="020B0606020202030204" pitchFamily="34" charset="0"/>
              </a:rPr>
              <a:t>discrepancy </a:t>
            </a:r>
            <a:r>
              <a:rPr lang="en-US" sz="1600" dirty="0" smtClean="0">
                <a:latin typeface="Arial Narrow" panose="020B0606020202030204" pitchFamily="34" charset="0"/>
              </a:rPr>
              <a:t>indicates </a:t>
            </a:r>
            <a:r>
              <a:rPr lang="en-US" sz="1600" dirty="0">
                <a:latin typeface="Arial Narrow" panose="020B0606020202030204" pitchFamily="34" charset="0"/>
              </a:rPr>
              <a:t>that </a:t>
            </a:r>
            <a:r>
              <a:rPr lang="en-US" sz="1600" b="1" dirty="0" smtClean="0">
                <a:latin typeface="Arial Narrow" panose="020B0606020202030204" pitchFamily="34" charset="0"/>
              </a:rPr>
              <a:t>residents are </a:t>
            </a:r>
            <a:r>
              <a:rPr lang="en-US" sz="1600" b="1" dirty="0">
                <a:latin typeface="Arial Narrow" panose="020B0606020202030204" pitchFamily="34" charset="0"/>
              </a:rPr>
              <a:t>reliant upon communicating questions and complaints through </a:t>
            </a:r>
            <a:r>
              <a:rPr lang="en-US" sz="1600" b="1" dirty="0" smtClean="0">
                <a:latin typeface="Arial Narrow" panose="020B0606020202030204" pitchFamily="34" charset="0"/>
              </a:rPr>
              <a:t>means viewed </a:t>
            </a:r>
            <a:r>
              <a:rPr lang="en-US" sz="1600" b="1" dirty="0">
                <a:latin typeface="Arial Narrow" panose="020B0606020202030204" pitchFamily="34" charset="0"/>
              </a:rPr>
              <a:t>as most easily </a:t>
            </a:r>
            <a:r>
              <a:rPr lang="en-US" sz="1600" b="1" dirty="0" smtClean="0">
                <a:latin typeface="Arial Narrow" panose="020B0606020202030204" pitchFamily="34" charset="0"/>
              </a:rPr>
              <a:t>accessible rather </a:t>
            </a:r>
            <a:r>
              <a:rPr lang="en-US" sz="1600" b="1" dirty="0">
                <a:latin typeface="Arial Narrow" panose="020B0606020202030204" pitchFamily="34" charset="0"/>
              </a:rPr>
              <a:t>than those seen as most effective</a:t>
            </a:r>
            <a:r>
              <a:rPr lang="en-US" sz="1600" dirty="0">
                <a:latin typeface="Arial Narrow" panose="020B0606020202030204" pitchFamily="34" charset="0"/>
              </a:rPr>
              <a:t>. </a:t>
            </a:r>
          </a:p>
        </p:txBody>
      </p:sp>
    </p:spTree>
    <p:extLst>
      <p:ext uri="{BB962C8B-B14F-4D97-AF65-F5344CB8AC3E}">
        <p14:creationId xmlns:p14="http://schemas.microsoft.com/office/powerpoint/2010/main" val="4039656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217" y="1183528"/>
            <a:ext cx="8423564" cy="157992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Arial Narrow" panose="020B0606020202030204" pitchFamily="34" charset="0"/>
              </a:rPr>
              <a:t>Overall, over half (53%) of respondents </a:t>
            </a:r>
            <a:r>
              <a:rPr lang="en-US" b="1" dirty="0" smtClean="0">
                <a:latin typeface="Arial Narrow" panose="020B0606020202030204" pitchFamily="34" charset="0"/>
              </a:rPr>
              <a:t>indicated being unsatisfied or very unsatisfied with available feedback and complaint channels</a:t>
            </a:r>
            <a:r>
              <a:rPr lang="en-US" b="1" dirty="0">
                <a:latin typeface="Arial Narrow" panose="020B0606020202030204" pitchFamily="34" charset="0"/>
              </a:rPr>
              <a:t>. </a:t>
            </a:r>
            <a:endParaRPr lang="en-US" b="1" dirty="0" smtClean="0">
              <a:latin typeface="Arial Narrow" panose="020B0606020202030204" pitchFamily="34" charset="0"/>
            </a:endParaRPr>
          </a:p>
          <a:p>
            <a:pPr marL="285750" indent="-285750" algn="just">
              <a:spcAft>
                <a:spcPts val="800"/>
              </a:spcAft>
              <a:buFont typeface="Arial" panose="020B0604020202020204" pitchFamily="34" charset="0"/>
              <a:buChar char="•"/>
            </a:pPr>
            <a:r>
              <a:rPr lang="en-US" dirty="0" smtClean="0">
                <a:latin typeface="Arial Narrow" panose="020B0606020202030204" pitchFamily="34" charset="0"/>
              </a:rPr>
              <a:t>The </a:t>
            </a:r>
            <a:r>
              <a:rPr lang="en-US" dirty="0">
                <a:latin typeface="Arial Narrow" panose="020B0606020202030204" pitchFamily="34" charset="0"/>
              </a:rPr>
              <a:t>most frequently cited reason for this reported dissatisfaction </a:t>
            </a:r>
            <a:r>
              <a:rPr lang="en-US" b="1" dirty="0" smtClean="0">
                <a:latin typeface="Arial Narrow" panose="020B0606020202030204" pitchFamily="34" charset="0"/>
              </a:rPr>
              <a:t>was </a:t>
            </a:r>
            <a:r>
              <a:rPr lang="en-US" b="1" dirty="0">
                <a:latin typeface="Arial Narrow" panose="020B0606020202030204" pitchFamily="34" charset="0"/>
              </a:rPr>
              <a:t>a lack of feedback on the complaints that </a:t>
            </a:r>
            <a:r>
              <a:rPr lang="en-US" b="1" dirty="0" smtClean="0">
                <a:latin typeface="Arial Narrow" panose="020B0606020202030204" pitchFamily="34" charset="0"/>
              </a:rPr>
              <a:t>had been logged (71%)</a:t>
            </a:r>
            <a:r>
              <a:rPr lang="en-US" dirty="0" smtClean="0">
                <a:latin typeface="Arial Narrow" panose="020B0606020202030204" pitchFamily="34" charset="0"/>
              </a:rPr>
              <a:t>. </a:t>
            </a:r>
            <a:r>
              <a:rPr lang="en-US" dirty="0">
                <a:latin typeface="Arial Narrow" panose="020B0606020202030204" pitchFamily="34" charset="0"/>
              </a:rPr>
              <a:t>Further, 67% of respondents indicated a lack of solutions provided in the feedback to the complaint</a:t>
            </a:r>
            <a:r>
              <a:rPr lang="en-US" dirty="0" smtClean="0">
                <a:latin typeface="Arial Narrow" panose="020B0606020202030204" pitchFamily="34" charset="0"/>
              </a:rPr>
              <a:t>.</a:t>
            </a:r>
          </a:p>
        </p:txBody>
      </p:sp>
      <p:sp>
        <p:nvSpPr>
          <p:cNvPr id="2" name="Title 1"/>
          <p:cNvSpPr>
            <a:spLocks noGrp="1"/>
          </p:cNvSpPr>
          <p:nvPr>
            <p:ph type="title"/>
          </p:nvPr>
        </p:nvSpPr>
        <p:spPr>
          <a:xfrm>
            <a:off x="0" y="218654"/>
            <a:ext cx="83058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Satisfaction with feedback and complaint channels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17" name="TextBox 16"/>
          <p:cNvSpPr txBox="1"/>
          <p:nvPr/>
        </p:nvSpPr>
        <p:spPr>
          <a:xfrm>
            <a:off x="931282" y="2852195"/>
            <a:ext cx="7281433"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Satisfaction with available feedback and complaint channels, by village of residence</a:t>
            </a:r>
            <a:endParaRPr lang="en-US" sz="1500" b="1" dirty="0">
              <a:solidFill>
                <a:srgbClr val="58595A"/>
              </a:solidFill>
              <a:latin typeface="Arial Narrow" panose="020B0606020202030204" pitchFamily="34" charset="0"/>
            </a:endParaRPr>
          </a:p>
        </p:txBody>
      </p:sp>
      <p:pic>
        <p:nvPicPr>
          <p:cNvPr id="12" name="Picture 11"/>
          <p:cNvPicPr/>
          <p:nvPr/>
        </p:nvPicPr>
        <p:blipFill>
          <a:blip r:embed="rId4" cstate="print"/>
          <a:stretch>
            <a:fillRect/>
          </a:stretch>
        </p:blipFill>
        <p:spPr>
          <a:xfrm>
            <a:off x="299403" y="6314304"/>
            <a:ext cx="1681798" cy="46500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211075668"/>
              </p:ext>
            </p:extLst>
          </p:nvPr>
        </p:nvGraphicFramePr>
        <p:xfrm>
          <a:off x="1371600" y="3285158"/>
          <a:ext cx="6400800" cy="2887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8814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889"/>
          <a:stretch/>
        </p:blipFill>
        <p:spPr>
          <a:xfrm>
            <a:off x="0" y="0"/>
            <a:ext cx="9144000" cy="6248400"/>
          </a:xfrm>
          <a:prstGeom prst="rect">
            <a:avLst/>
          </a:prstGeom>
        </p:spPr>
      </p:pic>
      <p:sp>
        <p:nvSpPr>
          <p:cNvPr id="2" name="Title 1"/>
          <p:cNvSpPr>
            <a:spLocks noGrp="1"/>
          </p:cNvSpPr>
          <p:nvPr>
            <p:ph type="title"/>
          </p:nvPr>
        </p:nvSpPr>
        <p:spPr>
          <a:xfrm>
            <a:off x="2133600" y="2438400"/>
            <a:ext cx="4876800" cy="1600200"/>
          </a:xfrm>
          <a:solidFill>
            <a:srgbClr val="EE595A"/>
          </a:solidFill>
        </p:spPr>
        <p:txBody>
          <a:bodyPr>
            <a:noAutofit/>
          </a:bodyPr>
          <a:lstStyle/>
          <a:p>
            <a:r>
              <a:rPr lang="en-US" sz="4000" b="1" cap="all" dirty="0" smtClean="0">
                <a:solidFill>
                  <a:schemeClr val="bg1"/>
                </a:solidFill>
                <a:latin typeface="Arial Narrow" panose="020B0606020202030204" pitchFamily="34" charset="0"/>
              </a:rPr>
              <a:t>RECOMMENDATIONS</a:t>
            </a:r>
            <a:endParaRPr lang="en-US" sz="4000" b="1" cap="all"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7" name="Picture 6"/>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229449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35814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Recommendations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5" name="Rectangle 4"/>
          <p:cNvSpPr/>
          <p:nvPr/>
        </p:nvSpPr>
        <p:spPr>
          <a:xfrm>
            <a:off x="299403" y="968214"/>
            <a:ext cx="8229600" cy="5016758"/>
          </a:xfrm>
          <a:prstGeom prst="rect">
            <a:avLst/>
          </a:prstGeom>
        </p:spPr>
        <p:txBody>
          <a:bodyPr wrap="square">
            <a:spAutoFit/>
          </a:bodyPr>
          <a:lstStyle/>
          <a:p>
            <a:pPr algn="just">
              <a:spcBef>
                <a:spcPts val="600"/>
              </a:spcBef>
              <a:spcAft>
                <a:spcPts val="600"/>
              </a:spcAft>
            </a:pPr>
            <a:r>
              <a:rPr lang="en-US" sz="1750" b="1" dirty="0">
                <a:latin typeface="Arial Narrow" panose="020B0606020202030204" pitchFamily="34" charset="0"/>
                <a:ea typeface="Times New Roman" panose="02020603050405020304" pitchFamily="18" charset="0"/>
                <a:cs typeface="Times New Roman" panose="02020603050405020304" pitchFamily="18" charset="0"/>
              </a:rPr>
              <a:t>The following recommendations have been developed based on quantitative findings from the household </a:t>
            </a:r>
            <a:r>
              <a:rPr lang="en-US" sz="1750" b="1" dirty="0" smtClean="0">
                <a:latin typeface="Arial Narrow" panose="020B0606020202030204" pitchFamily="34" charset="0"/>
                <a:ea typeface="Times New Roman" panose="02020603050405020304" pitchFamily="18" charset="0"/>
                <a:cs typeface="Times New Roman" panose="02020603050405020304" pitchFamily="18" charset="0"/>
              </a:rPr>
              <a:t>survey and </a:t>
            </a:r>
            <a:r>
              <a:rPr lang="en-US" sz="1750" b="1" dirty="0">
                <a:latin typeface="Arial Narrow" panose="020B0606020202030204" pitchFamily="34" charset="0"/>
                <a:ea typeface="Times New Roman" panose="02020603050405020304" pitchFamily="18" charset="0"/>
                <a:cs typeface="Times New Roman" panose="02020603050405020304" pitchFamily="18" charset="0"/>
              </a:rPr>
              <a:t>the feedback provided by Azraq camp residents who participated in focus group </a:t>
            </a:r>
            <a:r>
              <a:rPr lang="en-US" sz="1750" b="1" dirty="0" smtClean="0">
                <a:latin typeface="Arial Narrow" panose="020B0606020202030204" pitchFamily="34" charset="0"/>
                <a:ea typeface="Times New Roman" panose="02020603050405020304" pitchFamily="18" charset="0"/>
                <a:cs typeface="Times New Roman" panose="02020603050405020304" pitchFamily="18" charset="0"/>
              </a:rPr>
              <a:t>discussions: </a:t>
            </a:r>
            <a:endParaRPr lang="en-US" sz="1750" b="1" dirty="0">
              <a:latin typeface="Arial Narrow" panose="020B060602020203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Ø"/>
            </a:pP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Phone charging</a:t>
            </a:r>
            <a:r>
              <a:rPr lang="en-US" sz="1750"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Until </a:t>
            </a:r>
            <a:r>
              <a:rPr lang="en-US" sz="1750" dirty="0">
                <a:latin typeface="Arial Narrow" panose="020B0606020202030204" pitchFamily="34" charset="0"/>
                <a:ea typeface="Times New Roman" panose="02020603050405020304" pitchFamily="18" charset="0"/>
                <a:cs typeface="Times New Roman" panose="02020603050405020304" pitchFamily="18" charset="0"/>
              </a:rPr>
              <a:t>the electricity network is extended to the household level, access to charging stations for mobile phones and other ICT items should be expanded in public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spaces.</a:t>
            </a:r>
          </a:p>
          <a:p>
            <a:pPr marL="285750" indent="-285750" algn="just">
              <a:spcBef>
                <a:spcPts val="600"/>
              </a:spcBef>
              <a:spcAft>
                <a:spcPts val="600"/>
              </a:spcAft>
              <a:buFont typeface="Wingdings" panose="05000000000000000000" pitchFamily="2" charset="2"/>
              <a:buChar char="Ø"/>
            </a:pP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Access to televisions: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The </a:t>
            </a:r>
            <a:r>
              <a:rPr lang="en-US" sz="1750" dirty="0">
                <a:latin typeface="Arial Narrow" panose="020B0606020202030204" pitchFamily="34" charset="0"/>
                <a:ea typeface="Times New Roman" panose="02020603050405020304" pitchFamily="18" charset="0"/>
                <a:cs typeface="Times New Roman" panose="02020603050405020304" pitchFamily="18" charset="0"/>
              </a:rPr>
              <a:t>provision of public access to television in CARE community </a:t>
            </a:r>
            <a:r>
              <a:rPr lang="en-US" sz="1750" dirty="0" err="1">
                <a:latin typeface="Arial Narrow" panose="020B0606020202030204" pitchFamily="34" charset="0"/>
                <a:ea typeface="Times New Roman" panose="02020603050405020304" pitchFamily="18" charset="0"/>
                <a:cs typeface="Times New Roman" panose="02020603050405020304" pitchFamily="18" charset="0"/>
              </a:rPr>
              <a:t>centres</a:t>
            </a:r>
            <a:r>
              <a:rPr lang="en-US" sz="1750" dirty="0">
                <a:latin typeface="Arial Narrow" panose="020B0606020202030204" pitchFamily="34" charset="0"/>
                <a:ea typeface="Times New Roman" panose="02020603050405020304" pitchFamily="18" charset="0"/>
                <a:cs typeface="Times New Roman" panose="02020603050405020304" pitchFamily="18" charset="0"/>
              </a:rPr>
              <a:t> should be extended beyond one hour a day, and if possible multiple channels should be provided for viewing. </a:t>
            </a:r>
          </a:p>
          <a:p>
            <a:pPr marL="285750" indent="-285750" algn="just">
              <a:spcBef>
                <a:spcPts val="600"/>
              </a:spcBef>
              <a:spcAft>
                <a:spcPts val="600"/>
              </a:spcAft>
              <a:buFont typeface="Wingdings" panose="05000000000000000000" pitchFamily="2" charset="2"/>
              <a:buChar char="Ø"/>
            </a:pPr>
            <a:r>
              <a:rPr lang="en-US" sz="1750" b="1" dirty="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Wi-Fi </a:t>
            </a: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hotspots: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These should be </a:t>
            </a:r>
            <a:r>
              <a:rPr lang="en-US" sz="1750" dirty="0">
                <a:latin typeface="Arial Narrow" panose="020B0606020202030204" pitchFamily="34" charset="0"/>
                <a:ea typeface="Times New Roman" panose="02020603050405020304" pitchFamily="18" charset="0"/>
                <a:cs typeface="Times New Roman" panose="02020603050405020304" pitchFamily="18" charset="0"/>
              </a:rPr>
              <a:t>installed in central locations in each village, so that they can be accessed by a maximum number of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residents. These </a:t>
            </a:r>
            <a:r>
              <a:rPr lang="en-US" sz="1750" dirty="0">
                <a:latin typeface="Arial Narrow" panose="020B0606020202030204" pitchFamily="34" charset="0"/>
                <a:ea typeface="Times New Roman" panose="02020603050405020304" pitchFamily="18" charset="0"/>
                <a:cs typeface="Times New Roman" panose="02020603050405020304" pitchFamily="18" charset="0"/>
              </a:rPr>
              <a:t>spaces should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also be </a:t>
            </a:r>
            <a:r>
              <a:rPr lang="en-US" sz="1750" dirty="0">
                <a:latin typeface="Arial Narrow" panose="020B0606020202030204" pitchFamily="34" charset="0"/>
                <a:ea typeface="Times New Roman" panose="02020603050405020304" pitchFamily="18" charset="0"/>
                <a:cs typeface="Times New Roman" panose="02020603050405020304" pitchFamily="18" charset="0"/>
              </a:rPr>
              <a:t>near well-known landmarks so that they are easy to locate, and in areas that female internet users perceive as safe to visit on their own. </a:t>
            </a:r>
          </a:p>
          <a:p>
            <a:pPr marL="285750" indent="-285750" algn="just">
              <a:spcBef>
                <a:spcPts val="600"/>
              </a:spcBef>
              <a:spcAft>
                <a:spcPts val="600"/>
              </a:spcAft>
              <a:buFont typeface="Wingdings" panose="05000000000000000000" pitchFamily="2" charset="2"/>
              <a:buChar char="Ø"/>
            </a:pP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SMS dissemination: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As </a:t>
            </a:r>
            <a:r>
              <a:rPr lang="en-US" sz="1750" dirty="0">
                <a:latin typeface="Arial Narrow" panose="020B0606020202030204" pitchFamily="34" charset="0"/>
                <a:ea typeface="Times New Roman" panose="02020603050405020304" pitchFamily="18" charset="0"/>
                <a:cs typeface="Times New Roman" panose="02020603050405020304" pitchFamily="18" charset="0"/>
              </a:rPr>
              <a:t>findings highlighted a lack of universal SMS text message dissemination to all camp residents, with a greater lack of dissemination amongst newer arrivals to the camp, CARE should revisit its list of beneficiaries who have registered mobile phone numbers and actively update this list to ensure it is inclusive and accurate</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a:t>
            </a:r>
            <a:endParaRPr lang="en-US" sz="1750" dirty="0">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9" name="Picture 8"/>
          <p:cNvPicPr/>
          <p:nvPr/>
        </p:nvPicPr>
        <p:blipFill>
          <a:blip r:embed="rId4"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3670777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43434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Recommendations (2)</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5" name="Rectangle 4"/>
          <p:cNvSpPr/>
          <p:nvPr/>
        </p:nvSpPr>
        <p:spPr>
          <a:xfrm>
            <a:off x="332874" y="1203841"/>
            <a:ext cx="8229600" cy="3901068"/>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Feedback and complain channels: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Responses </a:t>
            </a:r>
            <a:r>
              <a:rPr lang="en-US" sz="1750" dirty="0">
                <a:latin typeface="Arial Narrow" panose="020B0606020202030204" pitchFamily="34" charset="0"/>
                <a:ea typeface="Times New Roman" panose="02020603050405020304" pitchFamily="18" charset="0"/>
                <a:cs typeface="Times New Roman" panose="02020603050405020304" pitchFamily="18" charset="0"/>
              </a:rPr>
              <a:t>to questions and complaints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should </a:t>
            </a:r>
            <a:r>
              <a:rPr lang="en-US" sz="1750" dirty="0">
                <a:latin typeface="Arial Narrow" panose="020B0606020202030204" pitchFamily="34" charset="0"/>
                <a:ea typeface="Times New Roman" panose="02020603050405020304" pitchFamily="18" charset="0"/>
                <a:cs typeface="Times New Roman" panose="02020603050405020304" pitchFamily="18" charset="0"/>
              </a:rPr>
              <a:t>include sufficiently detailed information that is easy to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understand, as well as potential </a:t>
            </a:r>
            <a:r>
              <a:rPr lang="en-US" sz="1750" dirty="0">
                <a:latin typeface="Arial Narrow" panose="020B0606020202030204" pitchFamily="34" charset="0"/>
                <a:ea typeface="Times New Roman" panose="02020603050405020304" pitchFamily="18" charset="0"/>
                <a:cs typeface="Times New Roman" panose="02020603050405020304" pitchFamily="18" charset="0"/>
              </a:rPr>
              <a:t>solutions to the issue raised. Further, improving follow-up procedures once questions and complaints are submitted is important to change perceptions of unresponsiveness amongst the refugee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community.</a:t>
            </a:r>
            <a:endParaRPr lang="en-GB" sz="1750" b="1" strike="sngStrike" dirty="0">
              <a:latin typeface="Arial Narrow" panose="020B0606020202030204" pitchFamily="34" charset="0"/>
            </a:endParaRPr>
          </a:p>
          <a:p>
            <a:pPr marL="285750" indent="-285750" algn="just">
              <a:spcBef>
                <a:spcPts val="600"/>
              </a:spcBef>
              <a:spcAft>
                <a:spcPts val="600"/>
              </a:spcAft>
              <a:buFont typeface="Wingdings" panose="05000000000000000000" pitchFamily="2" charset="2"/>
              <a:buChar char="Ø"/>
            </a:pP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Non-text based information dissemination: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The dissemination of information regarding distributions, and other services in the camp should include non-texted based mechanisms in order to reach a wider demographic of beneficiaries, especially those who are illiterate or do not have access to phones</a:t>
            </a:r>
          </a:p>
          <a:p>
            <a:pPr marL="285750" indent="-285750" algn="just">
              <a:spcBef>
                <a:spcPts val="600"/>
              </a:spcBef>
              <a:spcAft>
                <a:spcPts val="600"/>
              </a:spcAft>
              <a:buFont typeface="Wingdings" panose="05000000000000000000" pitchFamily="2" charset="2"/>
              <a:buChar char="Ø"/>
            </a:pPr>
            <a:r>
              <a:rPr lang="en-US" sz="1750" b="1" dirty="0" smtClean="0">
                <a:solidFill>
                  <a:srgbClr val="EE595A"/>
                </a:solidFill>
                <a:latin typeface="Arial Narrow" panose="020B0606020202030204" pitchFamily="34" charset="0"/>
                <a:ea typeface="Times New Roman" panose="02020603050405020304" pitchFamily="18" charset="0"/>
                <a:cs typeface="Times New Roman" panose="02020603050405020304" pitchFamily="18" charset="0"/>
              </a:rPr>
              <a:t>IBV opportunities: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Efforts </a:t>
            </a:r>
            <a:r>
              <a:rPr lang="en-US" sz="1750" dirty="0">
                <a:latin typeface="Arial Narrow" panose="020B0606020202030204" pitchFamily="34" charset="0"/>
                <a:ea typeface="Times New Roman" panose="02020603050405020304" pitchFamily="18" charset="0"/>
                <a:cs typeface="Times New Roman" panose="02020603050405020304" pitchFamily="18" charset="0"/>
              </a:rPr>
              <a:t>should be made to improve information dissemination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regarding IBV opportunities. </a:t>
            </a:r>
            <a:r>
              <a:rPr lang="en-US" sz="1750" dirty="0">
                <a:latin typeface="Arial Narrow" panose="020B0606020202030204" pitchFamily="34" charset="0"/>
                <a:ea typeface="Times New Roman" panose="02020603050405020304" pitchFamily="18" charset="0"/>
                <a:cs typeface="Times New Roman" panose="02020603050405020304" pitchFamily="18" charset="0"/>
              </a:rPr>
              <a:t>In addition </a:t>
            </a:r>
            <a:r>
              <a:rPr lang="en-US" sz="1750" dirty="0" smtClean="0">
                <a:latin typeface="Arial Narrow" panose="020B0606020202030204" pitchFamily="34" charset="0"/>
                <a:ea typeface="Times New Roman" panose="02020603050405020304" pitchFamily="18" charset="0"/>
                <a:cs typeface="Times New Roman" panose="02020603050405020304" pitchFamily="18" charset="0"/>
              </a:rPr>
              <a:t>it </a:t>
            </a:r>
            <a:r>
              <a:rPr lang="en-US" sz="1750" dirty="0">
                <a:latin typeface="Arial Narrow" panose="020B0606020202030204" pitchFamily="34" charset="0"/>
                <a:ea typeface="Times New Roman" panose="02020603050405020304" pitchFamily="18" charset="0"/>
                <a:cs typeface="Times New Roman" panose="02020603050405020304" pitchFamily="18" charset="0"/>
              </a:rPr>
              <a:t>is also important to address perceptions of bias in selection processes by emphasizing the high demand for these opportunities and the mechanisms that are currently in place to prevent nepotism. </a:t>
            </a:r>
          </a:p>
        </p:txBody>
      </p:sp>
      <p:pic>
        <p:nvPicPr>
          <p:cNvPr id="9" name="Picture 8"/>
          <p:cNvPicPr/>
          <p:nvPr/>
        </p:nvPicPr>
        <p:blipFill>
          <a:blip r:embed="rId4"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3484347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7" name="Title 1"/>
          <p:cNvSpPr txBox="1">
            <a:spLocks/>
          </p:cNvSpPr>
          <p:nvPr/>
        </p:nvSpPr>
        <p:spPr>
          <a:xfrm>
            <a:off x="1" y="228600"/>
            <a:ext cx="2438400" cy="639762"/>
          </a:xfrm>
          <a:prstGeom prst="rect">
            <a:avLst/>
          </a:prstGeom>
          <a:solidFill>
            <a:srgbClr val="EE595A"/>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latin typeface="Arial Narrow" panose="020B0606020202030204" pitchFamily="34" charset="0"/>
              </a:rPr>
              <a:t>Thank </a:t>
            </a:r>
            <a:r>
              <a:rPr lang="en-US" sz="3600" b="1" dirty="0">
                <a:solidFill>
                  <a:schemeClr val="bg1"/>
                </a:solidFill>
                <a:latin typeface="Arial Narrow" panose="020B0606020202030204" pitchFamily="34" charset="0"/>
              </a:rPr>
              <a:t>Y</a:t>
            </a:r>
            <a:r>
              <a:rPr lang="en-US" sz="3600" b="1" dirty="0" smtClean="0">
                <a:solidFill>
                  <a:schemeClr val="bg1"/>
                </a:solidFill>
                <a:latin typeface="Arial Narrow" panose="020B0606020202030204" pitchFamily="34" charset="0"/>
              </a:rPr>
              <a:t>ou</a:t>
            </a:r>
            <a:endParaRPr lang="en-US" sz="3600" b="1" dirty="0">
              <a:solidFill>
                <a:schemeClr val="bg1"/>
              </a:solidFill>
              <a:latin typeface="Arial Narrow" panose="020B0606020202030204" pitchFamily="34" charset="0"/>
            </a:endParaRPr>
          </a:p>
        </p:txBody>
      </p:sp>
      <p:sp>
        <p:nvSpPr>
          <p:cNvPr id="3" name="TextBox 2"/>
          <p:cNvSpPr txBox="1"/>
          <p:nvPr/>
        </p:nvSpPr>
        <p:spPr>
          <a:xfrm>
            <a:off x="723900" y="1850221"/>
            <a:ext cx="7696200" cy="2585323"/>
          </a:xfrm>
          <a:prstGeom prst="rect">
            <a:avLst/>
          </a:prstGeom>
          <a:noFill/>
        </p:spPr>
        <p:txBody>
          <a:bodyPr wrap="square" rtlCol="0">
            <a:spAutoFit/>
          </a:bodyPr>
          <a:lstStyle/>
          <a:p>
            <a:pPr algn="ctr"/>
            <a:r>
              <a:rPr lang="en-US" dirty="0" smtClean="0">
                <a:latin typeface="Arial Narrow" panose="020B0606020202030204" pitchFamily="34" charset="0"/>
              </a:rPr>
              <a:t>For further information regarding the Mass Communications assessment in Azraq Camp please contact:</a:t>
            </a:r>
          </a:p>
          <a:p>
            <a:pPr algn="ctr"/>
            <a:endParaRPr lang="en-US" dirty="0">
              <a:latin typeface="Arial Narrow" panose="020B0606020202030204" pitchFamily="34" charset="0"/>
            </a:endParaRPr>
          </a:p>
          <a:p>
            <a:pPr marL="636588" algn="ctr"/>
            <a:r>
              <a:rPr lang="en-US" b="1" dirty="0" smtClean="0">
                <a:latin typeface="Arial Narrow" panose="020B0606020202030204" pitchFamily="34" charset="0"/>
              </a:rPr>
              <a:t>Roxana Mullafiroze </a:t>
            </a:r>
            <a:r>
              <a:rPr lang="en-US" dirty="0" smtClean="0">
                <a:latin typeface="Arial Narrow" panose="020B0606020202030204" pitchFamily="34" charset="0"/>
              </a:rPr>
              <a:t>– REACH Assessment Officer</a:t>
            </a:r>
          </a:p>
          <a:p>
            <a:pPr marL="636588" algn="ctr"/>
            <a:r>
              <a:rPr lang="en-US" dirty="0" smtClean="0">
                <a:solidFill>
                  <a:schemeClr val="tx2"/>
                </a:solidFill>
                <a:latin typeface="Arial Narrow" panose="020B0606020202030204" pitchFamily="34" charset="0"/>
                <a:hlinkClick r:id="rId4"/>
              </a:rPr>
              <a:t>roxana.mullafiroze@reach-initiative.org</a:t>
            </a:r>
            <a:r>
              <a:rPr lang="en-US" dirty="0" smtClean="0">
                <a:solidFill>
                  <a:schemeClr val="tx2"/>
                </a:solidFill>
                <a:latin typeface="Arial Narrow" panose="020B0606020202030204" pitchFamily="34" charset="0"/>
              </a:rPr>
              <a:t>  </a:t>
            </a:r>
          </a:p>
          <a:p>
            <a:pPr marL="636588" algn="ctr"/>
            <a:endParaRPr lang="en-US" dirty="0">
              <a:solidFill>
                <a:schemeClr val="tx2"/>
              </a:solidFill>
              <a:latin typeface="Arial Narrow" panose="020B0606020202030204" pitchFamily="34" charset="0"/>
            </a:endParaRPr>
          </a:p>
          <a:p>
            <a:pPr marL="636588" algn="ctr"/>
            <a:r>
              <a:rPr lang="en-US" b="1" dirty="0" smtClean="0">
                <a:latin typeface="Arial Narrow" panose="020B0606020202030204" pitchFamily="34" charset="0"/>
              </a:rPr>
              <a:t>Gamal Yacout </a:t>
            </a:r>
            <a:r>
              <a:rPr lang="en-US" dirty="0" smtClean="0">
                <a:latin typeface="Arial Narrow" panose="020B0606020202030204" pitchFamily="34" charset="0"/>
              </a:rPr>
              <a:t>–</a:t>
            </a:r>
            <a:r>
              <a:rPr lang="en-US" b="1" dirty="0" smtClean="0">
                <a:latin typeface="Arial Narrow" panose="020B0606020202030204" pitchFamily="34" charset="0"/>
              </a:rPr>
              <a:t> </a:t>
            </a:r>
            <a:r>
              <a:rPr lang="en-US" dirty="0" smtClean="0">
                <a:latin typeface="Arial Narrow" panose="020B0606020202030204" pitchFamily="34" charset="0"/>
              </a:rPr>
              <a:t>UNHCR</a:t>
            </a:r>
          </a:p>
          <a:p>
            <a:pPr marL="636588" algn="ctr"/>
            <a:r>
              <a:rPr lang="en-US" dirty="0" smtClean="0">
                <a:latin typeface="Arial Narrow" panose="020B0606020202030204" pitchFamily="34" charset="0"/>
                <a:hlinkClick r:id="rId5"/>
              </a:rPr>
              <a:t>yacout@unhcr.org</a:t>
            </a:r>
            <a:r>
              <a:rPr lang="en-US" dirty="0" smtClean="0">
                <a:latin typeface="Arial Narrow" panose="020B0606020202030204" pitchFamily="34" charset="0"/>
              </a:rPr>
              <a:t> </a:t>
            </a:r>
          </a:p>
          <a:p>
            <a:pPr marL="636588" algn="ctr"/>
            <a:endParaRPr lang="en-US" dirty="0">
              <a:solidFill>
                <a:schemeClr val="tx2"/>
              </a:solidFill>
              <a:latin typeface="Arial Narrow" panose="020B0606020202030204" pitchFamily="34" charset="0"/>
            </a:endParaRPr>
          </a:p>
        </p:txBody>
      </p:sp>
      <p:pic>
        <p:nvPicPr>
          <p:cNvPr id="10" name="Picture 9"/>
          <p:cNvPicPr/>
          <p:nvPr/>
        </p:nvPicPr>
        <p:blipFill>
          <a:blip r:embed="rId6"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90031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821" t="14017" b="41112"/>
          <a:stretch/>
        </p:blipFill>
        <p:spPr>
          <a:xfrm>
            <a:off x="0" y="0"/>
            <a:ext cx="9220200" cy="6255866"/>
          </a:xfrm>
          <a:prstGeom prst="rect">
            <a:avLst/>
          </a:prstGeom>
        </p:spPr>
      </p:pic>
      <p:sp>
        <p:nvSpPr>
          <p:cNvPr id="2" name="Title 1"/>
          <p:cNvSpPr>
            <a:spLocks noGrp="1"/>
          </p:cNvSpPr>
          <p:nvPr>
            <p:ph type="title"/>
          </p:nvPr>
        </p:nvSpPr>
        <p:spPr>
          <a:xfrm>
            <a:off x="1676400" y="1828800"/>
            <a:ext cx="5410200" cy="2362200"/>
          </a:xfrm>
          <a:solidFill>
            <a:srgbClr val="EE595A"/>
          </a:solidFill>
        </p:spPr>
        <p:txBody>
          <a:bodyPr>
            <a:normAutofit/>
          </a:bodyPr>
          <a:lstStyle/>
          <a:p>
            <a:r>
              <a:rPr lang="en-US" sz="3600" b="1" dirty="0" smtClean="0">
                <a:solidFill>
                  <a:schemeClr val="bg1"/>
                </a:solidFill>
                <a:latin typeface="Arial Narrow" panose="020B0606020202030204" pitchFamily="34" charset="0"/>
              </a:rPr>
              <a:t>DEMOGRAPHICS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6" name="Picture 5"/>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170478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664529388"/>
              </p:ext>
            </p:extLst>
          </p:nvPr>
        </p:nvGraphicFramePr>
        <p:xfrm>
          <a:off x="4762231" y="3581400"/>
          <a:ext cx="3200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790081419"/>
              </p:ext>
            </p:extLst>
          </p:nvPr>
        </p:nvGraphicFramePr>
        <p:xfrm>
          <a:off x="1066800" y="3581400"/>
          <a:ext cx="32004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175790" y="3808591"/>
            <a:ext cx="701010" cy="2105799"/>
            <a:chOff x="4191000" y="3581400"/>
            <a:chExt cx="701010" cy="2105799"/>
          </a:xfrm>
        </p:grpSpPr>
        <p:sp>
          <p:nvSpPr>
            <p:cNvPr id="3" name="TextBox 2"/>
            <p:cNvSpPr txBox="1"/>
            <p:nvPr/>
          </p:nvSpPr>
          <p:spPr>
            <a:xfrm>
              <a:off x="4274345" y="3581400"/>
              <a:ext cx="534321" cy="276999"/>
            </a:xfrm>
            <a:prstGeom prst="rect">
              <a:avLst/>
            </a:prstGeom>
            <a:noFill/>
          </p:spPr>
          <p:txBody>
            <a:bodyPr wrap="square" rtlCol="0">
              <a:spAutoFit/>
            </a:bodyPr>
            <a:lstStyle/>
            <a:p>
              <a:r>
                <a:rPr lang="en-US" sz="1200" dirty="0" smtClean="0">
                  <a:solidFill>
                    <a:srgbClr val="58595A"/>
                  </a:solidFill>
                  <a:latin typeface="Arial Narrow" panose="020B0606020202030204" pitchFamily="34" charset="0"/>
                </a:rPr>
                <a:t>16-30</a:t>
              </a:r>
            </a:p>
          </p:txBody>
        </p:sp>
        <p:sp>
          <p:nvSpPr>
            <p:cNvPr id="15" name="TextBox 14"/>
            <p:cNvSpPr txBox="1"/>
            <p:nvPr/>
          </p:nvSpPr>
          <p:spPr>
            <a:xfrm>
              <a:off x="4274345" y="4188139"/>
              <a:ext cx="534321" cy="276999"/>
            </a:xfrm>
            <a:prstGeom prst="rect">
              <a:avLst/>
            </a:prstGeom>
            <a:noFill/>
          </p:spPr>
          <p:txBody>
            <a:bodyPr wrap="square" rtlCol="0">
              <a:spAutoFit/>
            </a:bodyPr>
            <a:lstStyle/>
            <a:p>
              <a:r>
                <a:rPr lang="en-US" sz="1200" dirty="0" smtClean="0">
                  <a:solidFill>
                    <a:srgbClr val="58595A"/>
                  </a:solidFill>
                  <a:latin typeface="Arial Narrow" panose="020B0606020202030204" pitchFamily="34" charset="0"/>
                </a:rPr>
                <a:t>31-45</a:t>
              </a:r>
            </a:p>
          </p:txBody>
        </p:sp>
        <p:sp>
          <p:nvSpPr>
            <p:cNvPr id="16" name="TextBox 15"/>
            <p:cNvSpPr txBox="1"/>
            <p:nvPr/>
          </p:nvSpPr>
          <p:spPr>
            <a:xfrm>
              <a:off x="4274345" y="4827675"/>
              <a:ext cx="534321" cy="276999"/>
            </a:xfrm>
            <a:prstGeom prst="rect">
              <a:avLst/>
            </a:prstGeom>
            <a:noFill/>
          </p:spPr>
          <p:txBody>
            <a:bodyPr wrap="square" rtlCol="0">
              <a:spAutoFit/>
            </a:bodyPr>
            <a:lstStyle/>
            <a:p>
              <a:r>
                <a:rPr lang="en-US" sz="1200" dirty="0" smtClean="0">
                  <a:solidFill>
                    <a:srgbClr val="58595A"/>
                  </a:solidFill>
                  <a:latin typeface="Arial Narrow" panose="020B0606020202030204" pitchFamily="34" charset="0"/>
                </a:rPr>
                <a:t>46-60</a:t>
              </a:r>
            </a:p>
          </p:txBody>
        </p:sp>
        <p:sp>
          <p:nvSpPr>
            <p:cNvPr id="17" name="TextBox 16"/>
            <p:cNvSpPr txBox="1"/>
            <p:nvPr/>
          </p:nvSpPr>
          <p:spPr>
            <a:xfrm>
              <a:off x="4191000" y="5410200"/>
              <a:ext cx="701010" cy="276999"/>
            </a:xfrm>
            <a:prstGeom prst="rect">
              <a:avLst/>
            </a:prstGeom>
            <a:noFill/>
          </p:spPr>
          <p:txBody>
            <a:bodyPr wrap="square" rtlCol="0">
              <a:spAutoFit/>
            </a:bodyPr>
            <a:lstStyle/>
            <a:p>
              <a:r>
                <a:rPr lang="en-US" sz="1200" dirty="0" smtClean="0">
                  <a:solidFill>
                    <a:srgbClr val="58595A"/>
                  </a:solidFill>
                  <a:latin typeface="Arial Narrow" panose="020B0606020202030204" pitchFamily="34" charset="0"/>
                </a:rPr>
                <a:t>Over 60</a:t>
              </a:r>
            </a:p>
          </p:txBody>
        </p:sp>
      </p:grpSp>
      <p:sp>
        <p:nvSpPr>
          <p:cNvPr id="2" name="Title 1"/>
          <p:cNvSpPr>
            <a:spLocks noGrp="1"/>
          </p:cNvSpPr>
          <p:nvPr>
            <p:ph type="title"/>
          </p:nvPr>
        </p:nvSpPr>
        <p:spPr>
          <a:xfrm>
            <a:off x="0" y="274638"/>
            <a:ext cx="51054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Age and sex of respondents</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6" name="Rectangle 5"/>
          <p:cNvSpPr/>
          <p:nvPr/>
        </p:nvSpPr>
        <p:spPr>
          <a:xfrm>
            <a:off x="381000" y="1210270"/>
            <a:ext cx="8382000" cy="1302921"/>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b="1" dirty="0">
                <a:latin typeface="Arial Narrow" panose="020B0606020202030204" pitchFamily="34" charset="0"/>
              </a:rPr>
              <a:t>The highest proportion of respondents were between 16 and 30 years old</a:t>
            </a:r>
            <a:r>
              <a:rPr lang="en-US" dirty="0">
                <a:latin typeface="Arial Narrow" panose="020B0606020202030204" pitchFamily="34" charset="0"/>
              </a:rPr>
              <a:t> (43%), followed by 42% of respondents aged 31-45 years, 11% aged 46-60 years, and 4% over the age of 60.</a:t>
            </a:r>
            <a:endParaRPr lang="en-US" b="1" dirty="0" smtClean="0">
              <a:latin typeface="Arial Narrow" panose="020B0606020202030204" pitchFamily="34" charset="0"/>
              <a:ea typeface="Times New Roman" panose="02020603050405020304" pitchFamily="18"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b="1" dirty="0" smtClean="0">
                <a:latin typeface="Arial Narrow" panose="020B0606020202030204" pitchFamily="34" charset="0"/>
                <a:ea typeface="Times New Roman" panose="02020603050405020304" pitchFamily="18" charset="0"/>
                <a:cs typeface="Times New Roman" panose="02020603050405020304" pitchFamily="18" charset="0"/>
              </a:rPr>
              <a:t>Female respondents comprised a slightly larger proportion of the sample, </a:t>
            </a:r>
            <a:r>
              <a:rPr lang="en-US" dirty="0" smtClean="0">
                <a:latin typeface="Arial Narrow" panose="020B0606020202030204" pitchFamily="34" charset="0"/>
                <a:ea typeface="Times New Roman" panose="02020603050405020304" pitchFamily="18" charset="0"/>
                <a:cs typeface="Times New Roman" panose="02020603050405020304" pitchFamily="18" charset="0"/>
              </a:rPr>
              <a:t>with 59% female respondents and 41% male.</a:t>
            </a:r>
          </a:p>
        </p:txBody>
      </p:sp>
      <p:pic>
        <p:nvPicPr>
          <p:cNvPr id="10" name="Picture 9"/>
          <p:cNvPicPr/>
          <p:nvPr/>
        </p:nvPicPr>
        <p:blipFill>
          <a:blip r:embed="rId6" cstate="print"/>
          <a:stretch>
            <a:fillRect/>
          </a:stretch>
        </p:blipFill>
        <p:spPr>
          <a:xfrm>
            <a:off x="299403" y="6314304"/>
            <a:ext cx="1681798" cy="465005"/>
          </a:xfrm>
          <a:prstGeom prst="rect">
            <a:avLst/>
          </a:prstGeom>
        </p:spPr>
      </p:pic>
      <p:sp>
        <p:nvSpPr>
          <p:cNvPr id="14" name="Rectangle 13"/>
          <p:cNvSpPr/>
          <p:nvPr/>
        </p:nvSpPr>
        <p:spPr>
          <a:xfrm>
            <a:off x="1352567" y="2799878"/>
            <a:ext cx="6280245" cy="323165"/>
          </a:xfrm>
          <a:prstGeom prst="rect">
            <a:avLst/>
          </a:prstGeom>
        </p:spPr>
        <p:txBody>
          <a:bodyPr wrap="square">
            <a:spAutoFit/>
          </a:bodyPr>
          <a:lstStyle/>
          <a:p>
            <a:pPr algn="ctr">
              <a:spcBef>
                <a:spcPts val="600"/>
              </a:spcBef>
              <a:spcAft>
                <a:spcPts val="600"/>
              </a:spcAft>
            </a:pPr>
            <a:r>
              <a:rPr lang="en-GB" sz="1500" b="1" dirty="0" smtClean="0">
                <a:solidFill>
                  <a:srgbClr val="404040"/>
                </a:solidFill>
                <a:latin typeface="Arial Narrow" panose="020B0606020202030204" pitchFamily="34" charset="0"/>
                <a:ea typeface="Times New Roman" panose="02020603050405020304" pitchFamily="18" charset="0"/>
                <a:cs typeface="Times New Roman" panose="02020603050405020304" pitchFamily="18" charset="0"/>
              </a:rPr>
              <a:t>Age and sex of respondents included in the assessment</a:t>
            </a:r>
            <a:endParaRPr lang="en-US" sz="1500" b="1" dirty="0">
              <a:solidFill>
                <a:srgbClr val="40404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1850232" y="3328531"/>
            <a:ext cx="2576512" cy="32906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300" b="1" dirty="0" smtClean="0">
                <a:effectLst/>
                <a:latin typeface="Arial Narrow" panose="020B0606020202030204" pitchFamily="34" charset="0"/>
                <a:ea typeface="Calibri" panose="020F0502020204030204" pitchFamily="34" charset="0"/>
                <a:cs typeface="Arial" panose="020B0604020202020204" pitchFamily="34" charset="0"/>
              </a:rPr>
              <a:t>Male respondents (41%)</a:t>
            </a:r>
            <a:endParaRPr lang="en-US" sz="130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4891802" y="3328531"/>
            <a:ext cx="2576512" cy="32906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300" b="1" dirty="0" smtClean="0">
                <a:effectLst/>
                <a:latin typeface="Arial Narrow" panose="020B0606020202030204" pitchFamily="34" charset="0"/>
                <a:ea typeface="Calibri" panose="020F0502020204030204" pitchFamily="34" charset="0"/>
                <a:cs typeface="Arial" panose="020B0604020202020204" pitchFamily="34" charset="0"/>
              </a:rPr>
              <a:t>Female respondents (59%)</a:t>
            </a:r>
            <a:endParaRPr lang="en-US" sz="1300" dirty="0">
              <a:effectLst/>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1720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6294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Time of arrival to Azraq camp </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3" name="Rectangle 2"/>
          <p:cNvSpPr/>
          <p:nvPr/>
        </p:nvSpPr>
        <p:spPr>
          <a:xfrm>
            <a:off x="764063" y="2299297"/>
            <a:ext cx="7387273" cy="323165"/>
          </a:xfrm>
          <a:prstGeom prst="rect">
            <a:avLst/>
          </a:prstGeom>
        </p:spPr>
        <p:txBody>
          <a:bodyPr wrap="square">
            <a:spAutoFit/>
          </a:bodyPr>
          <a:lstStyle/>
          <a:p>
            <a:pPr algn="ctr">
              <a:spcBef>
                <a:spcPts val="600"/>
              </a:spcBef>
              <a:spcAft>
                <a:spcPts val="600"/>
              </a:spcAft>
            </a:pPr>
            <a:r>
              <a:rPr lang="en-GB" sz="1500" b="1" dirty="0" smtClean="0">
                <a:solidFill>
                  <a:srgbClr val="404040"/>
                </a:solidFill>
                <a:latin typeface="Arial Narrow" panose="020B0606020202030204" pitchFamily="34" charset="0"/>
                <a:ea typeface="Times New Roman" panose="02020603050405020304" pitchFamily="18" charset="0"/>
                <a:cs typeface="Times New Roman" panose="02020603050405020304" pitchFamily="18" charset="0"/>
              </a:rPr>
              <a:t>Month and year of respondents’ arrival to Azraq camp</a:t>
            </a:r>
            <a:endParaRPr lang="en-US" sz="1500" b="1" dirty="0">
              <a:solidFill>
                <a:srgbClr val="40404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81000" y="1210270"/>
            <a:ext cx="8382000" cy="1025922"/>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dirty="0">
                <a:latin typeface="Arial Narrow" panose="020B0606020202030204" pitchFamily="34" charset="0"/>
                <a:ea typeface="Times New Roman" panose="02020603050405020304" pitchFamily="18" charset="0"/>
                <a:cs typeface="Times New Roman" panose="02020603050405020304" pitchFamily="18" charset="0"/>
              </a:rPr>
              <a:t>Most </a:t>
            </a:r>
            <a:r>
              <a:rPr lang="en-US" dirty="0" smtClean="0">
                <a:latin typeface="Arial Narrow" panose="020B0606020202030204" pitchFamily="34" charset="0"/>
                <a:ea typeface="Times New Roman" panose="02020603050405020304" pitchFamily="18" charset="0"/>
                <a:cs typeface="Times New Roman" panose="02020603050405020304" pitchFamily="18" charset="0"/>
              </a:rPr>
              <a:t>respondents (24%) </a:t>
            </a:r>
            <a:r>
              <a:rPr lang="en-US" dirty="0">
                <a:latin typeface="Arial Narrow" panose="020B0606020202030204" pitchFamily="34" charset="0"/>
                <a:ea typeface="Times New Roman" panose="02020603050405020304" pitchFamily="18" charset="0"/>
                <a:cs typeface="Times New Roman" panose="02020603050405020304" pitchFamily="18" charset="0"/>
              </a:rPr>
              <a:t>reported arriving to the camp </a:t>
            </a:r>
            <a:r>
              <a:rPr lang="en-US" dirty="0" smtClean="0">
                <a:latin typeface="Arial Narrow" panose="020B0606020202030204" pitchFamily="34" charset="0"/>
                <a:ea typeface="Times New Roman" panose="02020603050405020304" pitchFamily="18" charset="0"/>
                <a:cs typeface="Times New Roman" panose="02020603050405020304" pitchFamily="18" charset="0"/>
              </a:rPr>
              <a:t>October - December 2015, whereas the </a:t>
            </a:r>
            <a:r>
              <a:rPr lang="en-US" dirty="0">
                <a:latin typeface="Arial Narrow" panose="020B0606020202030204" pitchFamily="34" charset="0"/>
                <a:ea typeface="Times New Roman" panose="02020603050405020304" pitchFamily="18" charset="0"/>
                <a:cs typeface="Times New Roman" panose="02020603050405020304" pitchFamily="18" charset="0"/>
              </a:rPr>
              <a:t>least (5%) reported arriving one year prior </a:t>
            </a:r>
            <a:r>
              <a:rPr lang="en-US" dirty="0" smtClean="0">
                <a:latin typeface="Arial Narrow" panose="020B0606020202030204" pitchFamily="34" charset="0"/>
                <a:ea typeface="Times New Roman" panose="02020603050405020304" pitchFamily="18" charset="0"/>
                <a:cs typeface="Times New Roman" panose="02020603050405020304" pitchFamily="18" charset="0"/>
              </a:rPr>
              <a:t>October </a:t>
            </a:r>
            <a:r>
              <a:rPr lang="en-US" dirty="0">
                <a:latin typeface="Arial Narrow" panose="020B0606020202030204" pitchFamily="34" charset="0"/>
                <a:ea typeface="Times New Roman" panose="02020603050405020304" pitchFamily="18" charset="0"/>
                <a:cs typeface="Times New Roman" panose="02020603050405020304" pitchFamily="18" charset="0"/>
              </a:rPr>
              <a:t>and December 2014. </a:t>
            </a:r>
            <a:endParaRPr lang="en-US" dirty="0" smtClean="0">
              <a:latin typeface="Arial Narrow" panose="020B0606020202030204" pitchFamily="34" charset="0"/>
              <a:ea typeface="Times New Roman" panose="02020603050405020304" pitchFamily="18"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b="1" dirty="0" smtClean="0">
                <a:latin typeface="Arial Narrow" panose="020B0606020202030204" pitchFamily="34" charset="0"/>
                <a:ea typeface="Times New Roman" panose="02020603050405020304" pitchFamily="18" charset="0"/>
                <a:cs typeface="Times New Roman" panose="02020603050405020304" pitchFamily="18" charset="0"/>
              </a:rPr>
              <a:t>Over </a:t>
            </a:r>
            <a:r>
              <a:rPr lang="en-US" b="1" dirty="0">
                <a:latin typeface="Arial Narrow" panose="020B0606020202030204" pitchFamily="34" charset="0"/>
                <a:ea typeface="Times New Roman" panose="02020603050405020304" pitchFamily="18" charset="0"/>
                <a:cs typeface="Times New Roman" panose="02020603050405020304" pitchFamily="18" charset="0"/>
              </a:rPr>
              <a:t>one-third (35%) of respondents reported arriving </a:t>
            </a:r>
            <a:r>
              <a:rPr lang="en-US" b="1" dirty="0" smtClean="0">
                <a:latin typeface="Arial Narrow" panose="020B0606020202030204" pitchFamily="34" charset="0"/>
                <a:ea typeface="Times New Roman" panose="02020603050405020304" pitchFamily="18" charset="0"/>
                <a:cs typeface="Times New Roman" panose="02020603050405020304" pitchFamily="18" charset="0"/>
              </a:rPr>
              <a:t>in </a:t>
            </a:r>
            <a:r>
              <a:rPr lang="en-US" b="1" dirty="0">
                <a:latin typeface="Arial Narrow" panose="020B0606020202030204" pitchFamily="34" charset="0"/>
                <a:ea typeface="Times New Roman" panose="02020603050405020304" pitchFamily="18" charset="0"/>
                <a:cs typeface="Times New Roman" panose="02020603050405020304" pitchFamily="18" charset="0"/>
              </a:rPr>
              <a:t>the last six </a:t>
            </a:r>
            <a:r>
              <a:rPr lang="en-US" b="1" dirty="0" smtClean="0">
                <a:latin typeface="Arial Narrow" panose="020B0606020202030204" pitchFamily="34" charset="0"/>
                <a:ea typeface="Times New Roman" panose="02020603050405020304" pitchFamily="18" charset="0"/>
                <a:cs typeface="Times New Roman" panose="02020603050405020304" pitchFamily="18" charset="0"/>
              </a:rPr>
              <a:t>months</a:t>
            </a:r>
            <a:r>
              <a:rPr lang="en-US" b="1" dirty="0">
                <a:latin typeface="Arial Narrow" panose="020B0606020202030204" pitchFamily="34" charset="0"/>
                <a:ea typeface="Times New Roman" panose="02020603050405020304" pitchFamily="18" charset="0"/>
                <a:cs typeface="Times New Roman" panose="02020603050405020304" pitchFamily="18" charset="0"/>
              </a:rPr>
              <a:t>.</a:t>
            </a:r>
            <a:endParaRPr lang="en-US" dirty="0">
              <a:latin typeface="Arial Narrow" panose="020B0606020202030204" pitchFamily="34" charset="0"/>
            </a:endParaRPr>
          </a:p>
        </p:txBody>
      </p:sp>
      <p:pic>
        <p:nvPicPr>
          <p:cNvPr id="10" name="Picture 9"/>
          <p:cNvPicPr/>
          <p:nvPr/>
        </p:nvPicPr>
        <p:blipFill>
          <a:blip r:embed="rId4" cstate="print"/>
          <a:stretch>
            <a:fillRect/>
          </a:stretch>
        </p:blipFill>
        <p:spPr>
          <a:xfrm>
            <a:off x="299403" y="6314304"/>
            <a:ext cx="1681798" cy="465005"/>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4259776926"/>
              </p:ext>
            </p:extLst>
          </p:nvPr>
        </p:nvGraphicFramePr>
        <p:xfrm>
          <a:off x="914399" y="2732260"/>
          <a:ext cx="7086600" cy="217926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p:cNvSpPr/>
          <p:nvPr/>
        </p:nvSpPr>
        <p:spPr>
          <a:xfrm>
            <a:off x="381001" y="5062220"/>
            <a:ext cx="8381999" cy="923330"/>
          </a:xfrm>
          <a:prstGeom prst="rect">
            <a:avLst/>
          </a:prstGeom>
        </p:spPr>
        <p:txBody>
          <a:bodyPr wrap="square">
            <a:spAutoFit/>
          </a:bodyPr>
          <a:lstStyle/>
          <a:p>
            <a:pPr marL="285750" indent="-285750" algn="just">
              <a:buFont typeface="Arial" panose="020B0604020202020204" pitchFamily="34" charset="0"/>
              <a:buChar char="•"/>
            </a:pPr>
            <a:r>
              <a:rPr lang="en-US" b="1" dirty="0">
                <a:latin typeface="Arial Narrow" panose="020B0606020202030204" pitchFamily="34" charset="0"/>
                <a:ea typeface="Times New Roman" panose="02020603050405020304" pitchFamily="18" charset="0"/>
                <a:cs typeface="Times New Roman" panose="02020603050405020304" pitchFamily="18" charset="0"/>
              </a:rPr>
              <a:t>Village 6 has a larger proportion of newer arrivals to the camp than Village </a:t>
            </a:r>
            <a:r>
              <a:rPr lang="en-US" b="1" dirty="0" smtClean="0">
                <a:latin typeface="Arial Narrow" panose="020B0606020202030204" pitchFamily="34" charset="0"/>
                <a:ea typeface="Times New Roman" panose="02020603050405020304" pitchFamily="18" charset="0"/>
                <a:cs typeface="Times New Roman" panose="02020603050405020304" pitchFamily="18" charset="0"/>
              </a:rPr>
              <a:t>3 - </a:t>
            </a:r>
            <a:r>
              <a:rPr lang="en-US" dirty="0" smtClean="0">
                <a:latin typeface="Arial Narrow" panose="020B0606020202030204" pitchFamily="34" charset="0"/>
                <a:ea typeface="Times New Roman" panose="02020603050405020304" pitchFamily="18" charset="0"/>
                <a:cs typeface="Times New Roman" panose="02020603050405020304" pitchFamily="18" charset="0"/>
              </a:rPr>
              <a:t>44</a:t>
            </a:r>
            <a:r>
              <a:rPr lang="en-US" dirty="0">
                <a:latin typeface="Arial Narrow" panose="020B0606020202030204" pitchFamily="34" charset="0"/>
                <a:ea typeface="Times New Roman" panose="02020603050405020304" pitchFamily="18" charset="0"/>
                <a:cs typeface="Times New Roman" panose="02020603050405020304" pitchFamily="18" charset="0"/>
              </a:rPr>
              <a:t>% of respondents who arrived between June and December 2015 reside in Village 3, compared with 56% of respondents who reside in Village 6.</a:t>
            </a:r>
            <a:endParaRPr lang="en-US" dirty="0">
              <a:latin typeface="Arial Narrow" panose="020B0606020202030204" pitchFamily="34" charset="0"/>
            </a:endParaRPr>
          </a:p>
        </p:txBody>
      </p:sp>
    </p:spTree>
    <p:extLst>
      <p:ext uri="{BB962C8B-B14F-4D97-AF65-F5344CB8AC3E}">
        <p14:creationId xmlns:p14="http://schemas.microsoft.com/office/powerpoint/2010/main" val="267468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889"/>
          <a:stretch/>
        </p:blipFill>
        <p:spPr>
          <a:xfrm>
            <a:off x="0" y="0"/>
            <a:ext cx="9144000" cy="6248400"/>
          </a:xfrm>
          <a:prstGeom prst="rect">
            <a:avLst/>
          </a:prstGeom>
        </p:spPr>
      </p:pic>
      <p:sp>
        <p:nvSpPr>
          <p:cNvPr id="2" name="Title 1"/>
          <p:cNvSpPr>
            <a:spLocks noGrp="1"/>
          </p:cNvSpPr>
          <p:nvPr>
            <p:ph type="title"/>
          </p:nvPr>
        </p:nvSpPr>
        <p:spPr>
          <a:xfrm>
            <a:off x="2057400" y="2362200"/>
            <a:ext cx="4876800" cy="1828800"/>
          </a:xfrm>
          <a:solidFill>
            <a:srgbClr val="EE595A"/>
          </a:solidFill>
        </p:spPr>
        <p:txBody>
          <a:bodyPr>
            <a:normAutofit/>
          </a:bodyPr>
          <a:lstStyle/>
          <a:p>
            <a:r>
              <a:rPr lang="en-US" sz="5400" b="1" cap="all" dirty="0" smtClean="0">
                <a:solidFill>
                  <a:schemeClr val="bg1"/>
                </a:solidFill>
                <a:latin typeface="Arial Narrow" panose="020B0606020202030204" pitchFamily="34" charset="0"/>
              </a:rPr>
              <a:t>Access to ICTs</a:t>
            </a:r>
            <a:endParaRPr lang="en-US" sz="5400" b="1" cap="all"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pic>
        <p:nvPicPr>
          <p:cNvPr id="6" name="Picture 5"/>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60932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685163496"/>
              </p:ext>
            </p:extLst>
          </p:nvPr>
        </p:nvGraphicFramePr>
        <p:xfrm>
          <a:off x="1140302" y="3276600"/>
          <a:ext cx="6400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8654"/>
            <a:ext cx="693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Literacy rates </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28" name="TextBox 27"/>
          <p:cNvSpPr txBox="1"/>
          <p:nvPr/>
        </p:nvSpPr>
        <p:spPr>
          <a:xfrm>
            <a:off x="952500" y="2809218"/>
            <a:ext cx="7239000"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Reported literacy rate by age group </a:t>
            </a:r>
            <a:endParaRPr lang="en-US" sz="1500" b="1" dirty="0">
              <a:solidFill>
                <a:srgbClr val="58595A"/>
              </a:solidFill>
              <a:latin typeface="Arial Narrow" panose="020B0606020202030204" pitchFamily="34" charset="0"/>
            </a:endParaRPr>
          </a:p>
        </p:txBody>
      </p:sp>
      <p:sp>
        <p:nvSpPr>
          <p:cNvPr id="29" name="TextBox 28"/>
          <p:cNvSpPr txBox="1"/>
          <p:nvPr/>
        </p:nvSpPr>
        <p:spPr>
          <a:xfrm>
            <a:off x="253365" y="1107429"/>
            <a:ext cx="8637270" cy="150810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smtClean="0">
                <a:latin typeface="Arial Narrow" panose="020B0606020202030204" pitchFamily="34" charset="0"/>
              </a:rPr>
              <a:t>The overall camp-wide literacy rate is 80%, and is highest </a:t>
            </a:r>
            <a:r>
              <a:rPr lang="en-US" b="1" dirty="0">
                <a:latin typeface="Arial Narrow" panose="020B0606020202030204" pitchFamily="34" charset="0"/>
              </a:rPr>
              <a:t>amongst </a:t>
            </a:r>
            <a:r>
              <a:rPr lang="en-US" b="1" dirty="0" smtClean="0">
                <a:latin typeface="Arial Narrow" panose="020B0606020202030204" pitchFamily="34" charset="0"/>
              </a:rPr>
              <a:t>16-30 years old (88%).</a:t>
            </a:r>
          </a:p>
          <a:p>
            <a:pPr marL="742950" lvl="1" indent="-285750" algn="just">
              <a:spcAft>
                <a:spcPts val="800"/>
              </a:spcAft>
              <a:buFont typeface="Arial" panose="020B0604020202020204" pitchFamily="34" charset="0"/>
              <a:buChar char="•"/>
            </a:pPr>
            <a:r>
              <a:rPr lang="en-US" dirty="0">
                <a:latin typeface="Arial Narrow" panose="020B0606020202030204" pitchFamily="34" charset="0"/>
              </a:rPr>
              <a:t>Residents over 60 had the lowest literacy rates, with 47% reporting themselves </a:t>
            </a:r>
            <a:r>
              <a:rPr lang="en-US" dirty="0" smtClean="0">
                <a:latin typeface="Arial Narrow" panose="020B0606020202030204" pitchFamily="34" charset="0"/>
              </a:rPr>
              <a:t>as illiterate</a:t>
            </a:r>
            <a:endParaRPr lang="en-US" dirty="0">
              <a:latin typeface="Arial Narrow" panose="020B0606020202030204" pitchFamily="34" charset="0"/>
            </a:endParaRPr>
          </a:p>
          <a:p>
            <a:pPr marL="742950" lvl="1" indent="-285750" algn="just">
              <a:spcAft>
                <a:spcPts val="800"/>
              </a:spcAft>
              <a:buFont typeface="Arial" panose="020B0604020202020204" pitchFamily="34" charset="0"/>
              <a:buChar char="•"/>
            </a:pPr>
            <a:r>
              <a:rPr lang="en-US" dirty="0" smtClean="0">
                <a:latin typeface="Arial Narrow" panose="020B0606020202030204" pitchFamily="34" charset="0"/>
              </a:rPr>
              <a:t>Village 3 residents (84%) report a higher literacy rate than Village 6 residents (76%).</a:t>
            </a:r>
          </a:p>
          <a:p>
            <a:pPr marL="742950" lvl="1" indent="-285750" algn="just">
              <a:spcAft>
                <a:spcPts val="800"/>
              </a:spcAft>
              <a:buFont typeface="Arial" panose="020B0604020202020204" pitchFamily="34" charset="0"/>
              <a:buChar char="•"/>
            </a:pPr>
            <a:r>
              <a:rPr lang="en-US" dirty="0" smtClean="0">
                <a:latin typeface="Arial Narrow" panose="020B0606020202030204" pitchFamily="34" charset="0"/>
              </a:rPr>
              <a:t>Males refugees (87%) report a higher literacy rate than female refugees (75%) in the camp. </a:t>
            </a:r>
          </a:p>
        </p:txBody>
      </p:sp>
      <p:pic>
        <p:nvPicPr>
          <p:cNvPr id="9" name="Picture 8"/>
          <p:cNvPicPr/>
          <p:nvPr/>
        </p:nvPicPr>
        <p:blipFill>
          <a:blip r:embed="rId5" cstate="print"/>
          <a:stretch>
            <a:fillRect/>
          </a:stretch>
        </p:blipFill>
        <p:spPr>
          <a:xfrm>
            <a:off x="299403" y="6314304"/>
            <a:ext cx="1681798" cy="465005"/>
          </a:xfrm>
          <a:prstGeom prst="rect">
            <a:avLst/>
          </a:prstGeom>
        </p:spPr>
      </p:pic>
    </p:spTree>
    <p:extLst>
      <p:ext uri="{BB962C8B-B14F-4D97-AF65-F5344CB8AC3E}">
        <p14:creationId xmlns:p14="http://schemas.microsoft.com/office/powerpoint/2010/main" val="79753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54"/>
            <a:ext cx="6934200" cy="639762"/>
          </a:xfrm>
          <a:solidFill>
            <a:srgbClr val="EE595A"/>
          </a:solidFill>
        </p:spPr>
        <p:txBody>
          <a:bodyPr>
            <a:normAutofit fontScale="90000"/>
          </a:bodyPr>
          <a:lstStyle/>
          <a:p>
            <a:pPr algn="l"/>
            <a:r>
              <a:rPr lang="en-US" sz="3600" b="1" dirty="0" smtClean="0">
                <a:solidFill>
                  <a:schemeClr val="bg1"/>
                </a:solidFill>
                <a:latin typeface="Arial Narrow" panose="020B0606020202030204" pitchFamily="34" charset="0"/>
              </a:rPr>
              <a:t>Individual smart phone possession</a:t>
            </a:r>
            <a:endParaRPr lang="en-US" sz="3600" b="1" dirty="0">
              <a:solidFill>
                <a:schemeClr val="bg1"/>
              </a:solidFill>
              <a:latin typeface="Arial Narrow" panose="020B0606020202030204" pitchFamily="34" charset="0"/>
            </a:endParaRPr>
          </a:p>
        </p:txBody>
      </p:sp>
      <p:sp>
        <p:nvSpPr>
          <p:cNvPr id="4" name="Rectangle 3"/>
          <p:cNvSpPr/>
          <p:nvPr/>
        </p:nvSpPr>
        <p:spPr>
          <a:xfrm>
            <a:off x="0" y="6248400"/>
            <a:ext cx="9144000" cy="609600"/>
          </a:xfrm>
          <a:prstGeom prst="rect">
            <a:avLst/>
          </a:prstGeom>
          <a:solidFill>
            <a:srgbClr val="58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6358198"/>
            <a:ext cx="1626870" cy="390003"/>
          </a:xfrm>
          <a:prstGeom prst="rect">
            <a:avLst/>
          </a:prstGeom>
          <a:noFill/>
          <a:ln w="9525">
            <a:noFill/>
            <a:miter lim="800000"/>
            <a:headEnd/>
            <a:tailEnd/>
          </a:ln>
        </p:spPr>
      </p:pic>
      <p:sp>
        <p:nvSpPr>
          <p:cNvPr id="28" name="TextBox 27"/>
          <p:cNvSpPr txBox="1"/>
          <p:nvPr/>
        </p:nvSpPr>
        <p:spPr>
          <a:xfrm>
            <a:off x="762000" y="3032995"/>
            <a:ext cx="7239000" cy="323165"/>
          </a:xfrm>
          <a:prstGeom prst="rect">
            <a:avLst/>
          </a:prstGeom>
          <a:noFill/>
        </p:spPr>
        <p:txBody>
          <a:bodyPr wrap="square" rtlCol="0">
            <a:spAutoFit/>
          </a:bodyPr>
          <a:lstStyle/>
          <a:p>
            <a:pPr algn="ctr"/>
            <a:r>
              <a:rPr lang="en-US" sz="1500" b="1" dirty="0" smtClean="0">
                <a:solidFill>
                  <a:srgbClr val="58595A"/>
                </a:solidFill>
                <a:latin typeface="Arial Narrow" panose="020B0606020202030204" pitchFamily="34" charset="0"/>
              </a:rPr>
              <a:t>Proportion of respondents in possession of a smart phone by sex and village of residence</a:t>
            </a:r>
            <a:endParaRPr lang="en-US" sz="1500" b="1" dirty="0">
              <a:solidFill>
                <a:srgbClr val="58595A"/>
              </a:solidFill>
              <a:latin typeface="Arial Narrow" panose="020B0606020202030204" pitchFamily="34" charset="0"/>
            </a:endParaRPr>
          </a:p>
        </p:txBody>
      </p:sp>
      <p:sp>
        <p:nvSpPr>
          <p:cNvPr id="29" name="TextBox 28"/>
          <p:cNvSpPr txBox="1"/>
          <p:nvPr/>
        </p:nvSpPr>
        <p:spPr>
          <a:xfrm>
            <a:off x="270164" y="1011929"/>
            <a:ext cx="8637270" cy="187743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smtClean="0">
                <a:latin typeface="Arial Narrow" panose="020B0606020202030204" pitchFamily="34" charset="0"/>
              </a:rPr>
              <a:t>58</a:t>
            </a:r>
            <a:r>
              <a:rPr lang="en-US" sz="1600" b="1" dirty="0">
                <a:latin typeface="Arial Narrow" panose="020B0606020202030204" pitchFamily="34" charset="0"/>
              </a:rPr>
              <a:t>% of respondents reported that they possess a smart </a:t>
            </a:r>
            <a:r>
              <a:rPr lang="en-US" sz="1600" b="1" dirty="0" smtClean="0">
                <a:latin typeface="Arial Narrow" panose="020B0606020202030204" pitchFamily="34" charset="0"/>
              </a:rPr>
              <a:t>phone. </a:t>
            </a:r>
          </a:p>
          <a:p>
            <a:pPr marL="285750" indent="-285750" algn="just">
              <a:spcAft>
                <a:spcPts val="800"/>
              </a:spcAft>
              <a:buFont typeface="Arial" panose="020B0604020202020204" pitchFamily="34" charset="0"/>
              <a:buChar char="•"/>
            </a:pPr>
            <a:r>
              <a:rPr lang="en-US" sz="1600" dirty="0" smtClean="0">
                <a:latin typeface="Arial Narrow" panose="020B0606020202030204" pitchFamily="34" charset="0"/>
              </a:rPr>
              <a:t>Respondents 16-30 </a:t>
            </a:r>
            <a:r>
              <a:rPr lang="en-US" sz="1600" dirty="0">
                <a:latin typeface="Arial Narrow" panose="020B0606020202030204" pitchFamily="34" charset="0"/>
              </a:rPr>
              <a:t>years reported the highest rate of smart phone possession (66</a:t>
            </a:r>
            <a:r>
              <a:rPr lang="en-US" sz="1600" dirty="0" smtClean="0">
                <a:latin typeface="Arial Narrow" panose="020B0606020202030204" pitchFamily="34" charset="0"/>
              </a:rPr>
              <a:t>%) amongst all age groups.</a:t>
            </a:r>
          </a:p>
          <a:p>
            <a:pPr marL="285750" indent="-285750" algn="just">
              <a:spcAft>
                <a:spcPts val="800"/>
              </a:spcAft>
              <a:buFont typeface="Arial" panose="020B0604020202020204" pitchFamily="34" charset="0"/>
              <a:buChar char="•"/>
            </a:pPr>
            <a:r>
              <a:rPr lang="en-US" sz="1600" dirty="0" smtClean="0">
                <a:latin typeface="Arial Narrow" panose="020B0606020202030204" pitchFamily="34" charset="0"/>
              </a:rPr>
              <a:t>Respondents </a:t>
            </a:r>
            <a:r>
              <a:rPr lang="en-US" sz="1600" dirty="0">
                <a:latin typeface="Arial Narrow" panose="020B0606020202030204" pitchFamily="34" charset="0"/>
              </a:rPr>
              <a:t>from Village 3 (61%) reported smart phone possession at a slightly higher rate than Village 6 (56%). </a:t>
            </a:r>
            <a:endParaRPr lang="en-US" sz="1600" dirty="0" smtClean="0">
              <a:latin typeface="Arial Narrow" panose="020B0606020202030204" pitchFamily="34" charset="0"/>
            </a:endParaRPr>
          </a:p>
          <a:p>
            <a:pPr marL="285750" indent="-285750" algn="just">
              <a:spcAft>
                <a:spcPts val="800"/>
              </a:spcAft>
              <a:buFont typeface="Arial" panose="020B0604020202020204" pitchFamily="34" charset="0"/>
              <a:buChar char="•"/>
            </a:pPr>
            <a:r>
              <a:rPr lang="en-US" sz="1600" dirty="0" smtClean="0">
                <a:latin typeface="Arial Narrow" panose="020B0606020202030204" pitchFamily="34" charset="0"/>
              </a:rPr>
              <a:t>Males </a:t>
            </a:r>
            <a:r>
              <a:rPr lang="en-US" sz="1600" dirty="0">
                <a:latin typeface="Arial Narrow" panose="020B0606020202030204" pitchFamily="34" charset="0"/>
              </a:rPr>
              <a:t>(69%) reported smart phone possession at a higher rate than females (51%), suggesting potential gender-based limitations in access to communications technology. </a:t>
            </a:r>
          </a:p>
        </p:txBody>
      </p:sp>
      <p:pic>
        <p:nvPicPr>
          <p:cNvPr id="13" name="Picture 12"/>
          <p:cNvPicPr/>
          <p:nvPr/>
        </p:nvPicPr>
        <p:blipFill>
          <a:blip r:embed="rId4" cstate="print"/>
          <a:stretch>
            <a:fillRect/>
          </a:stretch>
        </p:blipFill>
        <p:spPr>
          <a:xfrm>
            <a:off x="299403" y="6314304"/>
            <a:ext cx="1681798" cy="465005"/>
          </a:xfrm>
          <a:prstGeom prst="rect">
            <a:avLst/>
          </a:prstGeom>
        </p:spPr>
      </p:pic>
      <p:grpSp>
        <p:nvGrpSpPr>
          <p:cNvPr id="3" name="Group 2"/>
          <p:cNvGrpSpPr/>
          <p:nvPr/>
        </p:nvGrpSpPr>
        <p:grpSpPr>
          <a:xfrm>
            <a:off x="1524000" y="3415429"/>
            <a:ext cx="6096000" cy="2820184"/>
            <a:chOff x="1695603" y="3415429"/>
            <a:chExt cx="6096000" cy="2820184"/>
          </a:xfrm>
        </p:grpSpPr>
        <p:graphicFrame>
          <p:nvGraphicFramePr>
            <p:cNvPr id="12" name="Chart 11"/>
            <p:cNvGraphicFramePr>
              <a:graphicFrameLocks/>
            </p:cNvGraphicFramePr>
            <p:nvPr>
              <p:extLst>
                <p:ext uri="{D42A27DB-BD31-4B8C-83A1-F6EECF244321}">
                  <p14:modId xmlns:p14="http://schemas.microsoft.com/office/powerpoint/2010/main" val="3972584917"/>
                </p:ext>
              </p:extLst>
            </p:nvPr>
          </p:nvGraphicFramePr>
          <p:xfrm>
            <a:off x="1695603" y="3426638"/>
            <a:ext cx="2614198" cy="28089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826231234"/>
                </p:ext>
              </p:extLst>
            </p:nvPr>
          </p:nvGraphicFramePr>
          <p:xfrm>
            <a:off x="4134003" y="3415429"/>
            <a:ext cx="3657600" cy="274320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283683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EACH">
    <a:dk1>
      <a:sysClr val="windowText" lastClr="000000"/>
    </a:dk1>
    <a:lt1>
      <a:sysClr val="window" lastClr="FFFFFF"/>
    </a:lt1>
    <a:dk2>
      <a:srgbClr val="1F497D"/>
    </a:dk2>
    <a:lt2>
      <a:srgbClr val="EEECE1"/>
    </a:lt2>
    <a:accent1>
      <a:srgbClr val="EE5859"/>
    </a:accent1>
    <a:accent2>
      <a:srgbClr val="F27A7A"/>
    </a:accent2>
    <a:accent3>
      <a:srgbClr val="F7A7A7"/>
    </a:accent3>
    <a:accent4>
      <a:srgbClr val="58585A"/>
    </a:accent4>
    <a:accent5>
      <a:srgbClr val="838385"/>
    </a:accent5>
    <a:accent6>
      <a:srgbClr val="B5B5B7"/>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REACH">
    <a:dk1>
      <a:sysClr val="windowText" lastClr="000000"/>
    </a:dk1>
    <a:lt1>
      <a:sysClr val="window" lastClr="FFFFFF"/>
    </a:lt1>
    <a:dk2>
      <a:srgbClr val="1F497D"/>
    </a:dk2>
    <a:lt2>
      <a:srgbClr val="EEECE1"/>
    </a:lt2>
    <a:accent1>
      <a:srgbClr val="EE5859"/>
    </a:accent1>
    <a:accent2>
      <a:srgbClr val="F27A7A"/>
    </a:accent2>
    <a:accent3>
      <a:srgbClr val="F7A7A7"/>
    </a:accent3>
    <a:accent4>
      <a:srgbClr val="58585A"/>
    </a:accent4>
    <a:accent5>
      <a:srgbClr val="838385"/>
    </a:accent5>
    <a:accent6>
      <a:srgbClr val="B5B5B7"/>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REACH">
    <a:dk1>
      <a:sysClr val="windowText" lastClr="000000"/>
    </a:dk1>
    <a:lt1>
      <a:sysClr val="window" lastClr="FFFFFF"/>
    </a:lt1>
    <a:dk2>
      <a:srgbClr val="1F497D"/>
    </a:dk2>
    <a:lt2>
      <a:srgbClr val="EEECE1"/>
    </a:lt2>
    <a:accent1>
      <a:srgbClr val="EE5859"/>
    </a:accent1>
    <a:accent2>
      <a:srgbClr val="F27A7A"/>
    </a:accent2>
    <a:accent3>
      <a:srgbClr val="F7A7A7"/>
    </a:accent3>
    <a:accent4>
      <a:srgbClr val="58585A"/>
    </a:accent4>
    <a:accent5>
      <a:srgbClr val="838385"/>
    </a:accent5>
    <a:accent6>
      <a:srgbClr val="B5B5B7"/>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ACH">
    <a:dk1>
      <a:sysClr val="windowText" lastClr="000000"/>
    </a:dk1>
    <a:lt1>
      <a:sysClr val="window" lastClr="FFFFFF"/>
    </a:lt1>
    <a:dk2>
      <a:srgbClr val="1F497D"/>
    </a:dk2>
    <a:lt2>
      <a:srgbClr val="EEECE1"/>
    </a:lt2>
    <a:accent1>
      <a:srgbClr val="EE5859"/>
    </a:accent1>
    <a:accent2>
      <a:srgbClr val="F27A7A"/>
    </a:accent2>
    <a:accent3>
      <a:srgbClr val="F7A7A7"/>
    </a:accent3>
    <a:accent4>
      <a:srgbClr val="58585A"/>
    </a:accent4>
    <a:accent5>
      <a:srgbClr val="838385"/>
    </a:accent5>
    <a:accent6>
      <a:srgbClr val="B5B5B7"/>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ACH">
    <a:dk1>
      <a:sysClr val="windowText" lastClr="000000"/>
    </a:dk1>
    <a:lt1>
      <a:sysClr val="window" lastClr="FFFFFF"/>
    </a:lt1>
    <a:dk2>
      <a:srgbClr val="1F497D"/>
    </a:dk2>
    <a:lt2>
      <a:srgbClr val="EEECE1"/>
    </a:lt2>
    <a:accent1>
      <a:srgbClr val="EE5859"/>
    </a:accent1>
    <a:accent2>
      <a:srgbClr val="F27A7A"/>
    </a:accent2>
    <a:accent3>
      <a:srgbClr val="F7A7A7"/>
    </a:accent3>
    <a:accent4>
      <a:srgbClr val="58585A"/>
    </a:accent4>
    <a:accent5>
      <a:srgbClr val="838385"/>
    </a:accent5>
    <a:accent6>
      <a:srgbClr val="B5B5B7"/>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58595A"/>
    </a:accent1>
    <a:accent2>
      <a:srgbClr val="EE585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EACH">
    <a:dk1>
      <a:sysClr val="windowText" lastClr="000000"/>
    </a:dk1>
    <a:lt1>
      <a:sysClr val="window" lastClr="FFFFFF"/>
    </a:lt1>
    <a:dk2>
      <a:srgbClr val="1F497D"/>
    </a:dk2>
    <a:lt2>
      <a:srgbClr val="EEECE1"/>
    </a:lt2>
    <a:accent1>
      <a:srgbClr val="EE5859"/>
    </a:accent1>
    <a:accent2>
      <a:srgbClr val="F27A7A"/>
    </a:accent2>
    <a:accent3>
      <a:srgbClr val="F7A7A7"/>
    </a:accent3>
    <a:accent4>
      <a:srgbClr val="58585A"/>
    </a:accent4>
    <a:accent5>
      <a:srgbClr val="838385"/>
    </a:accent5>
    <a:accent6>
      <a:srgbClr val="B5B5B7"/>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32110</TotalTime>
  <Words>5689</Words>
  <Application>Microsoft Office PowerPoint</Application>
  <PresentationFormat>On-screen Show (4:3)</PresentationFormat>
  <Paragraphs>431</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Narrow</vt:lpstr>
      <vt:lpstr>Calibri</vt:lpstr>
      <vt:lpstr>Raavi</vt:lpstr>
      <vt:lpstr>Times New Roman</vt:lpstr>
      <vt:lpstr>Wingdings</vt:lpstr>
      <vt:lpstr>Office Theme</vt:lpstr>
      <vt:lpstr>Mass Communications Assessment Azraq Camp</vt:lpstr>
      <vt:lpstr>Introduction / Background</vt:lpstr>
      <vt:lpstr>Methodology</vt:lpstr>
      <vt:lpstr>DEMOGRAPHICS</vt:lpstr>
      <vt:lpstr>Age and sex of respondents</vt:lpstr>
      <vt:lpstr>Time of arrival to Azraq camp </vt:lpstr>
      <vt:lpstr>Access to ICTs</vt:lpstr>
      <vt:lpstr>Literacy rates </vt:lpstr>
      <vt:lpstr>Individual smart phone possession</vt:lpstr>
      <vt:lpstr>Household level ICT possession</vt:lpstr>
      <vt:lpstr>Intended ICT acquisition</vt:lpstr>
      <vt:lpstr>Access to internet sources</vt:lpstr>
      <vt:lpstr>Preferred locations for Wi-Fi hotspots</vt:lpstr>
      <vt:lpstr>Access to media sources</vt:lpstr>
      <vt:lpstr>Frequently used media sources</vt:lpstr>
      <vt:lpstr>Types of information accessed</vt:lpstr>
      <vt:lpstr>Trusted media sources</vt:lpstr>
      <vt:lpstr>Adequacy of access to media sources</vt:lpstr>
      <vt:lpstr>Reasons for perceived inadequacy</vt:lpstr>
      <vt:lpstr>camp services information </vt:lpstr>
      <vt:lpstr>Frequently used information sources (1)</vt:lpstr>
      <vt:lpstr>Frequently used information sources (2)</vt:lpstr>
      <vt:lpstr>Frequently used sources by time of arrival</vt:lpstr>
      <vt:lpstr>Most trusted versus most used sources</vt:lpstr>
      <vt:lpstr>Adequacy of access to information sources</vt:lpstr>
      <vt:lpstr>Adequacy of information regarding IBV scheme</vt:lpstr>
      <vt:lpstr>Information gaps and needs</vt:lpstr>
      <vt:lpstr>Feedback and complaint channels</vt:lpstr>
      <vt:lpstr>Raising a question or complaint</vt:lpstr>
      <vt:lpstr>Primary feedback channels utilised </vt:lpstr>
      <vt:lpstr>Awareness of official feedback and complaint channels</vt:lpstr>
      <vt:lpstr>Trusted feedback and complaint channels</vt:lpstr>
      <vt:lpstr>Satisfaction with feedback and complaint channels</vt:lpstr>
      <vt:lpstr>RECOMMENDATIONS</vt:lpstr>
      <vt:lpstr>Recommendations</vt:lpstr>
      <vt:lpstr>Recommendations (2)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 EU Jami3ti Initiative</dc:title>
  <dc:creator>amckenna</dc:creator>
  <cp:lastModifiedBy>Roxana Mullafiroze</cp:lastModifiedBy>
  <cp:revision>1010</cp:revision>
  <dcterms:created xsi:type="dcterms:W3CDTF">2015-06-24T09:35:16Z</dcterms:created>
  <dcterms:modified xsi:type="dcterms:W3CDTF">2016-04-06T06:22:42Z</dcterms:modified>
</cp:coreProperties>
</file>