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72" r:id="rId5"/>
    <p:sldId id="274" r:id="rId6"/>
    <p:sldId id="273" r:id="rId7"/>
    <p:sldId id="259" r:id="rId8"/>
    <p:sldId id="261" r:id="rId9"/>
    <p:sldId id="262" r:id="rId10"/>
    <p:sldId id="263" r:id="rId11"/>
    <p:sldId id="265" r:id="rId12"/>
    <p:sldId id="266" r:id="rId13"/>
    <p:sldId id="267" r:id="rId14"/>
    <p:sldId id="275" r:id="rId15"/>
    <p:sldId id="276"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3/11/2015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NUL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3/11/2015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400" b="1" dirty="0" smtClean="0"/>
              <a:t/>
            </a:r>
            <a:br>
              <a:rPr lang="en-US" sz="4400" b="1" dirty="0" smtClean="0"/>
            </a:br>
            <a:r>
              <a:rPr lang="en-US" sz="4400" b="1" dirty="0" smtClean="0"/>
              <a:t>THE </a:t>
            </a:r>
            <a:r>
              <a:rPr lang="en-US" sz="4400" b="1" dirty="0"/>
              <a:t>RIGHT TO NATIONALITY AND </a:t>
            </a:r>
            <a:r>
              <a:rPr lang="en-US" sz="4400" b="1" dirty="0" smtClean="0"/>
              <a:t/>
            </a:r>
            <a:br>
              <a:rPr lang="en-US" sz="4400" b="1" dirty="0" smtClean="0"/>
            </a:br>
            <a:r>
              <a:rPr lang="en-US" sz="4400" b="1" dirty="0" smtClean="0"/>
              <a:t>ECOWAs CITIZENSHIP</a:t>
            </a:r>
            <a:r>
              <a:rPr lang="en-US" dirty="0"/>
              <a:t/>
            </a:r>
            <a:br>
              <a:rPr lang="en-US" dirty="0"/>
            </a:br>
            <a:r>
              <a:rPr lang="en-US" b="1" dirty="0"/>
              <a:t> </a:t>
            </a:r>
            <a:endParaRPr lang="en-US" dirty="0"/>
          </a:p>
        </p:txBody>
      </p:sp>
      <p:sp>
        <p:nvSpPr>
          <p:cNvPr id="5" name="Content Placeholder 4"/>
          <p:cNvSpPr>
            <a:spLocks noGrp="1"/>
          </p:cNvSpPr>
          <p:nvPr>
            <p:ph sz="quarter" idx="13"/>
          </p:nvPr>
        </p:nvSpPr>
        <p:spPr/>
        <p:txBody>
          <a:bodyPr>
            <a:normAutofit lnSpcReduction="10000"/>
          </a:bodyPr>
          <a:lstStyle/>
          <a:p>
            <a:pPr marL="0" indent="0" algn="ctr">
              <a:buNone/>
            </a:pPr>
            <a:endParaRPr lang="en-US" sz="3600" b="1" dirty="0" smtClean="0"/>
          </a:p>
          <a:p>
            <a:pPr marL="0" indent="0" algn="ctr">
              <a:buNone/>
            </a:pPr>
            <a:endParaRPr lang="en-US" sz="3600" b="1" dirty="0" smtClean="0"/>
          </a:p>
          <a:p>
            <a:pPr marL="0" indent="0" algn="ctr">
              <a:buNone/>
            </a:pPr>
            <a:r>
              <a:rPr lang="en-US" sz="3900" b="1" dirty="0" smtClean="0"/>
              <a:t>YUSUF </a:t>
            </a:r>
            <a:r>
              <a:rPr lang="en-US" sz="3900" b="1" dirty="0"/>
              <a:t>G. DANMADAMI </a:t>
            </a:r>
            <a:r>
              <a:rPr lang="en-US" sz="3900" b="1" dirty="0" smtClean="0"/>
              <a:t>Esq</a:t>
            </a:r>
            <a:r>
              <a:rPr lang="en-US" b="1" dirty="0" smtClean="0"/>
              <a:t>.</a:t>
            </a:r>
            <a:r>
              <a:rPr lang="en-US" dirty="0"/>
              <a:t> </a:t>
            </a:r>
            <a:endParaRPr lang="en-US" b="1" dirty="0"/>
          </a:p>
          <a:p>
            <a:pPr marL="0" indent="0" algn="ctr">
              <a:buNone/>
            </a:pPr>
            <a:r>
              <a:rPr lang="en-US" sz="2200" b="1" dirty="0" smtClean="0"/>
              <a:t>THE COMMUNITY COURT OF JUSTICE, ECOWAS</a:t>
            </a:r>
            <a:endParaRPr lang="en-US" sz="2200" b="1" dirty="0"/>
          </a:p>
          <a:p>
            <a:pPr marL="0" indent="0" algn="ctr">
              <a:buNone/>
            </a:pPr>
            <a:r>
              <a:rPr lang="en-US" sz="2200" b="1" dirty="0" smtClean="0"/>
              <a:t> </a:t>
            </a:r>
            <a:r>
              <a:rPr lang="en-US" sz="2200" b="1" smtClean="0"/>
              <a:t>Abuja - </a:t>
            </a:r>
            <a:r>
              <a:rPr lang="en-US" sz="2200" b="1" dirty="0" smtClean="0"/>
              <a:t>Nigeria</a:t>
            </a:r>
            <a:endParaRPr lang="en-US" sz="2200" dirty="0"/>
          </a:p>
        </p:txBody>
      </p:sp>
    </p:spTree>
    <p:extLst>
      <p:ext uri="{BB962C8B-B14F-4D97-AF65-F5344CB8AC3E}">
        <p14:creationId xmlns:p14="http://schemas.microsoft.com/office/powerpoint/2010/main" val="2498589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Ecowas citizenship</a:t>
            </a:r>
            <a:endParaRPr lang="en-US" dirty="0"/>
          </a:p>
        </p:txBody>
      </p:sp>
      <p:sp>
        <p:nvSpPr>
          <p:cNvPr id="3" name="Content Placeholder 2"/>
          <p:cNvSpPr>
            <a:spLocks noGrp="1"/>
          </p:cNvSpPr>
          <p:nvPr>
            <p:ph sz="quarter" idx="13"/>
          </p:nvPr>
        </p:nvSpPr>
        <p:spPr>
          <a:xfrm>
            <a:off x="231820" y="2367092"/>
            <a:ext cx="11045780" cy="3424107"/>
          </a:xfrm>
        </p:spPr>
        <p:txBody>
          <a:bodyPr>
            <a:normAutofit/>
          </a:bodyPr>
          <a:lstStyle/>
          <a:p>
            <a:pPr algn="just"/>
            <a:r>
              <a:rPr lang="en-US" sz="2300" b="1" dirty="0"/>
              <a:t>The definition simply states the juridical principle, while acquisition lays out the contextual framework – i.e., looking at citizenship within the context of the parameters enshrined in Article 1a and 1b. Citizenship of a Member State is the primary basis for all the ECOWAS citizenship rights. </a:t>
            </a:r>
            <a:endParaRPr lang="en-US" sz="2300" b="1" dirty="0" smtClean="0"/>
          </a:p>
          <a:p>
            <a:pPr algn="just"/>
            <a:r>
              <a:rPr lang="en-US" sz="2300" b="1" dirty="0" smtClean="0"/>
              <a:t>The </a:t>
            </a:r>
            <a:r>
              <a:rPr lang="en-US" sz="2300" b="1" dirty="0"/>
              <a:t>citizenship requirements of ECOWAS are inevitably linked with those of the various Member States because as a supranational organization, ECOWAS does not exist separately from the Member </a:t>
            </a:r>
            <a:r>
              <a:rPr lang="en-US" sz="2300" b="1" dirty="0" smtClean="0"/>
              <a:t>States.</a:t>
            </a:r>
            <a:endParaRPr lang="en-US" sz="2300" b="1" dirty="0"/>
          </a:p>
        </p:txBody>
      </p:sp>
    </p:spTree>
    <p:extLst>
      <p:ext uri="{BB962C8B-B14F-4D97-AF65-F5344CB8AC3E}">
        <p14:creationId xmlns:p14="http://schemas.microsoft.com/office/powerpoint/2010/main" val="1759411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44699"/>
            <a:ext cx="10364451" cy="1030309"/>
          </a:xfrm>
        </p:spPr>
        <p:txBody>
          <a:bodyPr/>
          <a:lstStyle/>
          <a:p>
            <a:r>
              <a:rPr lang="en-US" dirty="0" smtClean="0"/>
              <a:t>Ecowas citizenship</a:t>
            </a:r>
            <a:endParaRPr lang="en-US" dirty="0"/>
          </a:p>
        </p:txBody>
      </p:sp>
      <p:sp>
        <p:nvSpPr>
          <p:cNvPr id="3" name="Content Placeholder 2"/>
          <p:cNvSpPr>
            <a:spLocks noGrp="1"/>
          </p:cNvSpPr>
          <p:nvPr>
            <p:ph sz="quarter" idx="13"/>
          </p:nvPr>
        </p:nvSpPr>
        <p:spPr>
          <a:xfrm>
            <a:off x="154546" y="1275007"/>
            <a:ext cx="11732654" cy="5344733"/>
          </a:xfrm>
        </p:spPr>
        <p:txBody>
          <a:bodyPr>
            <a:noAutofit/>
          </a:bodyPr>
          <a:lstStyle/>
          <a:p>
            <a:pPr marL="0" indent="0" algn="just">
              <a:buNone/>
            </a:pPr>
            <a:r>
              <a:rPr lang="en-US" b="1" dirty="0"/>
              <a:t>Article 1 of the Protocol A/P3/5/82 Relating to the definition of Community Citizen provides that a Citizen of the Community is</a:t>
            </a:r>
            <a:r>
              <a:rPr lang="en-US" b="1" dirty="0" smtClean="0"/>
              <a:t>:</a:t>
            </a:r>
          </a:p>
          <a:p>
            <a:pPr marL="0" indent="0" algn="just">
              <a:buNone/>
            </a:pPr>
            <a:r>
              <a:rPr lang="en-US" b="1" dirty="0" smtClean="0"/>
              <a:t>	(</a:t>
            </a:r>
            <a:r>
              <a:rPr lang="en-US" b="1" dirty="0"/>
              <a:t>a) Any person who is a national by descent of a Member State and is not a </a:t>
            </a:r>
            <a:r>
              <a:rPr lang="en-US" b="1" dirty="0" smtClean="0"/>
              <a:t>	national </a:t>
            </a:r>
            <a:r>
              <a:rPr lang="en-US" b="1" dirty="0"/>
              <a:t>of any non-Member State of the </a:t>
            </a:r>
            <a:r>
              <a:rPr lang="en-US" b="1" dirty="0" smtClean="0"/>
              <a:t>Community</a:t>
            </a:r>
            <a:r>
              <a:rPr lang="en-US" b="1" dirty="0"/>
              <a:t>; </a:t>
            </a:r>
            <a:endParaRPr lang="en-US" b="1" dirty="0" smtClean="0"/>
          </a:p>
          <a:p>
            <a:pPr marL="0" indent="0" algn="just">
              <a:buNone/>
            </a:pPr>
            <a:r>
              <a:rPr lang="en-US" b="1" dirty="0"/>
              <a:t>	</a:t>
            </a:r>
            <a:r>
              <a:rPr lang="en-US" b="1" dirty="0" smtClean="0"/>
              <a:t>(</a:t>
            </a:r>
            <a:r>
              <a:rPr lang="en-US" b="1" dirty="0"/>
              <a:t>b) Any person who is a national by birth of any of the Member States either of </a:t>
            </a:r>
            <a:r>
              <a:rPr lang="en-US" b="1" dirty="0" smtClean="0"/>
              <a:t>	whose </a:t>
            </a:r>
            <a:r>
              <a:rPr lang="en-US" b="1" dirty="0"/>
              <a:t>parents is a national by </a:t>
            </a:r>
            <a:r>
              <a:rPr lang="en-US" b="1" dirty="0" smtClean="0"/>
              <a:t>sub-paragraph (1</a:t>
            </a:r>
            <a:r>
              <a:rPr lang="en-US" b="1" dirty="0"/>
              <a:t>) above provided that such a </a:t>
            </a:r>
            <a:r>
              <a:rPr lang="en-US" b="1" dirty="0" smtClean="0"/>
              <a:t>	person </a:t>
            </a:r>
            <a:r>
              <a:rPr lang="en-US" b="1" dirty="0"/>
              <a:t>on attaining the age of 21 decides to take up </a:t>
            </a:r>
            <a:r>
              <a:rPr lang="en-US" b="1" dirty="0" smtClean="0"/>
              <a:t>the </a:t>
            </a:r>
            <a:r>
              <a:rPr lang="en-US" b="1" dirty="0"/>
              <a:t>nationality of the </a:t>
            </a:r>
            <a:r>
              <a:rPr lang="en-US" b="1" dirty="0" smtClean="0"/>
              <a:t>Member 	State</a:t>
            </a:r>
            <a:r>
              <a:rPr lang="en-US" b="1" dirty="0"/>
              <a:t>( </a:t>
            </a:r>
            <a:r>
              <a:rPr lang="en-US" b="1" dirty="0" smtClean="0"/>
              <a:t>Proviso</a:t>
            </a:r>
            <a:r>
              <a:rPr lang="en-US" b="1" dirty="0"/>
              <a:t>: a person </a:t>
            </a:r>
            <a:r>
              <a:rPr lang="en-US" b="1" dirty="0" smtClean="0"/>
              <a:t>having </a:t>
            </a:r>
            <a:r>
              <a:rPr lang="en-US" b="1" dirty="0"/>
              <a:t>dual </a:t>
            </a:r>
            <a:r>
              <a:rPr lang="en-US" b="1" dirty="0" smtClean="0"/>
              <a:t>nationality </a:t>
            </a:r>
            <a:r>
              <a:rPr lang="en-US" b="1" dirty="0"/>
              <a:t>and who had attained the age of </a:t>
            </a:r>
            <a:r>
              <a:rPr lang="en-US" b="1" dirty="0" smtClean="0"/>
              <a:t>	21 </a:t>
            </a:r>
            <a:r>
              <a:rPr lang="en-US" b="1" dirty="0"/>
              <a:t>years before the </a:t>
            </a:r>
            <a:r>
              <a:rPr lang="en-US" b="1" dirty="0" smtClean="0"/>
              <a:t>coming </a:t>
            </a:r>
            <a:r>
              <a:rPr lang="en-US" b="1" dirty="0"/>
              <a:t>in force </a:t>
            </a:r>
            <a:r>
              <a:rPr lang="en-US" b="1" dirty="0" smtClean="0"/>
              <a:t>of </a:t>
            </a:r>
            <a:r>
              <a:rPr lang="en-US" b="1" dirty="0"/>
              <a:t>this Protocol </a:t>
            </a:r>
            <a:r>
              <a:rPr lang="en-US" b="1" dirty="0" smtClean="0"/>
              <a:t>shall </a:t>
            </a:r>
            <a:r>
              <a:rPr lang="en-US" b="1" dirty="0"/>
              <a:t>renounce the </a:t>
            </a:r>
            <a:r>
              <a:rPr lang="en-US" b="1" dirty="0" smtClean="0"/>
              <a:t>	Nationality </a:t>
            </a:r>
            <a:r>
              <a:rPr lang="en-US" b="1" dirty="0"/>
              <a:t>outside that </a:t>
            </a:r>
            <a:r>
              <a:rPr lang="en-US" b="1" dirty="0" smtClean="0"/>
              <a:t>of </a:t>
            </a:r>
            <a:r>
              <a:rPr lang="en-US" b="1" dirty="0"/>
              <a:t>the </a:t>
            </a:r>
            <a:r>
              <a:rPr lang="en-US" b="1" dirty="0" smtClean="0"/>
              <a:t>Community</a:t>
            </a:r>
            <a:r>
              <a:rPr lang="en-US" b="1" dirty="0"/>
              <a:t>); </a:t>
            </a:r>
            <a:endParaRPr lang="en-US" b="1" dirty="0" smtClean="0"/>
          </a:p>
        </p:txBody>
      </p:sp>
    </p:spTree>
    <p:extLst>
      <p:ext uri="{BB962C8B-B14F-4D97-AF65-F5344CB8AC3E}">
        <p14:creationId xmlns:p14="http://schemas.microsoft.com/office/powerpoint/2010/main" val="3563905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57577"/>
            <a:ext cx="10364451" cy="1043189"/>
          </a:xfrm>
        </p:spPr>
        <p:txBody>
          <a:bodyPr/>
          <a:lstStyle/>
          <a:p>
            <a:r>
              <a:rPr lang="en-US" dirty="0" smtClean="0"/>
              <a:t>Ecowas citizenship</a:t>
            </a:r>
            <a:endParaRPr lang="en-US" dirty="0"/>
          </a:p>
        </p:txBody>
      </p:sp>
      <p:sp>
        <p:nvSpPr>
          <p:cNvPr id="3" name="Content Placeholder 2"/>
          <p:cNvSpPr>
            <a:spLocks noGrp="1"/>
          </p:cNvSpPr>
          <p:nvPr>
            <p:ph sz="quarter" idx="13"/>
          </p:nvPr>
        </p:nvSpPr>
        <p:spPr>
          <a:xfrm>
            <a:off x="180304" y="1300766"/>
            <a:ext cx="11706896" cy="4919730"/>
          </a:xfrm>
        </p:spPr>
        <p:txBody>
          <a:bodyPr>
            <a:normAutofit lnSpcReduction="10000"/>
          </a:bodyPr>
          <a:lstStyle/>
          <a:p>
            <a:pPr marL="0" indent="0">
              <a:buNone/>
            </a:pPr>
            <a:r>
              <a:rPr lang="en-US" dirty="0" smtClean="0"/>
              <a:t>	</a:t>
            </a:r>
            <a:r>
              <a:rPr lang="en-US" b="1" dirty="0"/>
              <a:t>(c) </a:t>
            </a:r>
            <a:endParaRPr lang="en-US" b="1" dirty="0" smtClean="0"/>
          </a:p>
          <a:p>
            <a:pPr marL="0" indent="0" algn="just">
              <a:buNone/>
            </a:pPr>
            <a:r>
              <a:rPr lang="en-US" b="1" dirty="0"/>
              <a:t>	</a:t>
            </a:r>
            <a:r>
              <a:rPr lang="en-US" sz="2200" b="1" dirty="0" err="1" smtClean="0"/>
              <a:t>i</a:t>
            </a:r>
            <a:r>
              <a:rPr lang="en-US" sz="2200" b="1" dirty="0"/>
              <a:t>. Any adopted child who at birth is not a citizen of the Community or </a:t>
            </a:r>
            <a:r>
              <a:rPr lang="en-US" sz="2200" b="1" dirty="0" smtClean="0"/>
              <a:t>	whose nationality </a:t>
            </a:r>
            <a:r>
              <a:rPr lang="en-US" sz="2200" b="1" dirty="0"/>
              <a:t>is unknown but expressly takes up the 	</a:t>
            </a:r>
            <a:r>
              <a:rPr lang="en-US" sz="2200" b="1" dirty="0" smtClean="0"/>
              <a:t>nationality of 	his adoptive </a:t>
            </a:r>
            <a:r>
              <a:rPr lang="en-US" sz="2200" b="1" dirty="0"/>
              <a:t>parent </a:t>
            </a:r>
            <a:r>
              <a:rPr lang="en-US" sz="2200" b="1" dirty="0" smtClean="0"/>
              <a:t>who </a:t>
            </a:r>
            <a:r>
              <a:rPr lang="en-US" sz="2200" b="1" dirty="0"/>
              <a:t>is a community citizen on attaining the age of 21; </a:t>
            </a:r>
          </a:p>
          <a:p>
            <a:pPr marL="0" indent="0" algn="just">
              <a:buNone/>
            </a:pPr>
            <a:r>
              <a:rPr lang="en-US" sz="2200" b="1" dirty="0"/>
              <a:t>	ii. An adopted person who has already attained maturity before the </a:t>
            </a:r>
            <a:r>
              <a:rPr lang="en-US" sz="2200" b="1" dirty="0" smtClean="0"/>
              <a:t>	coming </a:t>
            </a:r>
            <a:r>
              <a:rPr lang="en-US" sz="2200" b="1" dirty="0"/>
              <a:t>into </a:t>
            </a:r>
            <a:r>
              <a:rPr lang="en-US" sz="2200" b="1" dirty="0" smtClean="0"/>
              <a:t>	force </a:t>
            </a:r>
            <a:r>
              <a:rPr lang="en-US" sz="2200" b="1" dirty="0"/>
              <a:t>of this protocol and of dual nationality </a:t>
            </a:r>
            <a:r>
              <a:rPr lang="en-US" sz="2200" b="1" dirty="0" smtClean="0"/>
              <a:t>must 	renounce </a:t>
            </a:r>
            <a:r>
              <a:rPr lang="en-US" sz="2200" b="1" dirty="0"/>
              <a:t>the nationality </a:t>
            </a:r>
            <a:r>
              <a:rPr lang="en-US" sz="2200" b="1" dirty="0" smtClean="0"/>
              <a:t>of any </a:t>
            </a:r>
            <a:r>
              <a:rPr lang="en-US" sz="2200" b="1" dirty="0"/>
              <a:t>State outside the Community; </a:t>
            </a:r>
          </a:p>
          <a:p>
            <a:pPr marL="0" indent="0" algn="just">
              <a:buNone/>
            </a:pPr>
            <a:r>
              <a:rPr lang="en-US" sz="2200" b="1" dirty="0"/>
              <a:t>	iii. Any child adopted by a citizen of the Community, provided that the child </a:t>
            </a:r>
            <a:r>
              <a:rPr lang="en-US" sz="2200" b="1" dirty="0" smtClean="0"/>
              <a:t>	has 	not attained </a:t>
            </a:r>
            <a:r>
              <a:rPr lang="en-US" sz="2200" b="1" dirty="0"/>
              <a:t>his maturity to decide on the nationality </a:t>
            </a:r>
            <a:r>
              <a:rPr lang="en-US" sz="2200" b="1" dirty="0" smtClean="0"/>
              <a:t>	of </a:t>
            </a:r>
            <a:r>
              <a:rPr lang="en-US" sz="2200" b="1" dirty="0"/>
              <a:t>his </a:t>
            </a:r>
            <a:r>
              <a:rPr lang="en-US" sz="2200" b="1" dirty="0" smtClean="0"/>
              <a:t>	own </a:t>
            </a:r>
            <a:r>
              <a:rPr lang="en-US" sz="2200" b="1" dirty="0"/>
              <a:t>choice;</a:t>
            </a:r>
          </a:p>
          <a:p>
            <a:pPr marL="0" indent="0" algn="just">
              <a:buNone/>
            </a:pPr>
            <a:r>
              <a:rPr lang="en-US" sz="2200" b="1" dirty="0"/>
              <a:t>	</a:t>
            </a:r>
            <a:endParaRPr lang="en-US" sz="2200" b="1" dirty="0" smtClean="0"/>
          </a:p>
          <a:p>
            <a:pPr marL="0" indent="0">
              <a:buNone/>
            </a:pPr>
            <a:endParaRPr lang="en-US" b="1" dirty="0"/>
          </a:p>
        </p:txBody>
      </p:sp>
    </p:spTree>
    <p:extLst>
      <p:ext uri="{BB962C8B-B14F-4D97-AF65-F5344CB8AC3E}">
        <p14:creationId xmlns:p14="http://schemas.microsoft.com/office/powerpoint/2010/main" val="2102169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31821"/>
            <a:ext cx="10364451" cy="927278"/>
          </a:xfrm>
        </p:spPr>
        <p:txBody>
          <a:bodyPr/>
          <a:lstStyle/>
          <a:p>
            <a:r>
              <a:rPr lang="en-US" dirty="0" smtClean="0"/>
              <a:t>Ecowas citizenship</a:t>
            </a:r>
            <a:endParaRPr lang="en-US" dirty="0"/>
          </a:p>
        </p:txBody>
      </p:sp>
      <p:sp>
        <p:nvSpPr>
          <p:cNvPr id="3" name="Content Placeholder 2"/>
          <p:cNvSpPr>
            <a:spLocks noGrp="1"/>
          </p:cNvSpPr>
          <p:nvPr>
            <p:ph sz="quarter" idx="13"/>
          </p:nvPr>
        </p:nvSpPr>
        <p:spPr>
          <a:xfrm>
            <a:off x="141667" y="1481070"/>
            <a:ext cx="11784170" cy="4919730"/>
          </a:xfrm>
        </p:spPr>
        <p:txBody>
          <a:bodyPr>
            <a:normAutofit/>
          </a:bodyPr>
          <a:lstStyle/>
          <a:p>
            <a:pPr marL="0" indent="0">
              <a:buNone/>
            </a:pPr>
            <a:r>
              <a:rPr lang="en-US" b="1" dirty="0" smtClean="0"/>
              <a:t>	(</a:t>
            </a:r>
            <a:r>
              <a:rPr lang="en-US" b="1" dirty="0">
                <a:solidFill>
                  <a:srgbClr val="FF0000"/>
                </a:solidFill>
              </a:rPr>
              <a:t>d</a:t>
            </a:r>
            <a:r>
              <a:rPr lang="en-US" b="1" dirty="0"/>
              <a:t>) A naturalized person of a Member State who has beforehand made a formal 	</a:t>
            </a:r>
            <a:r>
              <a:rPr lang="en-US" b="1" dirty="0" smtClean="0"/>
              <a:t>application and satisfies the following conditions:</a:t>
            </a:r>
          </a:p>
          <a:p>
            <a:pPr marL="0" indent="0">
              <a:buNone/>
            </a:pPr>
            <a:r>
              <a:rPr lang="en-US" b="1" dirty="0" smtClean="0"/>
              <a:t>	</a:t>
            </a:r>
            <a:r>
              <a:rPr lang="en-US" b="1" dirty="0" err="1" smtClean="0">
                <a:solidFill>
                  <a:srgbClr val="FF0000"/>
                </a:solidFill>
              </a:rPr>
              <a:t>i</a:t>
            </a:r>
            <a:r>
              <a:rPr lang="en-US" b="1" dirty="0" smtClean="0"/>
              <a:t>. had renounced the nationality of any State outside the Community and such 	renunciation is explicitly supported by an act of duly authenticated by 	the 	appropriate authorities of the Country or Countries whose nationality or  	nationalities he formerly enjoyed and </a:t>
            </a:r>
          </a:p>
          <a:p>
            <a:pPr marL="0" indent="0">
              <a:buNone/>
            </a:pPr>
            <a:r>
              <a:rPr lang="en-US" b="1" dirty="0"/>
              <a:t>	</a:t>
            </a:r>
            <a:r>
              <a:rPr lang="en-US" b="1" dirty="0">
                <a:solidFill>
                  <a:srgbClr val="FF0000"/>
                </a:solidFill>
              </a:rPr>
              <a:t>ii</a:t>
            </a:r>
            <a:r>
              <a:rPr lang="en-US" b="1" dirty="0"/>
              <a:t>. Permanent establishment of abode on the territory of a Member State </a:t>
            </a:r>
            <a:r>
              <a:rPr lang="en-US" b="1" dirty="0" smtClean="0"/>
              <a:t>without 	any subsequent </a:t>
            </a:r>
            <a:r>
              <a:rPr lang="en-US" b="1" dirty="0"/>
              <a:t>transfer to any State  for a continuous period of </a:t>
            </a:r>
            <a:r>
              <a:rPr lang="en-US" b="1" dirty="0" smtClean="0"/>
              <a:t>fifteen </a:t>
            </a:r>
            <a:r>
              <a:rPr lang="en-US" b="1" dirty="0"/>
              <a:t>(15) </a:t>
            </a:r>
            <a:r>
              <a:rPr lang="en-US" b="1" dirty="0" smtClean="0"/>
              <a:t>	years 	preceding </a:t>
            </a:r>
            <a:r>
              <a:rPr lang="en-US" b="1" dirty="0"/>
              <a:t>his application for Community Citizenship. </a:t>
            </a:r>
            <a:endParaRPr lang="en-US" b="1" dirty="0" smtClean="0"/>
          </a:p>
          <a:p>
            <a:pPr marL="0" indent="0">
              <a:buNone/>
            </a:pPr>
            <a:r>
              <a:rPr lang="en-US" sz="1900" b="1" i="1" dirty="0" smtClean="0"/>
              <a:t>	</a:t>
            </a:r>
            <a:endParaRPr lang="en-US" b="1" dirty="0"/>
          </a:p>
        </p:txBody>
      </p:sp>
    </p:spTree>
    <p:extLst>
      <p:ext uri="{BB962C8B-B14F-4D97-AF65-F5344CB8AC3E}">
        <p14:creationId xmlns:p14="http://schemas.microsoft.com/office/powerpoint/2010/main" val="2741526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sz="quarter" idx="13"/>
          </p:nvPr>
        </p:nvSpPr>
        <p:spPr>
          <a:xfrm>
            <a:off x="913775" y="2021983"/>
            <a:ext cx="10364451" cy="4739424"/>
          </a:xfrm>
        </p:spPr>
        <p:txBody>
          <a:bodyPr>
            <a:normAutofit/>
          </a:bodyPr>
          <a:lstStyle/>
          <a:p>
            <a:pPr algn="just"/>
            <a:r>
              <a:rPr lang="en-US" sz="2200" dirty="0" smtClean="0"/>
              <a:t> </a:t>
            </a:r>
            <a:r>
              <a:rPr lang="en-US" sz="2200" b="1" dirty="0"/>
              <a:t>the </a:t>
            </a:r>
            <a:r>
              <a:rPr lang="en-US" sz="2200" b="1" dirty="0" smtClean="0"/>
              <a:t>Protocol on </a:t>
            </a:r>
            <a:r>
              <a:rPr lang="en-US" sz="2200" b="1" dirty="0"/>
              <a:t>the ECOWAS Citizenship does </a:t>
            </a:r>
            <a:r>
              <a:rPr lang="en-US" sz="2200" b="1" dirty="0" smtClean="0"/>
              <a:t>not </a:t>
            </a:r>
            <a:r>
              <a:rPr lang="en-US" sz="2200" b="1" dirty="0"/>
              <a:t>permit dual </a:t>
            </a:r>
            <a:r>
              <a:rPr lang="en-US" sz="2200" b="1" dirty="0" smtClean="0"/>
              <a:t>nationality EVEN THOUGH A NUMBER OF MEMBER STATES HAVE AMENDED THEIR CONSTITUTIONS TO RECOGNISE SAME. </a:t>
            </a:r>
          </a:p>
          <a:p>
            <a:pPr algn="just"/>
            <a:r>
              <a:rPr lang="en-US" sz="2200" b="1" dirty="0"/>
              <a:t>The Protocol on the Definition of ECOWAS Citizenship includes other onerous requirements which the Protocol failed to clarify. This lack of clarity makes the </a:t>
            </a:r>
            <a:r>
              <a:rPr lang="en-US" sz="2200" b="1" dirty="0" smtClean="0"/>
              <a:t>requirements </a:t>
            </a:r>
            <a:r>
              <a:rPr lang="en-US" sz="2200" b="1" dirty="0"/>
              <a:t>superfluous</a:t>
            </a:r>
            <a:r>
              <a:rPr lang="en-US" sz="2200" b="1" dirty="0" smtClean="0"/>
              <a:t>.</a:t>
            </a:r>
          </a:p>
          <a:p>
            <a:pPr algn="just"/>
            <a:r>
              <a:rPr lang="en-US" sz="2400" b="1" dirty="0" smtClean="0"/>
              <a:t> </a:t>
            </a:r>
            <a:r>
              <a:rPr lang="en-US" sz="2400" b="1" dirty="0"/>
              <a:t>it remains the opinions of some legal scholars that once a person has a valid citizenship of a Member State, further conditions should not be imposed without prejudice to the legal conditions for loss of </a:t>
            </a:r>
            <a:r>
              <a:rPr lang="en-US" sz="2400" b="1" dirty="0" smtClean="0"/>
              <a:t>citizenship.</a:t>
            </a:r>
          </a:p>
          <a:p>
            <a:pPr algn="just"/>
            <a:endParaRPr lang="en-US" sz="2400" b="1" dirty="0" smtClean="0"/>
          </a:p>
          <a:p>
            <a:pPr algn="just"/>
            <a:endParaRPr lang="en-US" sz="2400" b="1" dirty="0"/>
          </a:p>
          <a:p>
            <a:pPr algn="just"/>
            <a:endParaRPr lang="en-US" sz="2200" b="1" dirty="0" smtClean="0"/>
          </a:p>
          <a:p>
            <a:pPr algn="just"/>
            <a:endParaRPr lang="en-US" sz="2200" b="1" dirty="0" smtClean="0"/>
          </a:p>
          <a:p>
            <a:endParaRPr lang="en-US" sz="3600" b="1" dirty="0" smtClean="0"/>
          </a:p>
          <a:p>
            <a:endParaRPr lang="en-US" sz="3600" b="1" dirty="0"/>
          </a:p>
          <a:p>
            <a:endParaRPr lang="en-US" dirty="0"/>
          </a:p>
        </p:txBody>
      </p:sp>
    </p:spTree>
    <p:extLst>
      <p:ext uri="{BB962C8B-B14F-4D97-AF65-F5344CB8AC3E}">
        <p14:creationId xmlns:p14="http://schemas.microsoft.com/office/powerpoint/2010/main" val="1612278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3"/>
          </p:nvPr>
        </p:nvSpPr>
        <p:spPr/>
        <p:txBody>
          <a:bodyPr>
            <a:normAutofit fontScale="92500" lnSpcReduction="10000"/>
          </a:bodyPr>
          <a:lstStyle/>
          <a:p>
            <a:pPr algn="just"/>
            <a:r>
              <a:rPr lang="en-US" sz="2200" b="1" dirty="0" smtClean="0"/>
              <a:t>While I am not discussing statelessness, I state here that ECOWAS </a:t>
            </a:r>
            <a:r>
              <a:rPr lang="en-US" sz="2200" b="1" dirty="0"/>
              <a:t>Citizenship as we have it today is not in a position to address </a:t>
            </a:r>
            <a:r>
              <a:rPr lang="en-US" sz="2200" b="1" dirty="0" smtClean="0"/>
              <a:t>statelessness.</a:t>
            </a:r>
          </a:p>
          <a:p>
            <a:pPr algn="just"/>
            <a:r>
              <a:rPr lang="en-US" sz="2200" b="1" dirty="0" smtClean="0"/>
              <a:t> </a:t>
            </a:r>
            <a:r>
              <a:rPr lang="en-US" sz="2200" b="1" dirty="0"/>
              <a:t>I </a:t>
            </a:r>
            <a:r>
              <a:rPr lang="en-US" sz="2200" b="1" dirty="0" smtClean="0"/>
              <a:t>make bold to say that  in actual fact encourages </a:t>
            </a:r>
            <a:r>
              <a:rPr lang="en-US" sz="2200" b="1" dirty="0"/>
              <a:t>statelessness rather than reduce same</a:t>
            </a:r>
            <a:r>
              <a:rPr lang="en-US" sz="2200" b="1" dirty="0" smtClean="0"/>
              <a:t>.</a:t>
            </a:r>
          </a:p>
          <a:p>
            <a:pPr algn="just"/>
            <a:r>
              <a:rPr lang="en-US" sz="2200" b="1" dirty="0" smtClean="0"/>
              <a:t>  </a:t>
            </a:r>
            <a:r>
              <a:rPr lang="en-US" sz="2200" b="1" dirty="0"/>
              <a:t>for </a:t>
            </a:r>
            <a:r>
              <a:rPr lang="en-US" sz="2200" b="1" dirty="0" smtClean="0"/>
              <a:t>three </a:t>
            </a:r>
            <a:r>
              <a:rPr lang="en-US" sz="2200" b="1" dirty="0"/>
              <a:t>reasons which are firstly, ECOWAS Citizenship is tied to the whims and caprice of the Member </a:t>
            </a:r>
            <a:r>
              <a:rPr lang="en-US" sz="2200" b="1" dirty="0" smtClean="0"/>
              <a:t>States </a:t>
            </a:r>
            <a:r>
              <a:rPr lang="en-US" sz="2200" b="1" dirty="0"/>
              <a:t>who are the actual violators of stateless persons. Secondly the refusal </a:t>
            </a:r>
            <a:r>
              <a:rPr lang="en-US" sz="2200" b="1" dirty="0" smtClean="0"/>
              <a:t>of  </a:t>
            </a:r>
            <a:r>
              <a:rPr lang="en-US" sz="2200" b="1" dirty="0"/>
              <a:t>dual nationality and </a:t>
            </a:r>
            <a:r>
              <a:rPr lang="en-US" sz="2200" b="1" dirty="0" smtClean="0"/>
              <a:t>thirdly the </a:t>
            </a:r>
            <a:r>
              <a:rPr lang="en-US" sz="2200" b="1" dirty="0"/>
              <a:t>mandatory legal condition to renounce the nationality of a non- Member State of the </a:t>
            </a:r>
            <a:r>
              <a:rPr lang="en-US" sz="2200" b="1" dirty="0" smtClean="0"/>
              <a:t>Community. </a:t>
            </a:r>
            <a:endParaRPr lang="en-US" sz="2200" dirty="0"/>
          </a:p>
          <a:p>
            <a:endParaRPr lang="en-US" dirty="0"/>
          </a:p>
        </p:txBody>
      </p:sp>
    </p:spTree>
    <p:extLst>
      <p:ext uri="{BB962C8B-B14F-4D97-AF65-F5344CB8AC3E}">
        <p14:creationId xmlns:p14="http://schemas.microsoft.com/office/powerpoint/2010/main" val="2715443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3335"/>
            <a:ext cx="10364451" cy="1184857"/>
          </a:xfrm>
        </p:spPr>
        <p:txBody>
          <a:bodyPr/>
          <a:lstStyle/>
          <a:p>
            <a:r>
              <a:rPr lang="en-US" b="1" dirty="0"/>
              <a:t>CONCLUSION</a:t>
            </a:r>
          </a:p>
        </p:txBody>
      </p:sp>
      <p:sp>
        <p:nvSpPr>
          <p:cNvPr id="3" name="Content Placeholder 2"/>
          <p:cNvSpPr>
            <a:spLocks noGrp="1"/>
          </p:cNvSpPr>
          <p:nvPr>
            <p:ph sz="quarter" idx="13"/>
          </p:nvPr>
        </p:nvSpPr>
        <p:spPr>
          <a:xfrm>
            <a:off x="566357" y="1558346"/>
            <a:ext cx="11059285" cy="3503052"/>
          </a:xfrm>
        </p:spPr>
        <p:txBody>
          <a:bodyPr>
            <a:normAutofit/>
          </a:bodyPr>
          <a:lstStyle/>
          <a:p>
            <a:pPr algn="just"/>
            <a:r>
              <a:rPr lang="en-US" sz="2200" b="1" dirty="0"/>
              <a:t>the protocol on ECOWAS citizenship is constrained on all sides by rules, regulations and national legislation</a:t>
            </a:r>
            <a:r>
              <a:rPr lang="en-US" sz="2200" b="1" dirty="0" smtClean="0"/>
              <a:t>.</a:t>
            </a:r>
          </a:p>
          <a:p>
            <a:pPr algn="just"/>
            <a:r>
              <a:rPr lang="en-US" sz="2200" b="1" dirty="0" smtClean="0"/>
              <a:t>The  </a:t>
            </a:r>
            <a:r>
              <a:rPr lang="en-US" sz="2200" b="1" dirty="0"/>
              <a:t>existing  model of ECOWAS Citizenship must be improved upon to meet acceptable  </a:t>
            </a:r>
            <a:r>
              <a:rPr lang="en-US" sz="2200" b="1" dirty="0" smtClean="0"/>
              <a:t>regional and international  </a:t>
            </a:r>
            <a:r>
              <a:rPr lang="en-US" sz="2200" b="1" dirty="0"/>
              <a:t>best </a:t>
            </a:r>
            <a:r>
              <a:rPr lang="en-US" sz="2200" b="1" dirty="0" smtClean="0"/>
              <a:t>practices. </a:t>
            </a:r>
            <a:endParaRPr lang="en-US" sz="2200" dirty="0"/>
          </a:p>
          <a:p>
            <a:pPr algn="just"/>
            <a:r>
              <a:rPr lang="en-US" sz="2200" b="1" dirty="0"/>
              <a:t>I have not made an exhaustive discussion on the topic but due to time constraints I have just raised issues to provoke the discussion. I merely intended to incite the debate. </a:t>
            </a:r>
          </a:p>
          <a:p>
            <a:pPr marL="0" indent="0" algn="just">
              <a:buNone/>
            </a:pPr>
            <a:endParaRPr lang="en-US" sz="2200" b="1"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865329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656822" y="1300163"/>
            <a:ext cx="10380371" cy="2509837"/>
          </a:xfrm>
        </p:spPr>
        <p:txBody>
          <a:bodyPr/>
          <a:lstStyle/>
          <a:p>
            <a:r>
              <a:rPr lang="en-US" dirty="0" smtClean="0"/>
              <a:t>Thank you</a:t>
            </a:r>
            <a:endParaRPr lang="en-US" dirty="0"/>
          </a:p>
        </p:txBody>
      </p:sp>
    </p:spTree>
    <p:extLst>
      <p:ext uri="{BB962C8B-B14F-4D97-AF65-F5344CB8AC3E}">
        <p14:creationId xmlns:p14="http://schemas.microsoft.com/office/powerpoint/2010/main" val="179559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WHY THE </a:t>
            </a:r>
            <a:r>
              <a:rPr lang="en-US" sz="4000" dirty="0"/>
              <a:t>RIGHT TO </a:t>
            </a:r>
            <a:r>
              <a:rPr lang="en-US" sz="4000" dirty="0" smtClean="0"/>
              <a:t>NATIONALITY</a:t>
            </a:r>
            <a:r>
              <a:rPr lang="en-US" sz="4000" dirty="0"/>
              <a:t/>
            </a:r>
            <a:br>
              <a:rPr lang="en-US" sz="4000" dirty="0"/>
            </a:br>
            <a:r>
              <a:rPr lang="en-US" sz="4000" dirty="0"/>
              <a:t> </a:t>
            </a:r>
          </a:p>
        </p:txBody>
      </p:sp>
      <p:sp>
        <p:nvSpPr>
          <p:cNvPr id="3" name="Content Placeholder 2"/>
          <p:cNvSpPr>
            <a:spLocks noGrp="1"/>
          </p:cNvSpPr>
          <p:nvPr>
            <p:ph sz="quarter" idx="13"/>
          </p:nvPr>
        </p:nvSpPr>
        <p:spPr>
          <a:xfrm>
            <a:off x="283335" y="1841679"/>
            <a:ext cx="11397803" cy="4443211"/>
          </a:xfrm>
        </p:spPr>
        <p:txBody>
          <a:bodyPr>
            <a:normAutofit fontScale="92500" lnSpcReduction="20000"/>
          </a:bodyPr>
          <a:lstStyle/>
          <a:p>
            <a:pPr algn="just"/>
            <a:r>
              <a:rPr lang="en-US" sz="2900" b="1" dirty="0" smtClean="0"/>
              <a:t>The </a:t>
            </a:r>
            <a:r>
              <a:rPr lang="en-US" sz="2900" b="1" dirty="0"/>
              <a:t>right to a nationality is of paramount importance to </a:t>
            </a:r>
            <a:r>
              <a:rPr lang="en-US" sz="2900" b="1" i="1" dirty="0"/>
              <a:t>the realization of other fundamental human </a:t>
            </a:r>
            <a:r>
              <a:rPr lang="en-US" sz="2900" b="1" i="1" dirty="0" smtClean="0"/>
              <a:t>rights</a:t>
            </a:r>
            <a:r>
              <a:rPr lang="en-US" sz="2900" b="1" dirty="0" smtClean="0"/>
              <a:t>, civil </a:t>
            </a:r>
            <a:r>
              <a:rPr lang="en-US" sz="2900" b="1" dirty="0"/>
              <a:t>rights and access to public </a:t>
            </a:r>
            <a:r>
              <a:rPr lang="en-US" sz="2900" b="1" dirty="0" smtClean="0"/>
              <a:t>services. </a:t>
            </a:r>
          </a:p>
          <a:p>
            <a:pPr algn="just"/>
            <a:r>
              <a:rPr lang="en-US" sz="2900" b="1" dirty="0" smtClean="0"/>
              <a:t>Nationality </a:t>
            </a:r>
            <a:r>
              <a:rPr lang="en-US" sz="2900" b="1" dirty="0"/>
              <a:t>is the legal relationship between a person and State. Possession of a nationality carries with it the diplomatic protection of the country of nationality and is also often a legal or practical requirement for the exercise of fundamental rights. Consequently, the right to a nationality has been described as the “right to have rights” as seen in </a:t>
            </a:r>
            <a:endParaRPr lang="en-US" sz="2900" b="1" dirty="0" smtClean="0"/>
          </a:p>
          <a:p>
            <a:pPr marL="0" indent="0" algn="just">
              <a:buNone/>
            </a:pPr>
            <a:r>
              <a:rPr lang="en-US" sz="2400" dirty="0"/>
              <a:t>	</a:t>
            </a:r>
            <a:r>
              <a:rPr lang="en-US" sz="2400" dirty="0" smtClean="0"/>
              <a:t>		</a:t>
            </a:r>
            <a:r>
              <a:rPr lang="en-US" sz="2400" dirty="0" smtClean="0">
                <a:solidFill>
                  <a:schemeClr val="accent6"/>
                </a:solidFill>
              </a:rPr>
              <a:t>Trop </a:t>
            </a:r>
            <a:r>
              <a:rPr lang="en-US" sz="2400" dirty="0">
                <a:solidFill>
                  <a:schemeClr val="accent6"/>
                </a:solidFill>
              </a:rPr>
              <a:t>v. Dulles, 356 U.S. 86, 101-102 (1958)</a:t>
            </a:r>
            <a:r>
              <a:rPr lang="en-US" sz="2400" dirty="0"/>
              <a:t>. </a:t>
            </a:r>
            <a:endParaRPr lang="en-US" sz="2400" b="1" dirty="0"/>
          </a:p>
        </p:txBody>
      </p:sp>
    </p:spTree>
    <p:extLst>
      <p:ext uri="{BB962C8B-B14F-4D97-AF65-F5344CB8AC3E}">
        <p14:creationId xmlns:p14="http://schemas.microsoft.com/office/powerpoint/2010/main" val="402960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Related International </a:t>
            </a:r>
            <a:r>
              <a:rPr lang="en-US" dirty="0" smtClean="0"/>
              <a:t>instruments on human rights</a:t>
            </a:r>
            <a:endParaRPr lang="en-US" dirty="0"/>
          </a:p>
        </p:txBody>
      </p:sp>
      <p:sp>
        <p:nvSpPr>
          <p:cNvPr id="3" name="Content Placeholder 2"/>
          <p:cNvSpPr>
            <a:spLocks noGrp="1"/>
          </p:cNvSpPr>
          <p:nvPr>
            <p:ph sz="quarter" idx="13"/>
          </p:nvPr>
        </p:nvSpPr>
        <p:spPr>
          <a:xfrm>
            <a:off x="913774" y="2367092"/>
            <a:ext cx="10363825" cy="3814767"/>
          </a:xfrm>
        </p:spPr>
        <p:txBody>
          <a:bodyPr>
            <a:normAutofit fontScale="32500" lnSpcReduction="20000"/>
          </a:bodyPr>
          <a:lstStyle/>
          <a:p>
            <a:pPr lvl="0" algn="just"/>
            <a:r>
              <a:rPr lang="en-US" sz="7000" b="1" dirty="0"/>
              <a:t>Article 15 of the Universal Declaration of Human Rights states that “everyone has the right to a nationality” and that “no one shall be arbitrarily deprived of his nationality nor denied the right to change his nationality.” </a:t>
            </a:r>
          </a:p>
          <a:p>
            <a:pPr lvl="0" algn="just"/>
            <a:r>
              <a:rPr lang="en-US" sz="7000" b="1" dirty="0"/>
              <a:t>Article 20 of the American Convention on Human Rights. </a:t>
            </a:r>
          </a:p>
          <a:p>
            <a:pPr lvl="0" algn="just"/>
            <a:r>
              <a:rPr lang="en-US" sz="7000" b="1" dirty="0"/>
              <a:t>Article 7 of the Convention on the Rights of the Child.</a:t>
            </a:r>
          </a:p>
          <a:p>
            <a:pPr lvl="0" algn="just"/>
            <a:r>
              <a:rPr lang="en-US" sz="7000" b="1" dirty="0"/>
              <a:t> Article 5 of the Convention on the Elimination of all Forms of Racial Discrimination. </a:t>
            </a:r>
            <a:endParaRPr lang="en-US" sz="7000" b="1" dirty="0" smtClean="0"/>
          </a:p>
          <a:p>
            <a:pPr lvl="0" algn="just"/>
            <a:r>
              <a:rPr lang="en-US" sz="7000" b="1" dirty="0" smtClean="0"/>
              <a:t>INTERNATIONAL COVENANTON CIVIL AND POLITICAL RIGHTS</a:t>
            </a:r>
          </a:p>
          <a:p>
            <a:pPr lvl="0" algn="just"/>
            <a:endParaRPr lang="en-US" sz="7000" b="1" dirty="0"/>
          </a:p>
          <a:p>
            <a:endParaRPr lang="en-US" dirty="0"/>
          </a:p>
        </p:txBody>
      </p:sp>
    </p:spTree>
    <p:extLst>
      <p:ext uri="{BB962C8B-B14F-4D97-AF65-F5344CB8AC3E}">
        <p14:creationId xmlns:p14="http://schemas.microsoft.com/office/powerpoint/2010/main" val="995269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41669"/>
            <a:ext cx="10364451" cy="837125"/>
          </a:xfrm>
        </p:spPr>
        <p:txBody>
          <a:bodyPr/>
          <a:lstStyle/>
          <a:p>
            <a:r>
              <a:rPr lang="en-US" dirty="0" smtClean="0"/>
              <a:t>The African charter perspective</a:t>
            </a:r>
            <a:endParaRPr lang="en-US" dirty="0"/>
          </a:p>
        </p:txBody>
      </p:sp>
      <p:sp>
        <p:nvSpPr>
          <p:cNvPr id="3" name="Content Placeholder 2"/>
          <p:cNvSpPr>
            <a:spLocks noGrp="1"/>
          </p:cNvSpPr>
          <p:nvPr>
            <p:ph sz="quarter" idx="13"/>
          </p:nvPr>
        </p:nvSpPr>
        <p:spPr>
          <a:xfrm>
            <a:off x="231820" y="1120462"/>
            <a:ext cx="11681138" cy="5409127"/>
          </a:xfrm>
        </p:spPr>
        <p:txBody>
          <a:bodyPr>
            <a:normAutofit/>
          </a:bodyPr>
          <a:lstStyle/>
          <a:p>
            <a:pPr lvl="0" algn="just"/>
            <a:r>
              <a:rPr lang="en-US" b="1" dirty="0"/>
              <a:t>No provision for a right to nationality as seen in the Universal Declaration on Human Rights and other International human rights instruments.</a:t>
            </a:r>
          </a:p>
          <a:p>
            <a:pPr lvl="0" algn="just"/>
            <a:r>
              <a:rPr lang="en-US" b="1" dirty="0"/>
              <a:t> </a:t>
            </a:r>
            <a:r>
              <a:rPr lang="en-US" b="1" dirty="0" smtClean="0"/>
              <a:t>However, </a:t>
            </a:r>
            <a:r>
              <a:rPr lang="en-US" b="1" dirty="0"/>
              <a:t>it </a:t>
            </a:r>
            <a:r>
              <a:rPr lang="en-US" b="1" dirty="0" smtClean="0"/>
              <a:t>provides </a:t>
            </a:r>
            <a:r>
              <a:rPr lang="en-US" b="1" dirty="0"/>
              <a:t>that every individual shall be entitled to the enjoyment of the rights, and freedoms recognized and guaranteed in the present Charter without distinction of any kind such as race, ethnic, group, color, sex, language, religion, political or any other opinion, national and social, origin, fortune, birth or other status.</a:t>
            </a:r>
          </a:p>
          <a:p>
            <a:pPr lvl="0" algn="just"/>
            <a:r>
              <a:rPr lang="en-US" b="1" dirty="0"/>
              <a:t> </a:t>
            </a:r>
            <a:r>
              <a:rPr lang="en-US" b="1" dirty="0" smtClean="0"/>
              <a:t>therefore, </a:t>
            </a:r>
            <a:r>
              <a:rPr lang="en-US" b="1" dirty="0"/>
              <a:t>to deprive a person a right to a nationality due to race, ethnic, origin etc. can very well be viewed as discrimination against the person and therefore a violation of </a:t>
            </a:r>
            <a:r>
              <a:rPr lang="en-US" b="1" dirty="0" smtClean="0"/>
              <a:t>his/her human </a:t>
            </a:r>
            <a:r>
              <a:rPr lang="en-US" b="1" dirty="0"/>
              <a:t>rights under the African Charter on human and Peoples’ Rights. </a:t>
            </a:r>
          </a:p>
          <a:p>
            <a:pPr lvl="0" algn="just"/>
            <a:r>
              <a:rPr lang="en-US" b="1" dirty="0"/>
              <a:t>The alleged discriminatory practice can very well be </a:t>
            </a:r>
            <a:r>
              <a:rPr lang="en-US" b="1" dirty="0" smtClean="0"/>
              <a:t>litigated upon BASED on the </a:t>
            </a:r>
            <a:r>
              <a:rPr lang="en-US" b="1" dirty="0"/>
              <a:t>grounds of violations of human rights. </a:t>
            </a:r>
            <a:endParaRPr lang="en-US" b="1" dirty="0" smtClean="0"/>
          </a:p>
          <a:p>
            <a:pPr algn="just"/>
            <a:endParaRPr lang="en-US" b="1" dirty="0"/>
          </a:p>
        </p:txBody>
      </p:sp>
    </p:spTree>
    <p:extLst>
      <p:ext uri="{BB962C8B-B14F-4D97-AF65-F5344CB8AC3E}">
        <p14:creationId xmlns:p14="http://schemas.microsoft.com/office/powerpoint/2010/main" val="2792441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consensus</a:t>
            </a:r>
            <a:endParaRPr lang="en-US" dirty="0"/>
          </a:p>
        </p:txBody>
      </p:sp>
      <p:sp>
        <p:nvSpPr>
          <p:cNvPr id="3" name="Content Placeholder 2"/>
          <p:cNvSpPr>
            <a:spLocks noGrp="1"/>
          </p:cNvSpPr>
          <p:nvPr>
            <p:ph sz="quarter" idx="13"/>
          </p:nvPr>
        </p:nvSpPr>
        <p:spPr/>
        <p:txBody>
          <a:bodyPr>
            <a:noAutofit/>
          </a:bodyPr>
          <a:lstStyle/>
          <a:p>
            <a:pPr algn="just"/>
            <a:r>
              <a:rPr lang="en-US" b="1" dirty="0" smtClean="0"/>
              <a:t>DESPITE RECOGNITION OF THE RIGHT TO NATIONALITY, AN ESTIMATED 12 MILLION PEOPLE CURRENTLY DO NOT HAVE A NATIONALITY.</a:t>
            </a:r>
          </a:p>
          <a:p>
            <a:pPr algn="just"/>
            <a:r>
              <a:rPr lang="en-US" b="1" dirty="0" smtClean="0"/>
              <a:t>STATELESSNESS IS A GLOBAL PROBLEM.</a:t>
            </a:r>
          </a:p>
          <a:p>
            <a:pPr algn="just"/>
            <a:r>
              <a:rPr lang="en-US" b="1" dirty="0" smtClean="0"/>
              <a:t>STATELESSNESS has taken an international dimension and therefore no longer within the exclusive domestic realm.</a:t>
            </a:r>
          </a:p>
          <a:p>
            <a:pPr algn="just"/>
            <a:r>
              <a:rPr lang="en-US" b="1" dirty="0" smtClean="0"/>
              <a:t>It appears that the general consensus is that the right to a nationality is now a human right.</a:t>
            </a:r>
          </a:p>
          <a:p>
            <a:pPr lvl="0" algn="just"/>
            <a:r>
              <a:rPr lang="en-US" b="1" dirty="0" smtClean="0"/>
              <a:t> </a:t>
            </a:r>
            <a:r>
              <a:rPr lang="en-US" b="1" dirty="0"/>
              <a:t>THEREFORE IT IS IMPERATIVE TO NOTE HERE THAT Important Judicial pronouncements will </a:t>
            </a:r>
            <a:r>
              <a:rPr lang="en-US" b="1" dirty="0" smtClean="0"/>
              <a:t>generally </a:t>
            </a:r>
            <a:r>
              <a:rPr lang="en-US" b="1" dirty="0"/>
              <a:t>lead to legislative amendments and change in government policies.</a:t>
            </a:r>
          </a:p>
          <a:p>
            <a:pPr algn="just"/>
            <a:endParaRPr lang="en-US" sz="1900" dirty="0"/>
          </a:p>
        </p:txBody>
      </p:sp>
    </p:spTree>
    <p:extLst>
      <p:ext uri="{BB962C8B-B14F-4D97-AF65-F5344CB8AC3E}">
        <p14:creationId xmlns:p14="http://schemas.microsoft.com/office/powerpoint/2010/main" val="3639629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57577"/>
            <a:ext cx="10364451" cy="1017431"/>
          </a:xfrm>
        </p:spPr>
        <p:txBody>
          <a:bodyPr/>
          <a:lstStyle/>
          <a:p>
            <a:r>
              <a:rPr lang="en-US" dirty="0" smtClean="0"/>
              <a:t>The ecowas court</a:t>
            </a:r>
            <a:endParaRPr lang="en-US" dirty="0"/>
          </a:p>
        </p:txBody>
      </p:sp>
      <p:sp>
        <p:nvSpPr>
          <p:cNvPr id="3" name="Content Placeholder 2"/>
          <p:cNvSpPr>
            <a:spLocks noGrp="1"/>
          </p:cNvSpPr>
          <p:nvPr>
            <p:ph sz="quarter" idx="13"/>
          </p:nvPr>
        </p:nvSpPr>
        <p:spPr>
          <a:xfrm>
            <a:off x="115910" y="1275008"/>
            <a:ext cx="11861442" cy="5203065"/>
          </a:xfrm>
        </p:spPr>
        <p:txBody>
          <a:bodyPr>
            <a:normAutofit fontScale="92500" lnSpcReduction="10000"/>
          </a:bodyPr>
          <a:lstStyle/>
          <a:p>
            <a:pPr marL="0" indent="0">
              <a:buNone/>
            </a:pPr>
            <a:r>
              <a:rPr lang="en-US" dirty="0"/>
              <a:t> </a:t>
            </a:r>
          </a:p>
          <a:p>
            <a:pPr lvl="0" algn="just"/>
            <a:r>
              <a:rPr lang="en-US" b="1" dirty="0" smtClean="0"/>
              <a:t>The court is a human rights court.</a:t>
            </a:r>
          </a:p>
          <a:p>
            <a:pPr lvl="0" algn="just"/>
            <a:r>
              <a:rPr lang="en-US" b="1" dirty="0" smtClean="0"/>
              <a:t>The </a:t>
            </a:r>
            <a:r>
              <a:rPr lang="en-US" b="1" dirty="0"/>
              <a:t>Court has Jurisdiction on human rights matter.</a:t>
            </a:r>
          </a:p>
          <a:p>
            <a:pPr lvl="0" algn="just"/>
            <a:r>
              <a:rPr lang="en-US" b="1" dirty="0" smtClean="0"/>
              <a:t> </a:t>
            </a:r>
            <a:r>
              <a:rPr lang="en-US" b="1" dirty="0"/>
              <a:t>it’s Protocol did not prescribe the applicable human rights </a:t>
            </a:r>
            <a:r>
              <a:rPr lang="en-US" b="1" dirty="0" smtClean="0"/>
              <a:t>instruments to be applied. </a:t>
            </a:r>
            <a:endParaRPr lang="en-US" b="1" dirty="0"/>
          </a:p>
          <a:p>
            <a:pPr lvl="0" algn="just"/>
            <a:r>
              <a:rPr lang="en-US" b="1" dirty="0"/>
              <a:t> ECOWAS does not have a distinct bill of rights or human rights </a:t>
            </a:r>
            <a:r>
              <a:rPr lang="en-US" b="1" dirty="0" smtClean="0"/>
              <a:t>instrument. </a:t>
            </a:r>
            <a:endParaRPr lang="en-US" b="1" dirty="0"/>
          </a:p>
          <a:p>
            <a:pPr lvl="0" algn="just"/>
            <a:r>
              <a:rPr lang="en-US" b="1" dirty="0"/>
              <a:t>The </a:t>
            </a:r>
            <a:r>
              <a:rPr lang="en-US" b="1" dirty="0" smtClean="0"/>
              <a:t>Court, </a:t>
            </a:r>
            <a:r>
              <a:rPr lang="en-US" b="1" dirty="0"/>
              <a:t>applies the provisions of the African Charter by reference to Article 4(g) of the ECOWAS Revised Treaty and </a:t>
            </a:r>
            <a:r>
              <a:rPr lang="en-US" b="1" dirty="0" smtClean="0"/>
              <a:t>as well as any </a:t>
            </a:r>
            <a:r>
              <a:rPr lang="en-US" b="1" dirty="0"/>
              <a:t>other Human Rights instrument adopted and ratified by a Member State against it. </a:t>
            </a:r>
          </a:p>
          <a:p>
            <a:pPr lvl="0" algn="just"/>
            <a:r>
              <a:rPr lang="en-US" b="1" dirty="0"/>
              <a:t>Article 9 (4) of the 2005 Supplementary </a:t>
            </a:r>
            <a:r>
              <a:rPr lang="en-US" b="1" dirty="0" smtClean="0"/>
              <a:t>Protocol </a:t>
            </a:r>
            <a:r>
              <a:rPr lang="en-US" b="1" dirty="0"/>
              <a:t>gives the Court, jurisdiction to determine cases of violation of human rights that occur in any Member State.</a:t>
            </a:r>
          </a:p>
          <a:p>
            <a:pPr lvl="0" algn="just"/>
            <a:r>
              <a:rPr lang="en-US" b="1" dirty="0"/>
              <a:t>Therefore, </a:t>
            </a:r>
            <a:r>
              <a:rPr lang="en-US" b="1" dirty="0" smtClean="0"/>
              <a:t>issues of nationality </a:t>
            </a:r>
            <a:r>
              <a:rPr lang="en-US" b="1" dirty="0"/>
              <a:t> Relating </a:t>
            </a:r>
            <a:r>
              <a:rPr lang="en-US" b="1" dirty="0" smtClean="0"/>
              <a:t>to  violation of human rights </a:t>
            </a:r>
            <a:r>
              <a:rPr lang="en-US" b="1" dirty="0"/>
              <a:t>can and should </a:t>
            </a:r>
            <a:r>
              <a:rPr lang="en-US" b="1" dirty="0" smtClean="0"/>
              <a:t>be addressed </a:t>
            </a:r>
            <a:r>
              <a:rPr lang="en-US" b="1" dirty="0"/>
              <a:t>by the Court, particularly in regards to Article 9 (4) of the 2005 Supplementary Protocol. </a:t>
            </a:r>
          </a:p>
        </p:txBody>
      </p:sp>
    </p:spTree>
    <p:extLst>
      <p:ext uri="{BB962C8B-B14F-4D97-AF65-F5344CB8AC3E}">
        <p14:creationId xmlns:p14="http://schemas.microsoft.com/office/powerpoint/2010/main" val="19124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CITIZENSHIP</a:t>
            </a:r>
            <a:endParaRPr lang="en-US" b="1" dirty="0"/>
          </a:p>
        </p:txBody>
      </p:sp>
      <p:sp>
        <p:nvSpPr>
          <p:cNvPr id="3" name="Content Placeholder 2"/>
          <p:cNvSpPr>
            <a:spLocks noGrp="1"/>
          </p:cNvSpPr>
          <p:nvPr>
            <p:ph sz="quarter" idx="13"/>
          </p:nvPr>
        </p:nvSpPr>
        <p:spPr>
          <a:xfrm>
            <a:off x="206062" y="1841680"/>
            <a:ext cx="11565228" cy="4340180"/>
          </a:xfrm>
        </p:spPr>
        <p:txBody>
          <a:bodyPr>
            <a:normAutofit fontScale="92500"/>
          </a:bodyPr>
          <a:lstStyle/>
          <a:p>
            <a:pPr algn="just"/>
            <a:r>
              <a:rPr lang="en-US" b="1" dirty="0"/>
              <a:t>C</a:t>
            </a:r>
            <a:r>
              <a:rPr lang="en-US" b="1" dirty="0" smtClean="0"/>
              <a:t>itizenship can </a:t>
            </a:r>
            <a:r>
              <a:rPr lang="en-US" b="1" dirty="0"/>
              <a:t>be said to be the bedrock of nationhood. Every nation has within its territory, persons who owe allegiance to it, who have a stake in its existence and to whom the nation owes some obligations, which are usually embedded in the Constitution. </a:t>
            </a:r>
            <a:endParaRPr lang="en-US" b="1" dirty="0" smtClean="0"/>
          </a:p>
          <a:p>
            <a:pPr algn="just"/>
            <a:r>
              <a:rPr lang="en-US" b="1" dirty="0" smtClean="0"/>
              <a:t>This </a:t>
            </a:r>
            <a:r>
              <a:rPr lang="en-US" b="1" dirty="0"/>
              <a:t>idea is aptly captured by T.H Marshall in his seminar work, Citizenship and Social Class (1950) where he defined citizenship as a status bestowed on those who are full members of a Community. All who possess the status, are equal with respect to the rights and duties with which the status is endowed</a:t>
            </a:r>
            <a:r>
              <a:rPr lang="en-US" b="1" dirty="0" smtClean="0"/>
              <a:t>.</a:t>
            </a:r>
            <a:r>
              <a:rPr lang="en-US" b="1" dirty="0"/>
              <a:t> </a:t>
            </a:r>
            <a:endParaRPr lang="en-US" b="1" dirty="0" smtClean="0"/>
          </a:p>
          <a:p>
            <a:pPr algn="just"/>
            <a:r>
              <a:rPr lang="en-US" b="1" dirty="0" smtClean="0"/>
              <a:t>Citizenship </a:t>
            </a:r>
            <a:r>
              <a:rPr lang="en-US" b="1" dirty="0"/>
              <a:t>generally is contextualized within the milieu of national/municipal laws. Every country of the world has its own policies, principles and legislation on the acquisition, rights, liabilities and loss of citizenship. From the onset, it became clear that citizenship carried with it a host of privileges.</a:t>
            </a:r>
          </a:p>
          <a:p>
            <a:endParaRPr lang="en-US" b="1" dirty="0" smtClean="0"/>
          </a:p>
          <a:p>
            <a:endParaRPr lang="en-US" b="1" dirty="0"/>
          </a:p>
          <a:p>
            <a:endParaRPr lang="en-US" dirty="0"/>
          </a:p>
        </p:txBody>
      </p:sp>
    </p:spTree>
    <p:extLst>
      <p:ext uri="{BB962C8B-B14F-4D97-AF65-F5344CB8AC3E}">
        <p14:creationId xmlns:p14="http://schemas.microsoft.com/office/powerpoint/2010/main" val="2378550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ECOWAS CITIZENSHIP</a:t>
            </a:r>
          </a:p>
        </p:txBody>
      </p:sp>
      <p:sp>
        <p:nvSpPr>
          <p:cNvPr id="3" name="Content Placeholder 2"/>
          <p:cNvSpPr>
            <a:spLocks noGrp="1"/>
          </p:cNvSpPr>
          <p:nvPr>
            <p:ph sz="quarter" idx="13"/>
          </p:nvPr>
        </p:nvSpPr>
        <p:spPr>
          <a:xfrm>
            <a:off x="231819" y="2367092"/>
            <a:ext cx="11603865" cy="3840525"/>
          </a:xfrm>
        </p:spPr>
        <p:txBody>
          <a:bodyPr/>
          <a:lstStyle/>
          <a:p>
            <a:pPr algn="just"/>
            <a:r>
              <a:rPr lang="en-US" dirty="0"/>
              <a:t> </a:t>
            </a:r>
            <a:r>
              <a:rPr lang="en-US" sz="2400" b="1" dirty="0"/>
              <a:t>ECOWAS citizenship </a:t>
            </a:r>
            <a:r>
              <a:rPr lang="en-US" sz="2400" b="1" dirty="0" smtClean="0"/>
              <a:t>belongs </a:t>
            </a:r>
            <a:r>
              <a:rPr lang="en-US" sz="2400" b="1" dirty="0"/>
              <a:t>to an altered category of citizenship in view of the fact that ECOWAS is a </a:t>
            </a:r>
            <a:r>
              <a:rPr lang="en-US" sz="2400" b="1" i="1" dirty="0">
                <a:solidFill>
                  <a:srgbClr val="00B0F0"/>
                </a:solidFill>
              </a:rPr>
              <a:t>supranational</a:t>
            </a:r>
            <a:r>
              <a:rPr lang="en-US" sz="2400" b="1" dirty="0"/>
              <a:t> organization, encompassing various Member States each with its own citizenship </a:t>
            </a:r>
            <a:r>
              <a:rPr lang="en-US" sz="2400" b="1" dirty="0" smtClean="0"/>
              <a:t>regime</a:t>
            </a:r>
          </a:p>
          <a:p>
            <a:pPr algn="just"/>
            <a:r>
              <a:rPr lang="en-US" sz="2400" b="1" dirty="0" smtClean="0"/>
              <a:t>Thus</a:t>
            </a:r>
            <a:r>
              <a:rPr lang="en-US" sz="2400" b="1" dirty="0"/>
              <a:t>, citizenship rules do not belong in an abstract, separate compartment that is peculiar to ECOWAS qua the regional body that it is</a:t>
            </a:r>
            <a:r>
              <a:rPr lang="en-US" sz="2400" b="1" dirty="0" smtClean="0"/>
              <a:t>.</a:t>
            </a:r>
            <a:r>
              <a:rPr lang="en-US" sz="2400" b="1" dirty="0"/>
              <a:t> </a:t>
            </a:r>
            <a:endParaRPr lang="en-US" sz="2400" b="1" dirty="0" smtClean="0"/>
          </a:p>
          <a:p>
            <a:pPr algn="just"/>
            <a:r>
              <a:rPr lang="en-US" sz="2400" b="1" dirty="0" smtClean="0"/>
              <a:t>The </a:t>
            </a:r>
            <a:r>
              <a:rPr lang="en-US" sz="2400" b="1" dirty="0"/>
              <a:t>situation has not changed, because ECOWAS as an organization, does not in a strict sense enjoy the right to confer citizenship on an individual as would a </a:t>
            </a:r>
            <a:r>
              <a:rPr lang="en-US" sz="2400" b="1" dirty="0" smtClean="0"/>
              <a:t>MEMBER State.</a:t>
            </a:r>
            <a:endParaRPr lang="en-US" sz="2400" b="1" dirty="0"/>
          </a:p>
        </p:txBody>
      </p:sp>
    </p:spTree>
    <p:extLst>
      <p:ext uri="{BB962C8B-B14F-4D97-AF65-F5344CB8AC3E}">
        <p14:creationId xmlns:p14="http://schemas.microsoft.com/office/powerpoint/2010/main" val="4280830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Ecowas citizenship</a:t>
            </a:r>
            <a:endParaRPr lang="en-US" sz="4000" b="1" dirty="0"/>
          </a:p>
        </p:txBody>
      </p:sp>
      <p:sp>
        <p:nvSpPr>
          <p:cNvPr id="3" name="Content Placeholder 2"/>
          <p:cNvSpPr>
            <a:spLocks noGrp="1"/>
          </p:cNvSpPr>
          <p:nvPr>
            <p:ph sz="quarter" idx="13"/>
          </p:nvPr>
        </p:nvSpPr>
        <p:spPr>
          <a:xfrm>
            <a:off x="218941" y="2367092"/>
            <a:ext cx="11487955" cy="3424107"/>
          </a:xfrm>
        </p:spPr>
        <p:txBody>
          <a:bodyPr>
            <a:normAutofit fontScale="92500" lnSpcReduction="20000"/>
          </a:bodyPr>
          <a:lstStyle/>
          <a:p>
            <a:pPr algn="just"/>
            <a:r>
              <a:rPr lang="en-US" sz="2500" b="1" dirty="0"/>
              <a:t>ECOWAS citizenship is therefore inextricably intertwined with the citizenship of a Member State and the Protocol has laid out the different means by which ECOWAS </a:t>
            </a:r>
            <a:r>
              <a:rPr lang="en-US" sz="2500" b="1" dirty="0" smtClean="0"/>
              <a:t>citizenship </a:t>
            </a:r>
            <a:r>
              <a:rPr lang="en-US" sz="2500" b="1" dirty="0"/>
              <a:t>can be acquired</a:t>
            </a:r>
            <a:r>
              <a:rPr lang="en-US" sz="2500" b="1" dirty="0" smtClean="0"/>
              <a:t>.</a:t>
            </a:r>
            <a:r>
              <a:rPr lang="en-US" sz="2500" b="1" dirty="0"/>
              <a:t> </a:t>
            </a:r>
            <a:endParaRPr lang="en-US" sz="2500" b="1" dirty="0" smtClean="0"/>
          </a:p>
          <a:p>
            <a:pPr algn="just"/>
            <a:r>
              <a:rPr lang="en-US" sz="2500" b="1" dirty="0" smtClean="0"/>
              <a:t>The </a:t>
            </a:r>
            <a:r>
              <a:rPr lang="en-US" sz="2500" b="1" dirty="0"/>
              <a:t>means of acquisition of ECOWAS citizenship are clearly spelt out in Article 1 of the Protocol Relating to the Definition of Community </a:t>
            </a:r>
            <a:r>
              <a:rPr lang="en-US" sz="2500" b="1" dirty="0" smtClean="0"/>
              <a:t>Citizen</a:t>
            </a:r>
          </a:p>
          <a:p>
            <a:pPr algn="just"/>
            <a:r>
              <a:rPr lang="en-US" sz="2500" b="1" dirty="0" smtClean="0"/>
              <a:t>The </a:t>
            </a:r>
            <a:r>
              <a:rPr lang="en-US" sz="2500" b="1" dirty="0"/>
              <a:t>Protocol on Definition of ECOWAS citizenship outlines the various categories of persons who are regarded as ECOWAS citizens and inherently encapsulates the modes of </a:t>
            </a:r>
            <a:r>
              <a:rPr lang="en-US" sz="2500" b="1" dirty="0" smtClean="0"/>
              <a:t>acquisition.</a:t>
            </a:r>
          </a:p>
          <a:p>
            <a:pPr algn="just"/>
            <a:endParaRPr lang="en-US" dirty="0" smtClean="0"/>
          </a:p>
          <a:p>
            <a:endParaRPr lang="en-US" dirty="0"/>
          </a:p>
        </p:txBody>
      </p:sp>
    </p:spTree>
    <p:extLst>
      <p:ext uri="{BB962C8B-B14F-4D97-AF65-F5344CB8AC3E}">
        <p14:creationId xmlns:p14="http://schemas.microsoft.com/office/powerpoint/2010/main" val="203690366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440</TotalTime>
  <Words>1173</Words>
  <Application>Microsoft Office PowerPoint</Application>
  <PresentationFormat>Custom</PresentationFormat>
  <Paragraphs>85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Droplet</vt:lpstr>
      <vt:lpstr> THE RIGHT TO NATIONALITY AND  ECOWAs CITIZENSHIP  </vt:lpstr>
      <vt:lpstr>WHY THE RIGHT TO NATIONALITY  </vt:lpstr>
      <vt:lpstr>Related International instruments on human rights</vt:lpstr>
      <vt:lpstr>The African charter perspective</vt:lpstr>
      <vt:lpstr>General consensus</vt:lpstr>
      <vt:lpstr>The ecowas court</vt:lpstr>
      <vt:lpstr>CITIZENSHIP</vt:lpstr>
      <vt:lpstr>ECOWAS CITIZENSHIP</vt:lpstr>
      <vt:lpstr>Ecowas citizenship</vt:lpstr>
      <vt:lpstr>Ecowas citizenship</vt:lpstr>
      <vt:lpstr>Ecowas citizenship</vt:lpstr>
      <vt:lpstr>Ecowas citizenship</vt:lpstr>
      <vt:lpstr>Ecowas citizenship</vt:lpstr>
      <vt:lpstr>OBSERVATIONS</vt:lpstr>
      <vt:lpstr>PowerPoint Presentation</vt:lpstr>
      <vt:lpstr>CONCLUSION</vt:lpstr>
      <vt:lpstr>Thank you</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UNHCRuser</cp:lastModifiedBy>
  <cp:revision>54</cp:revision>
  <dcterms:created xsi:type="dcterms:W3CDTF">2015-02-23T11:45:57Z</dcterms:created>
  <dcterms:modified xsi:type="dcterms:W3CDTF">2015-03-11T12:05:02Z</dcterms:modified>
</cp:coreProperties>
</file>