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16" r:id="rId1"/>
  </p:sldMasterIdLst>
  <p:notesMasterIdLst>
    <p:notesMasterId r:id="rId25"/>
  </p:notesMasterIdLst>
  <p:handoutMasterIdLst>
    <p:handoutMasterId r:id="rId26"/>
  </p:handoutMasterIdLst>
  <p:sldIdLst>
    <p:sldId id="483" r:id="rId2"/>
    <p:sldId id="362" r:id="rId3"/>
    <p:sldId id="366" r:id="rId4"/>
    <p:sldId id="368" r:id="rId5"/>
    <p:sldId id="373" r:id="rId6"/>
    <p:sldId id="570" r:id="rId7"/>
    <p:sldId id="377" r:id="rId8"/>
    <p:sldId id="380" r:id="rId9"/>
    <p:sldId id="571" r:id="rId10"/>
    <p:sldId id="576" r:id="rId11"/>
    <p:sldId id="381" r:id="rId12"/>
    <p:sldId id="386" r:id="rId13"/>
    <p:sldId id="391" r:id="rId14"/>
    <p:sldId id="392" r:id="rId15"/>
    <p:sldId id="393" r:id="rId16"/>
    <p:sldId id="400" r:id="rId17"/>
    <p:sldId id="403" r:id="rId18"/>
    <p:sldId id="405" r:id="rId19"/>
    <p:sldId id="407" r:id="rId20"/>
    <p:sldId id="578" r:id="rId21"/>
    <p:sldId id="417" r:id="rId22"/>
    <p:sldId id="577" r:id="rId23"/>
    <p:sldId id="482" r:id="rId2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73551" autoAdjust="0"/>
  </p:normalViewPr>
  <p:slideViewPr>
    <p:cSldViewPr>
      <p:cViewPr varScale="1">
        <p:scale>
          <a:sx n="85" d="100"/>
          <a:sy n="85" d="100"/>
        </p:scale>
        <p:origin x="-23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84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6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6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4EDA8A-6894-4D0C-B5E9-971C07585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19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6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6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6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2A91431-6591-42C5-84AB-673B2F9FE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871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A91431-6591-42C5-84AB-673B2F9FE05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A91431-6591-42C5-84AB-673B2F9FE05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10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5431-CA2C-4025-BD9B-2A1DF52CBF9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649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5431-CA2C-4025-BD9B-2A1DF52CBF9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14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A91431-6591-42C5-84AB-673B2F9FE05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19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Outcomes:</a:t>
            </a:r>
          </a:p>
          <a:p>
            <a:r>
              <a:rPr lang="en-GB" dirty="0" smtClean="0"/>
              <a:t>Understand why Protection mainstreaming matters</a:t>
            </a:r>
          </a:p>
          <a:p>
            <a:r>
              <a:rPr lang="en-GB" dirty="0" smtClean="0"/>
              <a:t>Understand what Protection Mainstreaming 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5431-CA2C-4025-BD9B-2A1DF52CBF9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7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do you see?</a:t>
            </a:r>
          </a:p>
          <a:p>
            <a:r>
              <a:rPr lang="en-GB" dirty="0" smtClean="0"/>
              <a:t>Where is the boy going? Where does he come from?</a:t>
            </a:r>
          </a:p>
          <a:p>
            <a:r>
              <a:rPr lang="en-GB" dirty="0" smtClean="0"/>
              <a:t>Who is responsible to ensure his access?</a:t>
            </a:r>
          </a:p>
          <a:p>
            <a:r>
              <a:rPr lang="en-GB" dirty="0" smtClean="0"/>
              <a:t>What barriers to access might he experience?</a:t>
            </a:r>
          </a:p>
          <a:p>
            <a:r>
              <a:rPr lang="en-GB" dirty="0" smtClean="0"/>
              <a:t>Who is responsible for his safety and dignity?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A91431-6591-42C5-84AB-673B2F9FE05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24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Not creating new programs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Not require protection expertise or mandate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5431-CA2C-4025-BD9B-2A1DF52CBF9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94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outcomes:</a:t>
            </a:r>
          </a:p>
          <a:p>
            <a:endParaRPr lang="en-US" dirty="0" smtClean="0"/>
          </a:p>
          <a:p>
            <a:r>
              <a:rPr lang="en-GB" dirty="0" smtClean="0"/>
              <a:t>   Understand the key elements of protection mainstreaming in humanitarian responses</a:t>
            </a:r>
          </a:p>
          <a:p>
            <a:endParaRPr lang="en-GB" dirty="0" smtClean="0"/>
          </a:p>
          <a:p>
            <a:r>
              <a:rPr lang="en-GB" dirty="0" smtClean="0"/>
              <a:t>   Recognise that they are already </a:t>
            </a:r>
            <a:r>
              <a:rPr lang="en-GB" altLang="en-US" dirty="0" smtClean="0"/>
              <a:t>‘</a:t>
            </a:r>
            <a:r>
              <a:rPr lang="en-GB" dirty="0" smtClean="0"/>
              <a:t>doing</a:t>
            </a:r>
            <a:r>
              <a:rPr lang="en-GB" altLang="en-US" dirty="0" smtClean="0"/>
              <a:t>’</a:t>
            </a:r>
            <a:r>
              <a:rPr lang="en-GB" dirty="0" smtClean="0"/>
              <a:t> a lot of protection mainstreaming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A91431-6591-42C5-84AB-673B2F9FE05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38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A91431-6591-42C5-84AB-673B2F9FE05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77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Always avoid causing harm and prioritize safety and dignity</a:t>
            </a:r>
          </a:p>
          <a:p>
            <a:pPr lvl="1"/>
            <a:r>
              <a:rPr lang="en-GB" dirty="0" smtClean="0"/>
              <a:t>Understand the context and norms/values</a:t>
            </a:r>
          </a:p>
          <a:p>
            <a:pPr lvl="1"/>
            <a:r>
              <a:rPr lang="en-GB" dirty="0" smtClean="0"/>
              <a:t>Identify potential risks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Ask if our work causes or could cause harm or result in negative consequences for the affected population as whole or some groups within the affected population?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Be ready to make tough calls - Sometimes, not providing assistance at all (temporarily or definitely stop) may be the right decision</a:t>
            </a:r>
          </a:p>
          <a:p>
            <a:r>
              <a:rPr lang="en-US" sz="3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Assessment/Monitoring and critical thinking:</a:t>
            </a:r>
          </a:p>
          <a:p>
            <a:pPr lvl="1"/>
            <a:r>
              <a:rPr lang="en-US" dirty="0" smtClean="0"/>
              <a:t>Monitor activities and impact to ensure they are not being/becoming counter-productive or causing harm</a:t>
            </a:r>
          </a:p>
          <a:p>
            <a:pPr lvl="1"/>
            <a:r>
              <a:rPr lang="en-US" dirty="0" smtClean="0"/>
              <a:t>Think critically about the planned intervention and its implementation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Understand the context: </a:t>
            </a:r>
            <a:r>
              <a:rPr lang="en-GB" dirty="0" smtClean="0"/>
              <a:t>the cultural norms, values, </a:t>
            </a:r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social &amp; power dynamics, </a:t>
            </a:r>
            <a:r>
              <a:rPr lang="en-GB" dirty="0" smtClean="0"/>
              <a:t>tensions and conflict dynamics </a:t>
            </a:r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(conflict sensitivity)</a:t>
            </a:r>
            <a:r>
              <a:rPr lang="en-GB" dirty="0" smtClean="0"/>
              <a:t> in the local environment which contribute to vulnerabilities and marginalisation</a:t>
            </a:r>
          </a:p>
          <a:p>
            <a:endParaRPr lang="en-GB" dirty="0" smtClean="0"/>
          </a:p>
          <a:p>
            <a:r>
              <a:rPr lang="en-GB" dirty="0" smtClean="0"/>
              <a:t>Continuously analyse our action and the possible negative effects it can cause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A91431-6591-42C5-84AB-673B2F9FE05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3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Ensure meaningful access of the population to the humanitarian assistance and services</a:t>
            </a:r>
          </a:p>
          <a:p>
            <a:pPr lvl="1"/>
            <a:r>
              <a:rPr lang="en-GB" dirty="0" smtClean="0"/>
              <a:t>Reaching the location of the service</a:t>
            </a:r>
          </a:p>
          <a:p>
            <a:pPr lvl="1"/>
            <a:r>
              <a:rPr lang="en-GB" dirty="0" smtClean="0"/>
              <a:t>Receive the service</a:t>
            </a:r>
          </a:p>
          <a:p>
            <a:pPr lvl="1"/>
            <a:r>
              <a:rPr lang="en-GB" dirty="0" smtClean="0"/>
              <a:t>Benefit from the service</a:t>
            </a:r>
          </a:p>
          <a:p>
            <a:endParaRPr lang="en-GB" dirty="0" smtClean="0"/>
          </a:p>
          <a:p>
            <a:r>
              <a:rPr lang="en-GB" dirty="0" smtClean="0"/>
              <a:t>Identify all the groups within the population and their specific needs (AGD)</a:t>
            </a:r>
          </a:p>
          <a:p>
            <a:r>
              <a:rPr lang="en-US" baseline="0" dirty="0" smtClean="0"/>
              <a:t>l get back to this on risk equation and exercise on vulnerabilities.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Assistance based on needs (not status)</a:t>
            </a:r>
          </a:p>
          <a:p>
            <a:endParaRPr lang="en-GB" dirty="0" smtClean="0"/>
          </a:p>
          <a:p>
            <a:r>
              <a:rPr lang="en-GB" dirty="0" smtClean="0"/>
              <a:t>Without barriers (e.g. Physical and non-physical, discriminations*,…)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B5431-CA2C-4025-BD9B-2A1DF52CBF9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10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ACE9B1D1-5F2A-4450-B17A-6AA994B19509}" type="datetimeFigureOut">
              <a:rPr lang="en-GB" smtClean="0"/>
              <a:pPr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5118C46-1181-4E42-B9AC-6C3E2B5B4C3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protectioncluster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lobalprotectioncluster.org/en/areas-of-responsibility/protection-mainstreaming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/>
          <a:lstStyle/>
          <a:p>
            <a:r>
              <a:rPr lang="en-GB" dirty="0" err="1" smtClean="0"/>
              <a:t>Severodonetsk</a:t>
            </a:r>
            <a:r>
              <a:rPr lang="en-GB" dirty="0" smtClean="0"/>
              <a:t> – 28 January 2016</a:t>
            </a:r>
            <a:endParaRPr lang="ru-RU" dirty="0" smtClean="0"/>
          </a:p>
          <a:p>
            <a:r>
              <a:rPr lang="ru-RU" dirty="0" smtClean="0"/>
              <a:t>г. Северодонецк – 28 января 2016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Protection Mainstreaming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ru-RU" dirty="0" smtClean="0"/>
              <a:t>ВКЛЮЧЕНИЕ ВОПРОСОВ ЗАЩИТЫ</a:t>
            </a:r>
            <a:r>
              <a:rPr lang="en-US" dirty="0"/>
              <a:t> </a:t>
            </a:r>
            <a:r>
              <a:rPr lang="ru-RU" dirty="0" smtClean="0"/>
              <a:t>во все </a:t>
            </a:r>
            <a:br>
              <a:rPr lang="ru-RU" dirty="0" smtClean="0"/>
            </a:br>
            <a:r>
              <a:rPr lang="ru-RU" dirty="0" smtClean="0"/>
              <a:t>виды программ</a:t>
            </a:r>
            <a:endParaRPr lang="en-GB" dirty="0"/>
          </a:p>
        </p:txBody>
      </p:sp>
      <p:pic>
        <p:nvPicPr>
          <p:cNvPr id="4" name="Picture 2" descr="Off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3352800" cy="93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850" y="5341917"/>
            <a:ext cx="1905000" cy="1286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Make 4 groups, each group deals with one key concepts (20 minutes)</a:t>
            </a:r>
            <a:r>
              <a:rPr lang="ru-RU" dirty="0" smtClean="0"/>
              <a:t> / Разделитесь на 4 группы. Каждая группа будет работать с одной из ключевых концепций (20 минут)</a:t>
            </a:r>
            <a:endParaRPr lang="en-US" dirty="0" smtClean="0"/>
          </a:p>
          <a:p>
            <a:pPr lvl="1"/>
            <a:r>
              <a:rPr lang="en-US" dirty="0" smtClean="0"/>
              <a:t>Defines the concept</a:t>
            </a:r>
            <a:r>
              <a:rPr lang="ru-RU" dirty="0" smtClean="0"/>
              <a:t> / Определить концепцию</a:t>
            </a:r>
            <a:endParaRPr lang="en-US" dirty="0" smtClean="0"/>
          </a:p>
          <a:p>
            <a:pPr lvl="1"/>
            <a:r>
              <a:rPr lang="en-US" dirty="0" smtClean="0"/>
              <a:t>Explains what it is about in practice</a:t>
            </a:r>
            <a:r>
              <a:rPr lang="ru-RU" dirty="0" smtClean="0"/>
              <a:t> /Объяснить, как она действует на практике</a:t>
            </a:r>
            <a:endParaRPr lang="en-US" dirty="0" smtClean="0"/>
          </a:p>
          <a:p>
            <a:pPr lvl="1"/>
            <a:r>
              <a:rPr lang="en-US" dirty="0" smtClean="0"/>
              <a:t>Find concrete examples of practical use</a:t>
            </a:r>
            <a:r>
              <a:rPr lang="ru-RU" dirty="0" smtClean="0"/>
              <a:t>/</a:t>
            </a:r>
            <a:r>
              <a:rPr lang="en-US" dirty="0" smtClean="0"/>
              <a:t> </a:t>
            </a:r>
            <a:r>
              <a:rPr lang="ru-RU" dirty="0" smtClean="0"/>
              <a:t>Привести конкретный пример практического применения концепции</a:t>
            </a:r>
            <a:endParaRPr lang="en-US" dirty="0" smtClean="0"/>
          </a:p>
          <a:p>
            <a:pPr lvl="0"/>
            <a:r>
              <a:rPr lang="en-US" dirty="0" smtClean="0"/>
              <a:t>Each group makes brief plenary presentation (4*5min)</a:t>
            </a:r>
            <a:r>
              <a:rPr lang="ru-RU" dirty="0" smtClean="0"/>
              <a:t> / Каждая группа делает короткую пленарную презентацию (4*5мин.)</a:t>
            </a:r>
            <a:endParaRPr lang="en-US" dirty="0" smtClean="0"/>
          </a:p>
          <a:p>
            <a:r>
              <a:rPr lang="en-US" dirty="0" smtClean="0"/>
              <a:t>15-20min left for general wrap-up and Q&amp;A by facilitator(s)</a:t>
            </a:r>
            <a:r>
              <a:rPr lang="ru-RU" dirty="0" smtClean="0"/>
              <a:t>/</a:t>
            </a:r>
          </a:p>
          <a:p>
            <a:pPr marL="45720" indent="0">
              <a:buNone/>
            </a:pPr>
            <a:r>
              <a:rPr lang="ru-RU" dirty="0" smtClean="0"/>
              <a:t>  15-20 мин посвящается подведению итогов и сессии вопрос-      ответ при поддержке </a:t>
            </a:r>
            <a:r>
              <a:rPr lang="ru-RU" dirty="0" err="1" smtClean="0"/>
              <a:t>фасилитатора</a:t>
            </a:r>
            <a:r>
              <a:rPr lang="ru-RU" dirty="0" smtClean="0"/>
              <a:t>(</a:t>
            </a:r>
            <a:r>
              <a:rPr lang="ru-RU" dirty="0" err="1" smtClean="0"/>
              <a:t>ов</a:t>
            </a:r>
            <a:r>
              <a:rPr lang="ru-RU" dirty="0" smtClean="0"/>
              <a:t>)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Exercise</a:t>
            </a:r>
            <a:r>
              <a:rPr lang="ru-RU" dirty="0" smtClean="0"/>
              <a:t> / групповое упражнение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6324600" cy="1828800"/>
          </a:xfrm>
        </p:spPr>
        <p:txBody>
          <a:bodyPr/>
          <a:lstStyle/>
          <a:p>
            <a:r>
              <a:rPr lang="en-GB" dirty="0" smtClean="0"/>
              <a:t>1. Prioritize safety and dignity and avoid causing harm</a:t>
            </a:r>
            <a:r>
              <a:rPr lang="ru-RU" dirty="0" smtClean="0"/>
              <a:t>/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Приоритезировать безопасность и чувство достоинства и избегать нанесения вреда</a:t>
            </a:r>
            <a:r>
              <a:rPr lang="en-GB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719070"/>
            <a:ext cx="4343400" cy="483413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Safety can be impeded by physical threats such </a:t>
            </a:r>
            <a:r>
              <a:rPr lang="en-GB" dirty="0" smtClean="0"/>
              <a:t>as</a:t>
            </a:r>
            <a:r>
              <a:rPr lang="ru-RU" dirty="0" smtClean="0"/>
              <a:t>/Безопасность может быть </a:t>
            </a:r>
            <a:r>
              <a:rPr lang="en-GB" dirty="0" smtClean="0"/>
              <a:t> </a:t>
            </a:r>
            <a:r>
              <a:rPr lang="ru-RU" dirty="0" smtClean="0"/>
              <a:t>нарушена физической угрозой, например</a:t>
            </a:r>
            <a:r>
              <a:rPr lang="en-GB" dirty="0" smtClean="0"/>
              <a:t>: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/>
              <a:t>Violence</a:t>
            </a:r>
            <a:r>
              <a:rPr lang="ru-RU" dirty="0" smtClean="0"/>
              <a:t>/Насилие</a:t>
            </a:r>
            <a:endParaRPr lang="en-US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Assault / </a:t>
            </a:r>
            <a:r>
              <a:rPr lang="ru-RU" dirty="0" smtClean="0"/>
              <a:t>Нападение</a:t>
            </a:r>
            <a:endParaRPr lang="en-GB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/>
              <a:t>Coercion</a:t>
            </a:r>
            <a:r>
              <a:rPr lang="ru-RU" dirty="0" smtClean="0"/>
              <a:t>/Запугивание</a:t>
            </a:r>
            <a:endParaRPr lang="en-GB" dirty="0" smtClean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dirty="0" smtClean="0"/>
              <a:t>Environmental</a:t>
            </a:r>
            <a:r>
              <a:rPr lang="ru-RU" dirty="0" smtClean="0"/>
              <a:t> </a:t>
            </a:r>
            <a:r>
              <a:rPr lang="en-US" dirty="0" smtClean="0"/>
              <a:t>threat</a:t>
            </a:r>
            <a:r>
              <a:rPr lang="ru-RU" dirty="0" smtClean="0"/>
              <a:t>/Угрозы окружающей среды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</a:t>
            </a:r>
            <a:r>
              <a:rPr lang="ru-RU" dirty="0" smtClean="0"/>
              <a:t>/безопасность</a:t>
            </a:r>
            <a:endParaRPr lang="en-GB" dirty="0"/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4343400" y="1719072"/>
            <a:ext cx="4418860" cy="483412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743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sz="2000" kern="1200" spc="1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8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 pitchFamily="2" charset="2"/>
              <a:buChar char="§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13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82880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" pitchFamily="2" charset="2"/>
              <a:buChar char="§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srgbClr val="404040"/>
                </a:solidFill>
              </a:rPr>
              <a:t>Physical and psychological threats to dignity</a:t>
            </a:r>
            <a:r>
              <a:rPr lang="ru-RU" dirty="0" smtClean="0">
                <a:solidFill>
                  <a:srgbClr val="404040"/>
                </a:solidFill>
              </a:rPr>
              <a:t> / Физические и психологические угрозы чувству достоинства</a:t>
            </a:r>
            <a:r>
              <a:rPr lang="en-GB" dirty="0" smtClean="0">
                <a:solidFill>
                  <a:srgbClr val="404040"/>
                </a:solidFill>
              </a:rPr>
              <a:t>:</a:t>
            </a:r>
            <a:endParaRPr lang="ru-RU" dirty="0" smtClean="0">
              <a:solidFill>
                <a:srgbClr val="404040"/>
              </a:solidFill>
            </a:endParaRPr>
          </a:p>
          <a:p>
            <a:pPr marL="45720" indent="0" fontAlgn="auto">
              <a:spcAft>
                <a:spcPts val="0"/>
              </a:spcAft>
              <a:buNone/>
            </a:pPr>
            <a:endParaRPr lang="en-GB" dirty="0" smtClean="0">
              <a:solidFill>
                <a:srgbClr val="404040"/>
              </a:solidFill>
            </a:endParaRPr>
          </a:p>
          <a:p>
            <a:pPr lvl="1" fontAlgn="auto">
              <a:spcAft>
                <a:spcPts val="0"/>
              </a:spcAft>
            </a:pPr>
            <a:r>
              <a:rPr lang="en-GB" dirty="0" smtClean="0">
                <a:solidFill>
                  <a:srgbClr val="404040"/>
                </a:solidFill>
              </a:rPr>
              <a:t>Lack of respect or consideration</a:t>
            </a:r>
            <a:r>
              <a:rPr lang="ru-RU" dirty="0" smtClean="0">
                <a:solidFill>
                  <a:srgbClr val="404040"/>
                </a:solidFill>
              </a:rPr>
              <a:t>/ Отсутствие уважения или внимания</a:t>
            </a:r>
            <a:endParaRPr lang="en-GB" dirty="0" smtClean="0">
              <a:solidFill>
                <a:srgbClr val="404040"/>
              </a:solidFill>
            </a:endParaRPr>
          </a:p>
          <a:p>
            <a:pPr lvl="1" fontAlgn="auto">
              <a:spcAft>
                <a:spcPts val="0"/>
              </a:spcAft>
            </a:pPr>
            <a:r>
              <a:rPr lang="en-GB" dirty="0" smtClean="0">
                <a:solidFill>
                  <a:srgbClr val="404040"/>
                </a:solidFill>
              </a:rPr>
              <a:t>Lack of confidentiality and privacy</a:t>
            </a:r>
            <a:r>
              <a:rPr lang="ru-RU" dirty="0" smtClean="0">
                <a:solidFill>
                  <a:srgbClr val="404040"/>
                </a:solidFill>
              </a:rPr>
              <a:t> </a:t>
            </a:r>
            <a:r>
              <a:rPr lang="ru-RU" dirty="0">
                <a:solidFill>
                  <a:srgbClr val="404040"/>
                </a:solidFill>
              </a:rPr>
              <a:t>/ Отсутствие </a:t>
            </a:r>
            <a:r>
              <a:rPr lang="ru-RU" dirty="0" smtClean="0">
                <a:solidFill>
                  <a:srgbClr val="404040"/>
                </a:solidFill>
              </a:rPr>
              <a:t> конфиденциальности и приватности</a:t>
            </a:r>
            <a:endParaRPr lang="en-GB" dirty="0" smtClean="0">
              <a:solidFill>
                <a:srgbClr val="404040"/>
              </a:solidFill>
            </a:endParaRPr>
          </a:p>
          <a:p>
            <a:pPr lvl="1" fontAlgn="auto">
              <a:spcAft>
                <a:spcPts val="0"/>
              </a:spcAft>
            </a:pPr>
            <a:r>
              <a:rPr lang="en-GB" dirty="0" smtClean="0">
                <a:solidFill>
                  <a:srgbClr val="404040"/>
                </a:solidFill>
              </a:rPr>
              <a:t>Lack of consultation and participation</a:t>
            </a:r>
            <a:r>
              <a:rPr lang="ru-RU" dirty="0">
                <a:solidFill>
                  <a:srgbClr val="404040"/>
                </a:solidFill>
              </a:rPr>
              <a:t>/ Отсутствие </a:t>
            </a:r>
            <a:r>
              <a:rPr lang="ru-RU" dirty="0" smtClean="0">
                <a:solidFill>
                  <a:srgbClr val="404040"/>
                </a:solidFill>
              </a:rPr>
              <a:t> консультаций и участия</a:t>
            </a:r>
            <a:endParaRPr lang="en-GB" dirty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407893" cy="4407408"/>
          </a:xfrm>
        </p:spPr>
        <p:txBody>
          <a:bodyPr>
            <a:normAutofit/>
          </a:bodyPr>
          <a:lstStyle/>
          <a:p>
            <a:pPr algn="just"/>
            <a:r>
              <a:rPr lang="en-GB" dirty="0" smtClean="0"/>
              <a:t>Always avoid causing harm and prioritize safety and dignity</a:t>
            </a:r>
            <a:r>
              <a:rPr lang="ru-RU" dirty="0" smtClean="0"/>
              <a:t>/Всегда избегайте нанесение вреда и </a:t>
            </a:r>
            <a:r>
              <a:rPr lang="ru-RU" dirty="0" err="1" smtClean="0"/>
              <a:t>приоритезируйте</a:t>
            </a:r>
            <a:r>
              <a:rPr lang="ru-RU" dirty="0" smtClean="0"/>
              <a:t> безопасность и чувство достоинства</a:t>
            </a:r>
            <a:endParaRPr lang="en-GB" dirty="0" smtClean="0"/>
          </a:p>
          <a:p>
            <a:pPr algn="just"/>
            <a:r>
              <a:rPr lang="en-GB" dirty="0" smtClean="0"/>
              <a:t>Importance of context analysis </a:t>
            </a:r>
            <a:r>
              <a:rPr lang="en-GB" i="1" dirty="0" smtClean="0"/>
              <a:t>and</a:t>
            </a:r>
            <a:r>
              <a:rPr lang="en-GB" dirty="0" smtClean="0"/>
              <a:t> Risk Analysis of Activities</a:t>
            </a:r>
            <a:r>
              <a:rPr lang="ru-RU" dirty="0" smtClean="0"/>
              <a:t>/Важность анализа контекста </a:t>
            </a:r>
            <a:r>
              <a:rPr lang="ru-RU" i="1" dirty="0" smtClean="0"/>
              <a:t>и</a:t>
            </a:r>
            <a:r>
              <a:rPr lang="ru-RU" dirty="0" smtClean="0"/>
              <a:t> анализа рисков активностей</a:t>
            </a:r>
            <a:endParaRPr lang="en-GB" dirty="0" smtClean="0"/>
          </a:p>
          <a:p>
            <a:pPr algn="just"/>
            <a:r>
              <a:rPr lang="en-GB" dirty="0" smtClean="0"/>
              <a:t>Think and analyse critically our programs</a:t>
            </a:r>
            <a:r>
              <a:rPr lang="ru-RU" dirty="0" smtClean="0"/>
              <a:t> / Думайте и критически анализируйте наши программы</a:t>
            </a:r>
            <a:endParaRPr lang="en-GB" dirty="0" smtClean="0"/>
          </a:p>
          <a:p>
            <a:pPr algn="just"/>
            <a:r>
              <a:rPr lang="en-GB" dirty="0" smtClean="0"/>
              <a:t>Sometimes, not providing assistance is the right thing to do</a:t>
            </a:r>
            <a:r>
              <a:rPr lang="ru-RU" dirty="0" smtClean="0"/>
              <a:t>/ Иногда неоказание помощи является правильным решением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messages</a:t>
            </a:r>
            <a:r>
              <a:rPr lang="ru-RU" dirty="0" smtClean="0"/>
              <a:t>/Ключевые сообщения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6324600" cy="1828800"/>
          </a:xfrm>
        </p:spPr>
        <p:txBody>
          <a:bodyPr/>
          <a:lstStyle/>
          <a:p>
            <a:r>
              <a:rPr lang="en-GB" dirty="0" smtClean="0"/>
              <a:t>2. Ensure meaningful access</a:t>
            </a:r>
            <a:r>
              <a:rPr lang="ru-RU" dirty="0" smtClean="0"/>
              <a:t>/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Обеспечить полный и свободный доступ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68172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Available and sufficient in quantity and </a:t>
            </a:r>
            <a:r>
              <a:rPr lang="en-GB" dirty="0" smtClean="0"/>
              <a:t>quality</a:t>
            </a:r>
            <a:r>
              <a:rPr lang="ru-RU" dirty="0" smtClean="0"/>
              <a:t>/Доступности и достаточное количество и качество</a:t>
            </a:r>
            <a:endParaRPr lang="en-GB" dirty="0"/>
          </a:p>
          <a:p>
            <a:pPr>
              <a:lnSpc>
                <a:spcPct val="110000"/>
              </a:lnSpc>
            </a:pPr>
            <a:r>
              <a:rPr lang="en-GB" dirty="0" smtClean="0"/>
              <a:t>Assistance based on </a:t>
            </a:r>
            <a:r>
              <a:rPr lang="en-GB" dirty="0" smtClean="0"/>
              <a:t>needs</a:t>
            </a:r>
            <a:r>
              <a:rPr lang="ru-RU" dirty="0" smtClean="0"/>
              <a:t>/ </a:t>
            </a:r>
            <a:r>
              <a:rPr lang="ru-RU" dirty="0" smtClean="0"/>
              <a:t>Помощь, основанная на потребностях </a:t>
            </a:r>
            <a:endParaRPr lang="en-US" smtClean="0"/>
          </a:p>
          <a:p>
            <a:pPr>
              <a:lnSpc>
                <a:spcPct val="110000"/>
              </a:lnSpc>
            </a:pPr>
            <a:r>
              <a:rPr lang="en-GB" smtClean="0"/>
              <a:t>Within </a:t>
            </a:r>
            <a:r>
              <a:rPr lang="en-GB" dirty="0"/>
              <a:t>safe and easy </a:t>
            </a:r>
            <a:r>
              <a:rPr lang="en-GB" dirty="0" smtClean="0"/>
              <a:t>reach</a:t>
            </a:r>
            <a:r>
              <a:rPr lang="ru-RU" dirty="0" smtClean="0"/>
              <a:t> / В пределах безопасной и легкой досягаемости</a:t>
            </a:r>
          </a:p>
          <a:p>
            <a:pPr>
              <a:lnSpc>
                <a:spcPct val="110000"/>
              </a:lnSpc>
            </a:pPr>
            <a:r>
              <a:rPr lang="en-GB" dirty="0"/>
              <a:t>Known by people potentially accessing </a:t>
            </a:r>
            <a:r>
              <a:rPr lang="en-GB" dirty="0" smtClean="0"/>
              <a:t>services</a:t>
            </a:r>
            <a:r>
              <a:rPr lang="ru-RU" dirty="0" smtClean="0"/>
              <a:t> / Известно людям, которые потенциально могут пользоваться услугами</a:t>
            </a:r>
          </a:p>
          <a:p>
            <a:pPr>
              <a:lnSpc>
                <a:spcPct val="110000"/>
              </a:lnSpc>
            </a:pPr>
            <a:r>
              <a:rPr lang="en-GB" dirty="0"/>
              <a:t>Physically and financially </a:t>
            </a:r>
            <a:r>
              <a:rPr lang="en-GB" dirty="0" smtClean="0"/>
              <a:t>accessible</a:t>
            </a:r>
            <a:r>
              <a:rPr lang="ru-RU" dirty="0" smtClean="0"/>
              <a:t> / Физически и финансово доступны</a:t>
            </a: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Culturally relevant and socially </a:t>
            </a:r>
            <a:r>
              <a:rPr lang="en-GB" dirty="0" smtClean="0"/>
              <a:t>acceptable</a:t>
            </a:r>
            <a:r>
              <a:rPr lang="ru-RU" dirty="0" smtClean="0"/>
              <a:t> / Уместны в данном культурном и социальном контексте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messages</a:t>
            </a:r>
            <a:r>
              <a:rPr lang="ru-RU" dirty="0" smtClean="0"/>
              <a:t>/ключевые сообщения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Accountability</a:t>
            </a:r>
            <a:r>
              <a:rPr lang="ru-RU" dirty="0" smtClean="0"/>
              <a:t>/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Подотчётность и ответственность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96" y="1905000"/>
            <a:ext cx="8407893" cy="440740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Responsibility</a:t>
            </a:r>
            <a:r>
              <a:rPr lang="ru-RU" dirty="0" smtClean="0"/>
              <a:t>/Ответственность</a:t>
            </a:r>
            <a:endParaRPr lang="en-GB" dirty="0" smtClean="0"/>
          </a:p>
          <a:p>
            <a:pPr lvl="1">
              <a:lnSpc>
                <a:spcPct val="150000"/>
              </a:lnSpc>
            </a:pPr>
            <a:r>
              <a:rPr lang="en-GB" dirty="0" smtClean="0"/>
              <a:t>quality of our programs/services</a:t>
            </a:r>
            <a:r>
              <a:rPr lang="ru-RU" dirty="0" smtClean="0"/>
              <a:t> / качество программ/услуг</a:t>
            </a:r>
            <a:endParaRPr lang="en-GB" dirty="0" smtClean="0"/>
          </a:p>
          <a:p>
            <a:pPr lvl="1">
              <a:lnSpc>
                <a:spcPct val="150000"/>
              </a:lnSpc>
            </a:pPr>
            <a:r>
              <a:rPr lang="en-GB" dirty="0" smtClean="0"/>
              <a:t>quality of our behaviour</a:t>
            </a:r>
            <a:r>
              <a:rPr lang="ru-RU" dirty="0" smtClean="0"/>
              <a:t>/качество нашего поведения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Transparency</a:t>
            </a:r>
            <a:r>
              <a:rPr lang="ru-RU" dirty="0" smtClean="0"/>
              <a:t> / Прозрачность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Competence &amp; Code de conduct</a:t>
            </a:r>
            <a:r>
              <a:rPr lang="ru-RU" dirty="0" smtClean="0"/>
              <a:t> / Компетентность и </a:t>
            </a:r>
            <a:r>
              <a:rPr lang="ru-RU" dirty="0"/>
              <a:t>к</a:t>
            </a:r>
            <a:r>
              <a:rPr lang="ru-RU" dirty="0" smtClean="0"/>
              <a:t>одекс поведения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US" altLang="ja-JP" dirty="0" smtClean="0"/>
              <a:t>Set-up appropriate feedback and complaints mechanisms</a:t>
            </a:r>
            <a:r>
              <a:rPr lang="ru-RU" altLang="ja-JP" dirty="0" smtClean="0"/>
              <a:t> / Установить механизм обратной связи и приема жалоб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Participation/ </a:t>
            </a:r>
            <a:r>
              <a:rPr lang="ru-RU" dirty="0" smtClean="0"/>
              <a:t>Участие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Messages</a:t>
            </a:r>
            <a:r>
              <a:rPr lang="ru-RU" dirty="0" smtClean="0"/>
              <a:t>/ключевые сообщения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Participation</a:t>
            </a:r>
            <a:r>
              <a:rPr lang="ru-RU" dirty="0" smtClean="0"/>
              <a:t> </a:t>
            </a:r>
            <a:r>
              <a:rPr lang="en-US" dirty="0" smtClean="0"/>
              <a:t>&amp; empowerment</a:t>
            </a:r>
            <a:r>
              <a:rPr lang="ru-RU" dirty="0" smtClean="0"/>
              <a:t>/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 Участие</a:t>
            </a:r>
            <a:r>
              <a:rPr lang="en-US" dirty="0" smtClean="0"/>
              <a:t> </a:t>
            </a:r>
            <a:r>
              <a:rPr lang="ru-RU" dirty="0" smtClean="0"/>
              <a:t>и расширение возможностей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Allow affected populations to play an active role in the decision-making process on issues that affect them</a:t>
            </a:r>
            <a:r>
              <a:rPr lang="ru-RU" dirty="0" smtClean="0"/>
              <a:t>/Позволить пострадавшему население принимать активное </a:t>
            </a:r>
            <a:r>
              <a:rPr lang="ru-RU" dirty="0"/>
              <a:t>у</a:t>
            </a:r>
            <a:r>
              <a:rPr lang="ru-RU" dirty="0" smtClean="0"/>
              <a:t>частие в процессе принятия решений в вопросах, которые их касаются</a:t>
            </a:r>
            <a:endParaRPr lang="en-GB" dirty="0" smtClean="0"/>
          </a:p>
          <a:p>
            <a:r>
              <a:rPr lang="en-US" dirty="0" smtClean="0"/>
              <a:t>Together with accountability, it is a key means to ensure both the safety &amp; dignity and meaningful access of affected population</a:t>
            </a:r>
            <a:r>
              <a:rPr lang="ru-RU" dirty="0" smtClean="0"/>
              <a:t>/Вместе с подотчётностью и ответственностью необходимо также обеспечить безопасность и соблюдение чувства достоинства, полный и свободный доступ пострадавшего населения</a:t>
            </a:r>
            <a:endParaRPr lang="en-GB" dirty="0" smtClean="0"/>
          </a:p>
          <a:p>
            <a:r>
              <a:rPr lang="en-GB" dirty="0" smtClean="0"/>
              <a:t>Ensure that most vulnerable and marginalised populations are represented</a:t>
            </a:r>
            <a:r>
              <a:rPr lang="ru-RU" dirty="0" smtClean="0"/>
              <a:t> / Обеспечить представленность уязвимых и </a:t>
            </a:r>
            <a:r>
              <a:rPr lang="ru-RU" dirty="0" err="1" smtClean="0"/>
              <a:t>маргинализированных</a:t>
            </a:r>
            <a:r>
              <a:rPr lang="ru-RU" dirty="0" smtClean="0"/>
              <a:t> категорий населения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messages</a:t>
            </a:r>
            <a:r>
              <a:rPr lang="ru-RU" dirty="0" smtClean="0"/>
              <a:t>/Ключевые сообщения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07893" cy="4757929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50000"/>
              </a:lnSpc>
            </a:pPr>
            <a:endParaRPr lang="ru-RU" sz="2800" dirty="0" smtClean="0"/>
          </a:p>
          <a:p>
            <a:pPr lvl="0">
              <a:lnSpc>
                <a:spcPct val="220000"/>
              </a:lnSpc>
            </a:pPr>
            <a:r>
              <a:rPr lang="en-US" sz="2800" dirty="0" smtClean="0"/>
              <a:t>Describe what protection mainstreaming in humanitarian responses means</a:t>
            </a:r>
            <a:r>
              <a:rPr lang="ru-RU" sz="2800" dirty="0" smtClean="0"/>
              <a:t> / Описать, что обозначает включение вопросов защиты во все виды программ в гуманитарном реагировании</a:t>
            </a:r>
            <a:endParaRPr lang="en-US" sz="2800" dirty="0" smtClean="0"/>
          </a:p>
          <a:p>
            <a:pPr lvl="0">
              <a:lnSpc>
                <a:spcPct val="220000"/>
              </a:lnSpc>
            </a:pPr>
            <a:r>
              <a:rPr lang="en-US" sz="2800" dirty="0" smtClean="0"/>
              <a:t>Appreciate the relevance and value of protection mainstreaming</a:t>
            </a:r>
            <a:r>
              <a:rPr lang="ru-RU" sz="2800" dirty="0" smtClean="0"/>
              <a:t>/ Учитывать важность включения вопросов защиты во все виды программ</a:t>
            </a:r>
            <a:endParaRPr lang="en-US" sz="2800" dirty="0" smtClean="0"/>
          </a:p>
          <a:p>
            <a:pPr lvl="0">
              <a:lnSpc>
                <a:spcPct val="220000"/>
              </a:lnSpc>
            </a:pPr>
            <a:r>
              <a:rPr lang="en-GB" sz="2800" dirty="0" smtClean="0"/>
              <a:t>Demonstrate understanding of the 4 Key Elements</a:t>
            </a:r>
            <a:r>
              <a:rPr lang="ru-RU" sz="2800" dirty="0" smtClean="0"/>
              <a:t>/ Продемонстрировать понимание 4х ключевых элементов</a:t>
            </a:r>
            <a:endParaRPr lang="en-US" sz="2800" dirty="0" smtClean="0"/>
          </a:p>
          <a:p>
            <a:pPr>
              <a:lnSpc>
                <a:spcPct val="220000"/>
              </a:lnSpc>
            </a:pPr>
            <a:r>
              <a:rPr lang="en-GB" sz="2800" dirty="0" smtClean="0">
                <a:solidFill>
                  <a:srgbClr val="404040"/>
                </a:solidFill>
              </a:rPr>
              <a:t>Determine concrete steps to ensure protection is mainstreamed</a:t>
            </a:r>
            <a:r>
              <a:rPr lang="ru-RU" sz="2800" dirty="0" smtClean="0">
                <a:solidFill>
                  <a:srgbClr val="404040"/>
                </a:solidFill>
              </a:rPr>
              <a:t>/ Определить конкретные шаги для включения вопросов защиты</a:t>
            </a:r>
            <a:r>
              <a:rPr lang="en-GB" sz="2800" dirty="0" smtClean="0">
                <a:solidFill>
                  <a:srgbClr val="404040"/>
                </a:solidFill>
              </a:rPr>
              <a:t> </a:t>
            </a:r>
            <a:r>
              <a:rPr lang="ru-RU" sz="2800" dirty="0" smtClean="0">
                <a:solidFill>
                  <a:srgbClr val="404040"/>
                </a:solidFill>
              </a:rPr>
              <a:t>во все виды программ</a:t>
            </a:r>
            <a:endParaRPr lang="en-GB" sz="2800" dirty="0" smtClean="0">
              <a:solidFill>
                <a:srgbClr val="40404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BE" dirty="0" smtClean="0"/>
              <a:t>Learning </a:t>
            </a:r>
            <a:r>
              <a:rPr lang="fr-BE" dirty="0" err="1" smtClean="0"/>
              <a:t>outcomes</a:t>
            </a:r>
            <a:r>
              <a:rPr lang="ru-RU" dirty="0" smtClean="0"/>
              <a:t>/ ожидаемые результаты тренинга</a:t>
            </a:r>
            <a:br>
              <a:rPr lang="ru-RU" dirty="0" smtClean="0"/>
            </a:b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91535" y="2286000"/>
            <a:ext cx="8305800" cy="4407408"/>
          </a:xfrm>
        </p:spPr>
        <p:txBody>
          <a:bodyPr/>
          <a:lstStyle/>
          <a:p>
            <a:pPr algn="just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Work in 4 groups to identify examples of good and poor practice for each element of protection mainstreaming as relevant to their context and/or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experience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/ Работа в 4х группах, чтобы определить примеры хороших и плохих практик  для каждого элемента включения вопросов защиты во все виды программ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3337" y="304800"/>
            <a:ext cx="8609860" cy="1054394"/>
          </a:xfrm>
        </p:spPr>
        <p:txBody>
          <a:bodyPr/>
          <a:lstStyle/>
          <a:p>
            <a:r>
              <a:rPr lang="en-US" sz="2300" dirty="0" smtClean="0"/>
              <a:t>Examples of good and poor protection mainstreaming practice</a:t>
            </a:r>
            <a:r>
              <a:rPr lang="ru-RU" sz="2300" dirty="0" smtClean="0"/>
              <a:t>/Примеры хороших и плохих практик включения вопросов защиты в программы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805414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407893" cy="4407408"/>
          </a:xfrm>
        </p:spPr>
        <p:txBody>
          <a:bodyPr/>
          <a:lstStyle/>
          <a:p>
            <a:r>
              <a:rPr lang="en-GB" dirty="0" smtClean="0"/>
              <a:t>4 key elements</a:t>
            </a:r>
            <a:r>
              <a:rPr lang="ru-RU" dirty="0" smtClean="0"/>
              <a:t>/4 ключевых элемента</a:t>
            </a:r>
            <a:endParaRPr lang="en-GB" dirty="0" smtClean="0"/>
          </a:p>
          <a:p>
            <a:r>
              <a:rPr lang="en-GB" dirty="0" smtClean="0"/>
              <a:t>Interdependent and mutually reinforcing</a:t>
            </a:r>
            <a:r>
              <a:rPr lang="ru-RU" dirty="0" smtClean="0"/>
              <a:t>/Взаимосвязанные и взаимоусиливающие</a:t>
            </a:r>
            <a:endParaRPr lang="en-GB" dirty="0" smtClean="0"/>
          </a:p>
          <a:p>
            <a:r>
              <a:rPr lang="en-GB" dirty="0" smtClean="0"/>
              <a:t>Essential to quality programming</a:t>
            </a:r>
            <a:r>
              <a:rPr lang="ru-RU" dirty="0" smtClean="0"/>
              <a:t> / Основа качества программ</a:t>
            </a:r>
            <a:endParaRPr lang="en-GB" dirty="0" smtClean="0"/>
          </a:p>
          <a:p>
            <a:r>
              <a:rPr lang="en-US" dirty="0" smtClean="0"/>
              <a:t>Requires proactive steps to support safe and </a:t>
            </a:r>
            <a:r>
              <a:rPr lang="it-IT" dirty="0" smtClean="0"/>
              <a:t>dignified programs</a:t>
            </a:r>
            <a:r>
              <a:rPr lang="ru-RU" dirty="0" smtClean="0"/>
              <a:t>/Требует активных шагов, чтобы обеспечить безопасные и поддерживающие чувство достоинства программы</a:t>
            </a:r>
            <a:endParaRPr lang="it-IT" dirty="0" smtClean="0"/>
          </a:p>
          <a:p>
            <a:r>
              <a:rPr lang="en-GB" dirty="0" smtClean="0"/>
              <a:t>Changing perspective on what is and how to conduct humanitarian work</a:t>
            </a:r>
            <a:r>
              <a:rPr lang="ru-RU" dirty="0" smtClean="0"/>
              <a:t>/ Меняющиеся взгляды на то, что обозначает и как осуществляется гуманитарная работа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r>
              <a:rPr lang="ru-RU" dirty="0" smtClean="0"/>
              <a:t>/резюме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 t="12167"/>
          <a:stretch>
            <a:fillRect/>
          </a:stretch>
        </p:blipFill>
        <p:spPr bwMode="auto">
          <a:xfrm>
            <a:off x="1143000" y="-13328"/>
            <a:ext cx="5867400" cy="687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 dirty="0" smtClean="0"/>
          </a:p>
          <a:p>
            <a:r>
              <a:rPr lang="fr-BE" dirty="0" smtClean="0">
                <a:hlinkClick r:id="rId3"/>
              </a:rPr>
              <a:t>WWW.GLOBALPROTECTIONCLUSTER.ORG</a:t>
            </a:r>
            <a:endParaRPr lang="fr-BE" dirty="0" smtClean="0"/>
          </a:p>
          <a:p>
            <a:endParaRPr lang="fr-BE" dirty="0" smtClean="0"/>
          </a:p>
          <a:p>
            <a:r>
              <a:rPr lang="fr-BE" dirty="0" smtClean="0">
                <a:hlinkClick r:id="rId4"/>
              </a:rPr>
              <a:t>http://www.globalprotectioncluster.org/en/areas-of-responsibility/protection-mainstreaming.html</a:t>
            </a:r>
            <a:endParaRPr lang="fr-BE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r>
              <a:rPr lang="ru-RU" dirty="0" smtClean="0"/>
              <a:t> /спасибо!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6324600" cy="1828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Why is protection mainstreaming important in your context?</a:t>
            </a:r>
            <a:r>
              <a:rPr lang="ru-RU" dirty="0" smtClean="0"/>
              <a:t> /</a:t>
            </a:r>
            <a:br>
              <a:rPr lang="ru-RU" dirty="0" smtClean="0"/>
            </a:br>
            <a:r>
              <a:rPr lang="ru-RU" dirty="0" smtClean="0"/>
              <a:t>Почему включение вопросов защиты во все виды программ важно в вашем контексте?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79512"/>
            <a:ext cx="9144000" cy="609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sz="4000" dirty="0" smtClean="0"/>
              <a:t>The process of incorporating protection principles by promoting meaningful access, safety and dignity in humanitarian aid throughout the program cycle</a:t>
            </a:r>
            <a:r>
              <a:rPr lang="ru-RU" altLang="ja-JP" sz="4000" dirty="0" smtClean="0"/>
              <a:t>/Процесс включения принципов защиты путём содействия полного и свободного доступа, безопасности и сохранения достоинства на всех этапах программ гуманитарной помощи</a:t>
            </a:r>
            <a:endParaRPr lang="fr-CH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304800"/>
            <a:ext cx="8381260" cy="1054394"/>
          </a:xfrm>
        </p:spPr>
        <p:txBody>
          <a:bodyPr/>
          <a:lstStyle/>
          <a:p>
            <a:r>
              <a:rPr lang="fr-BE" dirty="0" smtClean="0"/>
              <a:t>« </a:t>
            </a:r>
            <a:r>
              <a:rPr lang="fr-BE" sz="3000" dirty="0" smtClean="0"/>
              <a:t>Protection </a:t>
            </a:r>
            <a:r>
              <a:rPr lang="fr-BE" sz="3000" dirty="0" err="1" smtClean="0"/>
              <a:t>Mainstreaming</a:t>
            </a:r>
            <a:r>
              <a:rPr lang="fr-BE" sz="3000" dirty="0" smtClean="0"/>
              <a:t> »</a:t>
            </a:r>
            <a:r>
              <a:rPr lang="ru-RU" sz="3000" dirty="0" smtClean="0"/>
              <a:t> / «включение вопросов защиты во все виды программ»</a:t>
            </a:r>
            <a:endParaRPr lang="en-GB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407893" cy="4407408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Focused not on “WHAT” we do but « HOW »</a:t>
            </a:r>
            <a:r>
              <a:rPr lang="ru-RU" dirty="0" smtClean="0"/>
              <a:t> </a:t>
            </a:r>
            <a:r>
              <a:rPr lang="en-GB" dirty="0" smtClean="0"/>
              <a:t>we do it </a:t>
            </a:r>
            <a:r>
              <a:rPr lang="ru-RU" dirty="0" smtClean="0"/>
              <a:t>/Фокус не на том, «ЧТО» мы делаем, а на том, «КАК» мы делаем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All humanitarian sectors</a:t>
            </a:r>
            <a:r>
              <a:rPr lang="ru-RU" dirty="0" smtClean="0"/>
              <a:t> / Все гуманитарные сферы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Always and everywhere</a:t>
            </a:r>
            <a:r>
              <a:rPr lang="ru-RU" dirty="0" smtClean="0"/>
              <a:t> / Всегда и везде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Throughout the humanitarian program cycle</a:t>
            </a:r>
            <a:r>
              <a:rPr lang="ru-RU" dirty="0" smtClean="0"/>
              <a:t> /На всех этапах гуманитарных программ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messages</a:t>
            </a:r>
            <a:r>
              <a:rPr lang="ru-RU" dirty="0" smtClean="0"/>
              <a:t>/ключевые сообщения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19400"/>
            <a:ext cx="64770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dirty="0" smtClean="0"/>
              <a:t>Key elements of Protection Mainstreaming  </a:t>
            </a:r>
            <a:r>
              <a:rPr lang="ru-RU" sz="3600" dirty="0" smtClean="0"/>
              <a:t>/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Ключевые элементы включения вопросов защиты во все виды программ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29" y="1828800"/>
            <a:ext cx="8610601" cy="4407408"/>
          </a:xfrm>
        </p:spPr>
        <p:txBody>
          <a:bodyPr/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Prioritize safety and dignity and Avoid causing harm</a:t>
            </a:r>
            <a:r>
              <a:rPr lang="ru-RU" dirty="0"/>
              <a:t>/</a:t>
            </a:r>
            <a:r>
              <a:rPr lang="ru-RU" dirty="0" smtClean="0"/>
              <a:t> Приоритезировать безопасность и чувство достоинства и Избегать нанесения вреда</a:t>
            </a:r>
            <a:endParaRPr lang="en-GB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Ensure meaningful access</a:t>
            </a:r>
            <a:r>
              <a:rPr lang="ru-RU" dirty="0" smtClean="0"/>
              <a:t> /Обеспечить полный и свободный доступ</a:t>
            </a:r>
            <a:endParaRPr lang="en-GB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Accountability</a:t>
            </a:r>
            <a:r>
              <a:rPr lang="ru-RU" dirty="0" smtClean="0"/>
              <a:t> / Подотчётность и ответственность</a:t>
            </a:r>
            <a:endParaRPr lang="en-GB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/>
              <a:t>Participation and empowerment</a:t>
            </a:r>
            <a:r>
              <a:rPr lang="ru-RU" dirty="0" smtClean="0"/>
              <a:t> / Участие и расширение возможностей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4 Key elements</a:t>
            </a:r>
            <a:r>
              <a:rPr lang="ru-RU" dirty="0" smtClean="0"/>
              <a:t>/4 ключевых элемента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 t="12167"/>
          <a:stretch>
            <a:fillRect/>
          </a:stretch>
        </p:blipFill>
        <p:spPr bwMode="auto">
          <a:xfrm>
            <a:off x="1143000" y="-13328"/>
            <a:ext cx="5867400" cy="687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11199</TotalTime>
  <Words>1189</Words>
  <Application>Microsoft Office PowerPoint</Application>
  <PresentationFormat>On-screen Show (4:3)</PresentationFormat>
  <Paragraphs>137</Paragraphs>
  <Slides>23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Grid</vt:lpstr>
      <vt:lpstr>Protection Mainstreaming  ВКЛЮЧЕНИЕ ВОПРОСОВ ЗАЩИТЫ во все  виды программ</vt:lpstr>
      <vt:lpstr>Learning outcomes/ ожидаемые результаты тренинга </vt:lpstr>
      <vt:lpstr>Why is protection mainstreaming important in your context? / Почему включение вопросов защиты во все виды программ важно в вашем контексте?</vt:lpstr>
      <vt:lpstr>PowerPoint Presentation</vt:lpstr>
      <vt:lpstr>« Protection Mainstreaming » / «включение вопросов защиты во все виды программ»</vt:lpstr>
      <vt:lpstr>Key messages/ключевые сообщения</vt:lpstr>
      <vt:lpstr>Key elements of Protection Mainstreaming  /  Ключевые элементы включения вопросов защиты во все виды программ</vt:lpstr>
      <vt:lpstr> 4 Key elements/4 ключевых элемента</vt:lpstr>
      <vt:lpstr>PowerPoint Presentation</vt:lpstr>
      <vt:lpstr>Group Exercise / групповое упражнение</vt:lpstr>
      <vt:lpstr>1. Prioritize safety and dignity and avoid causing harm/  1. Приоритезировать безопасность и чувство достоинства и избегать нанесения вреда </vt:lpstr>
      <vt:lpstr>Safety/безопасность</vt:lpstr>
      <vt:lpstr>Key messages/Ключевые сообщения</vt:lpstr>
      <vt:lpstr>2. Ensure meaningful access/  2. Обеспечить полный и свободный доступ </vt:lpstr>
      <vt:lpstr>Key messages/ключевые сообщения</vt:lpstr>
      <vt:lpstr>3. Accountability/  3. Подотчётность и ответственность</vt:lpstr>
      <vt:lpstr>Key Messages/ключевые сообщения</vt:lpstr>
      <vt:lpstr>4. Participation &amp; empowerment/  4. Участие и расширение возможностей </vt:lpstr>
      <vt:lpstr>Key messages/Ключевые сообщения</vt:lpstr>
      <vt:lpstr>Examples of good and poor protection mainstreaming practice/Примеры хороших и плохих практик включения вопросов защиты в программы</vt:lpstr>
      <vt:lpstr>Summary/резюме</vt:lpstr>
      <vt:lpstr>PowerPoint Presentation</vt:lpstr>
      <vt:lpstr>Thank you! /спасибо!</vt:lpstr>
    </vt:vector>
  </TitlesOfParts>
  <Company>փ䀀֦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Analysis</dc:title>
  <dc:creator>Andrew Moody</dc:creator>
  <cp:lastModifiedBy>UNHCRuser</cp:lastModifiedBy>
  <cp:revision>554</cp:revision>
  <dcterms:created xsi:type="dcterms:W3CDTF">2010-08-11T04:59:59Z</dcterms:created>
  <dcterms:modified xsi:type="dcterms:W3CDTF">2016-02-01T15:53:11Z</dcterms:modified>
</cp:coreProperties>
</file>