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lia Rogemond" initials="DR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09/09/15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PROTECTION CLUSTER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Strategic </a:t>
            </a:r>
            <a:r>
              <a:rPr lang="en-US" sz="2800" dirty="0" smtClean="0"/>
              <a:t>Framework</a:t>
            </a:r>
            <a:r>
              <a:rPr lang="en-US" sz="2400" dirty="0" smtClean="0"/>
              <a:t> 2016-2019: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uilding </a:t>
            </a:r>
            <a:r>
              <a:rPr lang="en-US" sz="2800" dirty="0" smtClean="0"/>
              <a:t>on</a:t>
            </a:r>
            <a:r>
              <a:rPr lang="en-US" sz="2400" dirty="0" smtClean="0"/>
              <a:t> </a:t>
            </a:r>
            <a:r>
              <a:rPr lang="en-US" sz="2400" dirty="0" smtClean="0"/>
              <a:t>achievement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855" y="144461"/>
            <a:ext cx="2157412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32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314783"/>
          </a:xfrm>
        </p:spPr>
        <p:txBody>
          <a:bodyPr/>
          <a:lstStyle/>
          <a:p>
            <a:r>
              <a:rPr lang="en-US" dirty="0" smtClean="0"/>
              <a:t>2012-15 </a:t>
            </a:r>
            <a:br>
              <a:rPr lang="en-US" dirty="0" smtClean="0"/>
            </a:br>
            <a:r>
              <a:rPr lang="en-US" dirty="0" smtClean="0"/>
              <a:t>GPC Framework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445663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2100" dirty="0" smtClean="0"/>
              <a:t>Strategic Objective 1: </a:t>
            </a:r>
          </a:p>
          <a:p>
            <a:pPr>
              <a:spcAft>
                <a:spcPts val="600"/>
              </a:spcAft>
            </a:pPr>
            <a:r>
              <a:rPr lang="en-US" sz="2100" dirty="0" smtClean="0"/>
              <a:t>increased support to the field</a:t>
            </a:r>
          </a:p>
          <a:p>
            <a:pPr algn="just"/>
            <a:r>
              <a:rPr lang="en-US" dirty="0" smtClean="0"/>
              <a:t>- protection cluster toolbox</a:t>
            </a:r>
          </a:p>
          <a:p>
            <a:pPr algn="just"/>
            <a:r>
              <a:rPr lang="en-US" dirty="0" smtClean="0"/>
              <a:t>- help desk, deployments</a:t>
            </a:r>
          </a:p>
          <a:p>
            <a:pPr algn="just"/>
            <a:r>
              <a:rPr lang="en-US" dirty="0" smtClean="0"/>
              <a:t>- operations cell</a:t>
            </a:r>
          </a:p>
          <a:p>
            <a:pPr algn="just"/>
            <a:r>
              <a:rPr lang="en-US" dirty="0" smtClean="0"/>
              <a:t>- protection mainstreaming</a:t>
            </a:r>
          </a:p>
          <a:p>
            <a:pPr algn="just"/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sz="2100" dirty="0" smtClean="0"/>
              <a:t>Strategic Objective 2: </a:t>
            </a:r>
          </a:p>
          <a:p>
            <a:pPr>
              <a:spcAft>
                <a:spcPts val="600"/>
              </a:spcAft>
            </a:pPr>
            <a:r>
              <a:rPr lang="en-US" sz="2100" dirty="0" smtClean="0"/>
              <a:t>global engagement on protection issues</a:t>
            </a:r>
          </a:p>
          <a:p>
            <a:pPr algn="just"/>
            <a:r>
              <a:rPr lang="en-US" dirty="0" smtClean="0"/>
              <a:t>- IASC centrality of protection</a:t>
            </a:r>
          </a:p>
          <a:p>
            <a:pPr algn="just"/>
            <a:r>
              <a:rPr lang="en-US" dirty="0" smtClean="0"/>
              <a:t>- 2013 funding study</a:t>
            </a:r>
          </a:p>
          <a:p>
            <a:pPr algn="just"/>
            <a:r>
              <a:rPr lang="en-US" dirty="0" smtClean="0"/>
              <a:t>- 2015 Whole of System Review</a:t>
            </a:r>
          </a:p>
          <a:p>
            <a:pPr algn="just"/>
            <a:r>
              <a:rPr lang="en-US" dirty="0" smtClean="0"/>
              <a:t>- 2015 IASC Protection Policy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855" y="1431725"/>
            <a:ext cx="4190102" cy="278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000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Whole of System Review 2015</a:t>
            </a:r>
          </a:p>
          <a:p>
            <a:pPr lvl="1"/>
            <a:r>
              <a:rPr lang="en-US" dirty="0" smtClean="0"/>
              <a:t>More diversity needed, </a:t>
            </a:r>
            <a:r>
              <a:rPr lang="en-US" dirty="0" err="1" smtClean="0"/>
              <a:t>inc.</a:t>
            </a:r>
            <a:r>
              <a:rPr lang="en-US" dirty="0" smtClean="0"/>
              <a:t> in understanding of and approach to protection</a:t>
            </a:r>
          </a:p>
          <a:p>
            <a:pPr lvl="1"/>
            <a:r>
              <a:rPr lang="en-US" dirty="0" smtClean="0"/>
              <a:t>Definition of protection needs explanation</a:t>
            </a:r>
          </a:p>
          <a:p>
            <a:pPr lvl="1"/>
            <a:r>
              <a:rPr lang="en-US" dirty="0" smtClean="0"/>
              <a:t>Division of </a:t>
            </a:r>
            <a:r>
              <a:rPr lang="en-US" dirty="0" err="1" smtClean="0"/>
              <a:t>labour</a:t>
            </a:r>
            <a:r>
              <a:rPr lang="en-US" dirty="0" smtClean="0"/>
              <a:t> needs clarification</a:t>
            </a:r>
          </a:p>
          <a:p>
            <a:pPr lvl="1"/>
            <a:r>
              <a:rPr lang="en-US" dirty="0" smtClean="0"/>
              <a:t>More innovation needed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High-level Independent Panel on Peacekeeping 2015: four shifts in approach</a:t>
            </a:r>
          </a:p>
          <a:p>
            <a:pPr lvl="1"/>
            <a:r>
              <a:rPr lang="en-US" dirty="0" smtClean="0"/>
              <a:t>1. primacy of politics</a:t>
            </a:r>
          </a:p>
          <a:p>
            <a:pPr lvl="1"/>
            <a:r>
              <a:rPr lang="en-US" dirty="0" smtClean="0"/>
              <a:t>2. tailor to context</a:t>
            </a:r>
          </a:p>
          <a:p>
            <a:pPr lvl="1"/>
            <a:r>
              <a:rPr lang="en-US" dirty="0" smtClean="0"/>
              <a:t>3. focus on            prevention/peace</a:t>
            </a:r>
          </a:p>
          <a:p>
            <a:pPr lvl="1"/>
            <a:r>
              <a:rPr lang="en-US" dirty="0" smtClean="0"/>
              <a:t>4. field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2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589104"/>
            <a:ext cx="3677127" cy="45370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/>
              <a:t>2013 Protection Funding Study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Simpler conceptual framework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More advocacy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Protection at the </a:t>
            </a:r>
            <a:r>
              <a:rPr lang="en-US" sz="1600" dirty="0" err="1" smtClean="0"/>
              <a:t>centre</a:t>
            </a:r>
            <a:r>
              <a:rPr lang="en-US" sz="1600" dirty="0" smtClean="0"/>
              <a:t> of response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Donor engagement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Development funding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Results framework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Costs/benefits of mainstreaming</a:t>
            </a:r>
          </a:p>
          <a:p>
            <a:pPr>
              <a:spcAft>
                <a:spcPts val="600"/>
              </a:spcAft>
            </a:pPr>
            <a:r>
              <a:rPr lang="en-US" sz="1600" b="1" dirty="0"/>
              <a:t>2014 ALNAP reports on coordination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Networking vs. alignment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589103"/>
            <a:ext cx="4107512" cy="481169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/>
              <a:t>2015 HPG reports on Syria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Radical changes to architecture required; primacy of local response</a:t>
            </a:r>
          </a:p>
          <a:p>
            <a:pPr>
              <a:spcAft>
                <a:spcPts val="600"/>
              </a:spcAft>
            </a:pPr>
            <a:r>
              <a:rPr lang="en-US" sz="1600" b="1" dirty="0" smtClean="0"/>
              <a:t>2012 Sri Lanka Panel report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Human rights obligations of UN at </a:t>
            </a:r>
            <a:r>
              <a:rPr lang="en-US" sz="1600" dirty="0" err="1" smtClean="0"/>
              <a:t>centre</a:t>
            </a:r>
            <a:r>
              <a:rPr lang="en-US" sz="1600" dirty="0" smtClean="0"/>
              <a:t> of action</a:t>
            </a:r>
          </a:p>
          <a:p>
            <a:pPr>
              <a:spcAft>
                <a:spcPts val="600"/>
              </a:spcAft>
            </a:pPr>
            <a:r>
              <a:rPr lang="en-US" sz="1600" b="1" dirty="0" smtClean="0"/>
              <a:t>2014 Jindal School report on South-South humanitarianism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Global South is a major humanitarian actor; approaches differ widely from Northern standard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231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CONTEXT</a:t>
            </a:r>
            <a:endParaRPr lang="en-US" dirty="0"/>
          </a:p>
        </p:txBody>
      </p:sp>
      <p:pic>
        <p:nvPicPr>
          <p:cNvPr id="5" name="Picture Placeholder 4" descr="55e068dc6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57" r="2915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1" y="1970800"/>
            <a:ext cx="4092695" cy="4376733"/>
          </a:xfrm>
        </p:spPr>
        <p:txBody>
          <a:bodyPr>
            <a:no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smtClean="0"/>
              <a:t>Development progress;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Governance failures 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      (“Arab Spring”; Salafism);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Climate change, environmental degradation, microbial resistance, biodiversity;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Trans-national crime;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Rural-urban migration;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Highest levels of displacement since WWII; protracted situations;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Failure of international politics;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smtClean="0"/>
              <a:t>Funding 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8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2012-15 GPC Framework/work-plans delivered</a:t>
            </a:r>
          </a:p>
          <a:p>
            <a:r>
              <a:rPr lang="en-US" dirty="0" smtClean="0"/>
              <a:t>HPG: radical change needed</a:t>
            </a:r>
          </a:p>
          <a:p>
            <a:pPr lvl="1"/>
            <a:r>
              <a:rPr lang="en-US" dirty="0" smtClean="0"/>
              <a:t>Reviews, changed context, focus on outcomes not goals</a:t>
            </a:r>
          </a:p>
          <a:p>
            <a:r>
              <a:rPr lang="en-US" dirty="0" smtClean="0"/>
              <a:t>More outward-looking</a:t>
            </a:r>
          </a:p>
          <a:p>
            <a:pPr lvl="1"/>
            <a:r>
              <a:rPr lang="en-US" dirty="0" smtClean="0"/>
              <a:t>Global South, range of actors, sovereignty, focus on root causes</a:t>
            </a:r>
          </a:p>
          <a:p>
            <a:r>
              <a:rPr lang="en-US" dirty="0" smtClean="0"/>
              <a:t>Results of World Humanitarian Summit 2016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Link to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54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494633"/>
              </p:ext>
            </p:extLst>
          </p:nvPr>
        </p:nvGraphicFramePr>
        <p:xfrm>
          <a:off x="779463" y="1532351"/>
          <a:ext cx="7583488" cy="521207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791744"/>
                <a:gridCol w="37917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Ukraine</a:t>
                      </a:r>
                    </a:p>
                    <a:p>
                      <a:r>
                        <a:rPr lang="en-US" b="0" dirty="0" smtClean="0"/>
                        <a:t>Somalia</a:t>
                      </a:r>
                    </a:p>
                    <a:p>
                      <a:r>
                        <a:rPr lang="en-US" b="0" dirty="0" smtClean="0"/>
                        <a:t>Nigeria</a:t>
                      </a:r>
                    </a:p>
                    <a:p>
                      <a:r>
                        <a:rPr lang="en-US" b="0" dirty="0" smtClean="0"/>
                        <a:t>Syria</a:t>
                      </a:r>
                    </a:p>
                    <a:p>
                      <a:r>
                        <a:rPr lang="en-US" b="0" dirty="0" smtClean="0"/>
                        <a:t>Iraq</a:t>
                      </a:r>
                    </a:p>
                    <a:p>
                      <a:r>
                        <a:rPr lang="en-US" b="0" dirty="0" smtClean="0"/>
                        <a:t>Asia-Pacific, ICVA</a:t>
                      </a:r>
                      <a:r>
                        <a:rPr lang="en-US" b="0" baseline="0" dirty="0" smtClean="0"/>
                        <a:t> Bangkok</a:t>
                      </a:r>
                      <a:endParaRPr lang="en-US" b="0" dirty="0" smtClean="0"/>
                    </a:p>
                    <a:p>
                      <a:r>
                        <a:rPr lang="en-US" b="0" dirty="0" smtClean="0"/>
                        <a:t>South</a:t>
                      </a:r>
                      <a:r>
                        <a:rPr lang="en-US" b="0" baseline="0" dirty="0" smtClean="0"/>
                        <a:t> Sudan</a:t>
                      </a:r>
                    </a:p>
                    <a:p>
                      <a:r>
                        <a:rPr lang="en-US" b="0" baseline="0" dirty="0" smtClean="0"/>
                        <a:t>Central African Republic</a:t>
                      </a:r>
                    </a:p>
                    <a:p>
                      <a:r>
                        <a:rPr lang="en-US" b="0" baseline="0" dirty="0" smtClean="0"/>
                        <a:t>Cluster Coordinators, Geneva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HEADQUARTERS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Clusters, Geneva/Rome</a:t>
                      </a:r>
                    </a:p>
                    <a:p>
                      <a:r>
                        <a:rPr lang="en-US" baseline="0" dirty="0" smtClean="0"/>
                        <a:t>HAG/</a:t>
                      </a:r>
                      <a:r>
                        <a:rPr lang="en-US" baseline="0" dirty="0" err="1" smtClean="0"/>
                        <a:t>Deakin</a:t>
                      </a:r>
                      <a:r>
                        <a:rPr lang="en-US" baseline="0" dirty="0" smtClean="0"/>
                        <a:t>, Melbourne</a:t>
                      </a:r>
                    </a:p>
                    <a:p>
                      <a:r>
                        <a:rPr lang="en-US" baseline="0" dirty="0" smtClean="0"/>
                        <a:t>New York, DPKO/DPA/CERF et al</a:t>
                      </a:r>
                    </a:p>
                    <a:p>
                      <a:r>
                        <a:rPr lang="en-US" baseline="0" dirty="0" smtClean="0"/>
                        <a:t>Permanent Missions, Geneva</a:t>
                      </a:r>
                    </a:p>
                    <a:p>
                      <a:r>
                        <a:rPr lang="en-US" baseline="0" dirty="0" smtClean="0"/>
                        <a:t>HLWG/Norway, Geneva</a:t>
                      </a:r>
                    </a:p>
                    <a:p>
                      <a:r>
                        <a:rPr lang="en-US" baseline="0" dirty="0" smtClean="0"/>
                        <a:t>AORs, Geneva/Bangkok/New York</a:t>
                      </a:r>
                    </a:p>
                    <a:p>
                      <a:r>
                        <a:rPr lang="en-US" baseline="0" dirty="0" smtClean="0"/>
                        <a:t>HPG, London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ONLINE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PHAP Survey English/French</a:t>
                      </a:r>
                    </a:p>
                    <a:p>
                      <a:r>
                        <a:rPr lang="en-US" dirty="0" smtClean="0"/>
                        <a:t>On-Line Event, Geneva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4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379</TotalTime>
  <Words>411</Words>
  <Application>Microsoft Macintosh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GLOBAL PROTECTION CLUSTER</vt:lpstr>
      <vt:lpstr>2012-15  GPC Framework</vt:lpstr>
      <vt:lpstr>RECENT REVIEWS</vt:lpstr>
      <vt:lpstr>RECENT REVIEWS</vt:lpstr>
      <vt:lpstr>CURRENT CONTEXT</vt:lpstr>
      <vt:lpstr>LOOKING AHEAD</vt:lpstr>
      <vt:lpstr>Consultations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PROTECTION CLUSTER</dc:title>
  <dc:creator>Simon Russell</dc:creator>
  <cp:lastModifiedBy>Simon Russell</cp:lastModifiedBy>
  <cp:revision>12</cp:revision>
  <dcterms:created xsi:type="dcterms:W3CDTF">2015-09-09T08:31:33Z</dcterms:created>
  <dcterms:modified xsi:type="dcterms:W3CDTF">2015-09-09T17:56:43Z</dcterms:modified>
</cp:coreProperties>
</file>