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797675" cy="99282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PIM Dialogue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Webinars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Series of PIM trainings under GPC (funded by ECHO)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 objective of the trainings </a:t>
            </a: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b="0" i="1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improve the ability of protection clusters (coordinators, co-leads, information management officers (IMOs); sub-cluster coordinators; and protection cluster members to develop a more informed protection response anchored in an overall protection analysis.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1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1100" u="none" cap="small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Immediate training objective: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Enhanced ability and understanding of how to use data and information to enable evidence-informed action for quality protection outcomes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1100" u="none" cap="small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Learning objectives 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Demonstrate how protection information management (PIM) supports, informs, and enables the development of an evidence-informed protection analysis, strategy, and response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 PIM knowledge, skills, and attitudes that facilitate dialogue and collaboration between protection and IM colleagues </a:t>
            </a: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 PIM knowledge and skills to create a PIM plan  that informs a protection analysis, strategy, and response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(Note discuss on Wednesday that the current understanding of a PIM is: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Identify what information you have;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Identify what information you need;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Identify which category to use;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leads to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Complete Protection Analysis (risk equation, stakeholder analysis, contextual analysis which looks at root causes);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Develop a Protection Strategy; and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Implement protection response 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1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addition, develop PIM module to incorporate in other trainings (has already happened Protection Training, PCT etc.)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confidentiality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-  variety of sources and perspectives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Protected persons 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definition used by IRCR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interoperabilty 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IASC CODs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Protection  vs Protection Data</a:t>
            </a: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" sz="1200" u="none" cap="none" strike="noStrike">
                <a:solidFill>
                  <a:srgbClr val="31849B"/>
                </a:solidFill>
                <a:latin typeface="Calibri"/>
                <a:ea typeface="Calibri"/>
                <a:cs typeface="Calibri"/>
                <a:sym typeface="Calibri"/>
              </a:rPr>
              <a:t>Protection data </a:t>
            </a: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highlight>
                  <a:srgbClr val="D9D9D9"/>
                </a:highlight>
                <a:latin typeface="Calibri"/>
                <a:ea typeface="Calibri"/>
                <a:cs typeface="Calibri"/>
                <a:sym typeface="Calibri"/>
              </a:rPr>
              <a:t>Data (and information) pertaining to protection risks/issues and situation of specific individuals/groups.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first working meeting document has descriptions of the categories (some more clear than others).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second working meeting document provides some basic information about what makes each system different from the others, in terms of the outputs.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exmaple, assessment is that one time snap of a situation to determine what it the appropirate response needed at ths time.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Protection monitoring is a recurrent proces that give a picture of the siiatuon on a particular issue over time.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Category 5, 7 and 8 were further developed with PIM stakeholder during 2nd PIM Working Meeting but may need further work: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Communicting with affected populations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-------------------------------  the following are not necessarily owned by protection actors but have been identified as key sources of information for an effective protection response and hence part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overall vision of what are the different systems and sources of information which contribute to an effective protection information management system.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Sectoral IM Systems / Other</a:t>
            </a:r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and Situational Awareness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family and ”cousins”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Ex. of how PIM Matrix can be used: decision making on catagory &amp; system matching your (defined) purpose; data audit; analyse (P)IM  environment etc.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couple of examples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 2nd PIM Working Meeting – tasked to further Vision, Mission &amp; Strategy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Vision..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we invited you now for this series of briefings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the way we work and present whay we are doing (more clarity and more structure)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90487" y="744537"/>
            <a:ext cx="6616800" cy="372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79768" y="4715907"/>
            <a:ext cx="5438100" cy="4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Ecouraging the greater use of protection data, information and analysis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Ensuring collaboration and sharing across the widest spectrum possible (humanitarian, security and political)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. .. in working with the subject matter.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 is for the PIM work to be useful -  not right, not perfect and not the only answer.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“Open souce” – take it and use it, and tell us what needs or can be to be different or additional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participate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meeting of the core group (In person or by telephone). Meeting are for about an hour, and will be specific topics as we move forward.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 specific workshops or working meetings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of PIM concepts in other protection and IM forum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and comments on PIM concepts and materials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or suggestion of materials to be included within a list of PIM-related tools and guidance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 of a particular area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Char char="-"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 or testing of PIM concepts</a:t>
            </a: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trainings with Protection Cluster and IM colleagues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Middle East, Africa and Asia)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May, June, July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ourselves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Welcome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 collaborative initiative, bringing together UN, NGOs, and other Protection and IM partners working to respond to situations of displacement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PIM initiative  complements and  further supports the objectives of ongoing protection and / or IM initiatives and existing structures, such as the GPC, the Humanitarian Programme Cycle; the AORs (e.g. child protection response &amp; situation monitoring Toolkit); Results-based Protection; ICRC Prof Standards (managing sensitive protection info.) and others.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Idea we had..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Unlike other areas of IM e.g. health – PIM not well defined, structured nor coordinated..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believe clarity, collaboration, guidance will…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quality data and information on the protection of displaced individuals and groups </a:t>
            </a: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all possible types of situations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to do so </a:t>
            </a: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safe, reliable, and meaningful way...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...In so doing, PIM can inform </a:t>
            </a: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 analysis 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enable evidence-based decision-making 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b="1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protection strategy and response,</a:t>
            </a: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well as achieve better protection outcomes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Centrality of protection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2015, a small working group of DRC and UNHCR colleagues came together to develop a PIM Framework with a series of supporting components.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Working Meeting looked at what has been developed within the small group, reviewed the ideas and developed them further.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Participants: IRC, JIPS, OHCHR, IOM, UNICEF, NRC  plus DRC and UNHCR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Results: Definition of PIM, principles, start on the different sorts of PIM systems, and core competencies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79768" y="4715907"/>
            <a:ext cx="5438140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Participants: Same as before plus ICRC, OCHA, Oxfam, UNDPKO, UNFPA, ICT for Peace and WFP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Results: Common Terminology defined, further work on categories, discussion of essential data elements and data sharing possibilities, PIM Initiative vision and strategy, a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90488" y="744537"/>
            <a:ext cx="6616699" cy="372268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79768" y="4715907"/>
            <a:ext cx="5438139" cy="44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principles addressing these areas.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People-centered and inclusive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 harm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Defined purpose incl. proportionality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Informed consent and confidentiality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protection and security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Competency and capacity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Impartiality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Coordination and collaboraiton</a:t>
            </a:r>
          </a:p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1597816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25" name="Shape 25"/>
          <p:cNvSpPr/>
          <p:nvPr>
            <p:ph idx="2" type="pic"/>
          </p:nvPr>
        </p:nvSpPr>
        <p:spPr>
          <a:xfrm>
            <a:off x="1792288" y="459581"/>
            <a:ext cx="5486399" cy="308609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38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1792288" y="4025503"/>
            <a:ext cx="5486399" cy="6035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04784"/>
            <a:ext cx="3008398" cy="87149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575050" y="204784"/>
            <a:ext cx="5111698" cy="43898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57200" y="1076325"/>
            <a:ext cx="3008398" cy="351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151333"/>
            <a:ext cx="4040099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1631154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151333"/>
            <a:ext cx="4041900" cy="479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1631154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4038597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648200" y="1200150"/>
            <a:ext cx="4038597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722312" y="2180033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2pPr>
            <a:lvl3pPr indent="0" lvl="2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3pPr>
            <a:lvl4pPr indent="0" lvl="3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4pPr>
            <a:lvl5pPr indent="0" lvl="4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5pPr>
            <a:lvl6pPr indent="0" lvl="5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6pPr>
            <a:lvl7pPr indent="0" lvl="6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7pPr>
            <a:lvl8pPr indent="0" lvl="7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8pPr>
            <a:lvl9pPr indent="0" lvl="8" marL="0" marR="0" rtl="0" algn="l">
              <a:spcBef>
                <a:spcPts val="0"/>
              </a:spcBef>
              <a:buFont typeface="Arial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58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651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651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651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651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651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651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4767262"/>
            <a:ext cx="2133598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208650" y="263050"/>
            <a:ext cx="8954100" cy="446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</a:rPr>
              <a:t>Dear Colleagues,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</a:rPr>
              <a:t>This is a draft presentation providing an outline on the PIM initiative, which you may adapt and use to spread the word on PIM.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</a:rPr>
              <a:t>All the best,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3000">
                <a:solidFill>
                  <a:schemeClr val="dk1"/>
                </a:solidFill>
              </a:rPr>
              <a:t>PIM Team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188743" y="411510"/>
            <a:ext cx="5607391" cy="5910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Core Competencies</a:t>
            </a:r>
          </a:p>
        </p:txBody>
      </p:sp>
      <p:sp>
        <p:nvSpPr>
          <p:cNvPr id="150" name="Shape 150"/>
          <p:cNvSpPr txBox="1"/>
          <p:nvPr>
            <p:ph type="ctrTitle"/>
          </p:nvPr>
        </p:nvSpPr>
        <p:spPr>
          <a:xfrm>
            <a:off x="323528" y="1635645"/>
            <a:ext cx="8587200" cy="3240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Mix of skills, knowledge and attitudes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Char char="▪"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	Understanding of protection norms and standards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	Data and information management knowledge and skills 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	Collaboration skills that promote contribution from partners, inclusivity, and consensus 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	Ability to critically assess and communicate with diverse stakeholders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1844225" y="5417650"/>
            <a:ext cx="137159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situations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188753" y="411500"/>
            <a:ext cx="6981900" cy="5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Common Terminology</a:t>
            </a:r>
          </a:p>
        </p:txBody>
      </p:sp>
      <p:sp>
        <p:nvSpPr>
          <p:cNvPr id="159" name="Shape 159"/>
          <p:cNvSpPr txBox="1"/>
          <p:nvPr>
            <p:ph type="ctrTitle"/>
          </p:nvPr>
        </p:nvSpPr>
        <p:spPr>
          <a:xfrm>
            <a:off x="323528" y="1635645"/>
            <a:ext cx="8587200" cy="36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Objectives</a:t>
            </a:r>
            <a:b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	Clarity on definitions for commonly used PIM terms. </a:t>
            </a:r>
            <a:b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	Act as a tool to facilitate communication, understanding, and collaboration between protection &amp; IM colleagues and others on PIM. 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1844225" y="5417650"/>
            <a:ext cx="137159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situations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ctrTitle"/>
          </p:nvPr>
        </p:nvSpPr>
        <p:spPr>
          <a:xfrm>
            <a:off x="685800" y="1292050"/>
            <a:ext cx="7772400" cy="38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PIM categories are a set of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purposes, systems, processes, data and tools,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go together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deliver an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effective response</a:t>
            </a:r>
          </a:p>
        </p:txBody>
      </p:sp>
      <p:sp>
        <p:nvSpPr>
          <p:cNvPr id="166" name="Shape 166"/>
          <p:cNvSpPr/>
          <p:nvPr/>
        </p:nvSpPr>
        <p:spPr>
          <a:xfrm>
            <a:off x="4156900" y="3387775"/>
            <a:ext cx="911700" cy="938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184951" y="1069136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0" y="267491"/>
            <a:ext cx="6784327" cy="7200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PIM Categories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194597" y="339502"/>
            <a:ext cx="3797098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Categories</a:t>
            </a:r>
          </a:p>
        </p:txBody>
      </p:sp>
      <p:sp>
        <p:nvSpPr>
          <p:cNvPr id="178" name="Shape 178"/>
          <p:cNvSpPr/>
          <p:nvPr/>
        </p:nvSpPr>
        <p:spPr>
          <a:xfrm>
            <a:off x="1809750" y="1053929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783300" y="1905625"/>
            <a:ext cx="78410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Protection Needs Assessment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Case Management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Protection Monitoring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Population Data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194596" y="339502"/>
            <a:ext cx="3797098" cy="6900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Categories</a:t>
            </a:r>
          </a:p>
        </p:txBody>
      </p:sp>
      <p:sp>
        <p:nvSpPr>
          <p:cNvPr id="187" name="Shape 187"/>
          <p:cNvSpPr/>
          <p:nvPr/>
        </p:nvSpPr>
        <p:spPr>
          <a:xfrm>
            <a:off x="1809750" y="1053929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783300" y="1905625"/>
            <a:ext cx="7841099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76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Communicating with Affected Communities</a:t>
            </a:r>
          </a:p>
          <a:p>
            <a:pPr indent="0" lvl="0" marL="76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Protection Response Monitoring &amp; Evaluation</a:t>
            </a:r>
          </a:p>
          <a:p>
            <a:pPr indent="0" lvl="0" marL="76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Sectoral IM Systems / Other</a:t>
            </a:r>
          </a:p>
          <a:p>
            <a:pPr indent="0" lvl="0" marL="76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Security and Situational Awareness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ctrTitle"/>
          </p:nvPr>
        </p:nvSpPr>
        <p:spPr>
          <a:xfrm>
            <a:off x="156800" y="1064250"/>
            <a:ext cx="8794200" cy="37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will always be cross-cutting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PIM systems, tools or data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which will be illustrative of the relationships</a:t>
            </a:r>
            <a:r>
              <a:rPr b="0" i="0" lang="en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existent among the PIM systems</a:t>
            </a:r>
          </a:p>
        </p:txBody>
      </p:sp>
      <p:sp>
        <p:nvSpPr>
          <p:cNvPr id="194" name="Shape 194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1816325" y="10744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61225" y="339502"/>
            <a:ext cx="8198698" cy="66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</a:t>
            </a:r>
            <a:r>
              <a:rPr b="1" i="0" lang="en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captured in PIM Matrix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256100" y="1626925"/>
            <a:ext cx="8103899" cy="35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 and purpose</a:t>
            </a: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Sub-category examples</a:t>
            </a: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Approaches/methods </a:t>
            </a:r>
          </a:p>
          <a:p>
            <a:pPr indent="0" lvl="0" marL="76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collecting data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4624700" y="2139100"/>
            <a:ext cx="4737600" cy="22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Tools</a:t>
            </a: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 (data &amp; information) </a:t>
            </a:r>
          </a:p>
          <a:p>
            <a:pPr indent="-3810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Shared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ctrTitle"/>
          </p:nvPr>
        </p:nvSpPr>
        <p:spPr>
          <a:xfrm>
            <a:off x="161225" y="1785100"/>
            <a:ext cx="8669400" cy="285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with stakeholders in the international community, to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facilitate the collective development of a PIM framework to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and enable evidence-informed action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quality protection outcomes</a:t>
            </a:r>
          </a:p>
        </p:txBody>
      </p:sp>
      <p:sp>
        <p:nvSpPr>
          <p:cNvPr id="212" name="Shape 212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161225" y="411510"/>
            <a:ext cx="4746610" cy="5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Vision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ctrTitle"/>
          </p:nvPr>
        </p:nvSpPr>
        <p:spPr>
          <a:xfrm>
            <a:off x="241025" y="1635650"/>
            <a:ext cx="8601598" cy="302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stakeholders </a:t>
            </a: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together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develop a framework for </a:t>
            </a:r>
          </a:p>
          <a:p>
            <a:pPr indent="0" lvl="0" marL="4572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managing data and information necessary for </a:t>
            </a:r>
          </a:p>
          <a:p>
            <a:pPr indent="0" lvl="0" marL="4572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evidence-informed, quality protection responses </a:t>
            </a:r>
          </a:p>
          <a:p>
            <a:pPr indent="-76200" lvl="0" marL="4572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meet the needs of displaced persons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161225" y="411510"/>
            <a:ext cx="47466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Mission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ctrTitle"/>
          </p:nvPr>
        </p:nvSpPr>
        <p:spPr>
          <a:xfrm>
            <a:off x="444400" y="1635650"/>
            <a:ext cx="7535400" cy="302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 in the process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open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all PIM stakeholders,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are equal contributors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PIM initiative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475429" y="459016"/>
            <a:ext cx="6391799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Strategy 2016-2017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ctrTitle"/>
          </p:nvPr>
        </p:nvSpPr>
        <p:spPr>
          <a:xfrm>
            <a:off x="208650" y="1707651"/>
            <a:ext cx="8954100" cy="263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Protection Information Management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(PIM)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1809750" y="998225"/>
            <a:ext cx="7248600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61225" y="998225"/>
            <a:ext cx="1624800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ctrTitle"/>
          </p:nvPr>
        </p:nvSpPr>
        <p:spPr>
          <a:xfrm>
            <a:off x="467543" y="1707652"/>
            <a:ext cx="7535400" cy="316834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Further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 and disseminate the organizing framework 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supporting components of PIM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and collaboration 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among stakeholders surrounding PIM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to act as a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 for lessons learned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161225" y="411500"/>
            <a:ext cx="6391799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Strategy- Objectives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ctrTitle"/>
          </p:nvPr>
        </p:nvSpPr>
        <p:spPr>
          <a:xfrm>
            <a:off x="444400" y="1635650"/>
            <a:ext cx="8488800" cy="3470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The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Framework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consolidated, incl. documented standards for PIM through guidance and policies</a:t>
            </a: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Define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data and information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shared</a:t>
            </a: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Stakeholders understand and implement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good practices and principled approaches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161225" y="411500"/>
            <a:ext cx="6391799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Strategy - Results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ctrTitle"/>
          </p:nvPr>
        </p:nvSpPr>
        <p:spPr>
          <a:xfrm>
            <a:off x="128670" y="1851668"/>
            <a:ext cx="8827500" cy="32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11430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 and shared knowledge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among protection and IM actors </a:t>
            </a: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Protection and IM actors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and respond efficiently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protection information management needs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PIM concepts and principles are </a:t>
            </a:r>
            <a:r>
              <a:rPr b="1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taken on by and integrated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into the work of the community</a:t>
            </a:r>
            <a:b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161225" y="411500"/>
            <a:ext cx="6391799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Strategy- Results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ctrTitle"/>
          </p:nvPr>
        </p:nvSpPr>
        <p:spPr>
          <a:xfrm>
            <a:off x="161225" y="1851668"/>
            <a:ext cx="8734200" cy="3330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 on PIM concepts and components; create and facilitate dialogue and collaboration amongst PIM stakeholders;</a:t>
            </a:r>
          </a:p>
          <a:p>
            <a:pPr indent="0" lvl="0" marL="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just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Dissemination PIM concepts, products and learning with local level stakeholders (within their own networks)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161225" y="411500"/>
            <a:ext cx="6391799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Strategy - Implementation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ctrTitle"/>
          </p:nvPr>
        </p:nvSpPr>
        <p:spPr>
          <a:xfrm>
            <a:off x="161225" y="1779660"/>
            <a:ext cx="8734200" cy="34023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b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Specialized stakeholders may lead specific processes and / or PIM components in their area of expertise</a:t>
            </a:r>
            <a:b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Interested colleagues may contribute to </a:t>
            </a:r>
            <a:r>
              <a:rPr b="1" i="1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part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PIM process </a:t>
            </a:r>
            <a:b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Collective work and usefulness of results depends on contributions by users 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161225" y="411500"/>
            <a:ext cx="6391799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Strategy- Implementation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ctrTitle"/>
          </p:nvPr>
        </p:nvSpPr>
        <p:spPr>
          <a:xfrm>
            <a:off x="611560" y="210330"/>
            <a:ext cx="5328590" cy="864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Immediate Next Steps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11560" y="1707651"/>
            <a:ext cx="79851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Matrix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further refine and test</a:t>
            </a:r>
          </a:p>
          <a:p>
            <a:pPr indent="-381000" lvl="0" marL="457200" marR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PIM Terminology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disseminate and test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Sharing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PIM - explore and develop components &amp; modalities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Trainings &amp; Capacity Building</a:t>
            </a:r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Data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scenario</a:t>
            </a: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81825" y="1635645"/>
            <a:ext cx="8954099" cy="2632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UNHCR</a:t>
            </a: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DRC</a:t>
            </a: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working with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Protection IM partners with the aim of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defining the discipline of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Protection Information Management </a:t>
            </a: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(PIM)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161225" y="9982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868923" y="9982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467543" y="1802350"/>
            <a:ext cx="8499300" cy="22095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Clarity and collaboration surrounding protection information management will help the humanitarian community:</a:t>
            </a:r>
            <a:b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better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a focus on protection outcomes.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humanitarian capacity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collaboration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an effective response.</a:t>
            </a:r>
            <a:b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to better </a:t>
            </a:r>
            <a:r>
              <a:rPr b="1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communicate, understand and address </a:t>
            </a: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humanitarian and human rights concerns.  </a:t>
            </a:r>
            <a:b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93" name="Shape 93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1B65B7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208621" y="411510"/>
            <a:ext cx="3154798" cy="5684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Idea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583350" y="1635645"/>
            <a:ext cx="7859400" cy="31108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Informal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exchanging experience and knowledge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interested individuals Protection and IM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from </a:t>
            </a: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complementary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activities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a </a:t>
            </a: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 than a rule book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Immediately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ideas and concepts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809750" y="9982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61225" y="9982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866825" y="9982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232350" y="339502"/>
            <a:ext cx="3154798" cy="5684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105450" y="1635650"/>
            <a:ext cx="8835300" cy="3275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PIM Working Meeting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2015, Copenhagen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Brought together diverse global level PIM stakeholders, who defined PIM; set out PIM principles; introduced  the concept of PIM Categories; and Core Competencies for staff performing protection information management functions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1809750" y="9982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161225" y="9982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1866825" y="9982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232350" y="339500"/>
            <a:ext cx="5851816" cy="5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Working Meetings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112972" y="1635650"/>
            <a:ext cx="8635489" cy="3110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PIM Working Meeting</a:t>
            </a:r>
            <a:r>
              <a:rPr b="0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 2015, Geneva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PIM Stakeholders further articulated the discipline of PIM; its components; and systems which continue to be grounded in both solid protection and information management practices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1809750" y="9982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161225" y="9982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866825" y="9982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32350" y="339500"/>
            <a:ext cx="5707800" cy="5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Working Meetings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68350" y="2607050"/>
            <a:ext cx="8711100" cy="1176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07525" y="1779659"/>
            <a:ext cx="8928600" cy="2503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 Information Management refers to: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</a:t>
            </a:r>
            <a:r>
              <a:rPr b="1" i="0" lang="en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principled, systematized, and collaborative processes 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collect, process, analyze, store, share, and use data and information</a:t>
            </a:r>
            <a:r>
              <a:rPr b="0" i="0" lang="en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b="1" i="0" lang="en" sz="24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enable evidence-informed action for quality protection outcomes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</a:p>
        </p:txBody>
      </p:sp>
      <p:sp>
        <p:nvSpPr>
          <p:cNvPr id="130" name="Shape 130"/>
          <p:cNvSpPr/>
          <p:nvPr/>
        </p:nvSpPr>
        <p:spPr>
          <a:xfrm>
            <a:off x="1809750" y="9982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61225" y="9982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161225" y="365733"/>
            <a:ext cx="4746610" cy="5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Definition of PIM:</a:t>
            </a:r>
          </a:p>
        </p:txBody>
      </p:sp>
      <p:sp>
        <p:nvSpPr>
          <p:cNvPr id="133" name="Shape 133"/>
          <p:cNvSpPr/>
          <p:nvPr/>
        </p:nvSpPr>
        <p:spPr>
          <a:xfrm>
            <a:off x="1809750" y="9982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C2EEE6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161225" y="1074425"/>
            <a:ext cx="1624799" cy="462900"/>
          </a:xfrm>
          <a:prstGeom prst="rect">
            <a:avLst/>
          </a:prstGeom>
          <a:solidFill>
            <a:srgbClr val="A50021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61225" y="411510"/>
            <a:ext cx="3154798" cy="5671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PIM Principles</a:t>
            </a:r>
          </a:p>
        </p:txBody>
      </p:sp>
      <p:sp>
        <p:nvSpPr>
          <p:cNvPr id="141" name="Shape 141"/>
          <p:cNvSpPr txBox="1"/>
          <p:nvPr>
            <p:ph type="ctrTitle"/>
          </p:nvPr>
        </p:nvSpPr>
        <p:spPr>
          <a:xfrm>
            <a:off x="477575" y="992025"/>
            <a:ext cx="8580774" cy="4630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28575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Char char="•"/>
            </a:pPr>
            <a:r>
              <a:rPr b="1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People-centered: </a:t>
            </a: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Inclusive; defined purpose; proportional; communicated with affected populations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Char char="•"/>
            </a:pPr>
            <a:r>
              <a:rPr b="1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 no harm</a:t>
            </a: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Informed consent and confidentiality; data protection and security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indent="-28575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Char char="•"/>
            </a:pPr>
            <a:r>
              <a:rPr b="1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Competency</a:t>
            </a: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Actors and staff with the right capacity and skills working together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361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333"/>
              <a:buFont typeface="Arial"/>
              <a:buChar char="•"/>
            </a:pPr>
            <a:r>
              <a:rPr b="1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Shared knowledge: </a:t>
            </a: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Well-coordinated; impartiality; sustained collaboration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					            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1809750" y="1074425"/>
            <a:ext cx="7248599" cy="462900"/>
          </a:xfrm>
          <a:prstGeom prst="rect">
            <a:avLst/>
          </a:prstGeom>
          <a:solidFill>
            <a:srgbClr val="3174C5"/>
          </a:solidFill>
          <a:ln cap="flat" cmpd="sng" w="1905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