
<file path=[Content_Types].xml><?xml version="1.0" encoding="utf-8"?>
<Types xmlns="http://schemas.openxmlformats.org/package/2006/content-types">
  <Default ContentType="application/xml" Extension="xml"/>
  <Default ContentType="application/vnd.openxmlformats-package.relationships+xml" Extension="rels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22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23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strictFirstAndLastChars="0" saveSubsetFonts="1">
  <p:sldMasterIdLst>
    <p:sldMasterId id="2147483657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  <p:sldId id="269" r:id="rId18"/>
    <p:sldId id="270" r:id="rId19"/>
    <p:sldId id="271" r:id="rId20"/>
    <p:sldId id="272" r:id="rId21"/>
    <p:sldId id="273" r:id="rId22"/>
    <p:sldId id="274" r:id="rId23"/>
    <p:sldId id="275" r:id="rId24"/>
    <p:sldId id="276" r:id="rId25"/>
    <p:sldId id="277" r:id="rId26"/>
    <p:sldId id="278" r:id="rId27"/>
    <p:sldId id="279" r:id="rId28"/>
    <p:sldId id="280" r:id="rId29"/>
  </p:sldIdLst>
  <p:sldSz cy="5143500" cx="9144000"/>
  <p:notesSz cx="6797675" cy="9928225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6.xml"/><Relationship Id="rId22" Type="http://schemas.openxmlformats.org/officeDocument/2006/relationships/slide" Target="slides/slide18.xml"/><Relationship Id="rId21" Type="http://schemas.openxmlformats.org/officeDocument/2006/relationships/slide" Target="slides/slide17.xml"/><Relationship Id="rId24" Type="http://schemas.openxmlformats.org/officeDocument/2006/relationships/slide" Target="slides/slide20.xml"/><Relationship Id="rId23" Type="http://schemas.openxmlformats.org/officeDocument/2006/relationships/slide" Target="slides/slide19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26" Type="http://schemas.openxmlformats.org/officeDocument/2006/relationships/slide" Target="slides/slide22.xml"/><Relationship Id="rId25" Type="http://schemas.openxmlformats.org/officeDocument/2006/relationships/slide" Target="slides/slide21.xml"/><Relationship Id="rId28" Type="http://schemas.openxmlformats.org/officeDocument/2006/relationships/slide" Target="slides/slide24.xml"/><Relationship Id="rId27" Type="http://schemas.openxmlformats.org/officeDocument/2006/relationships/slide" Target="slides/slide23.xml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29" Type="http://schemas.openxmlformats.org/officeDocument/2006/relationships/slide" Target="slides/slide25.xml"/><Relationship Id="rId7" Type="http://schemas.openxmlformats.org/officeDocument/2006/relationships/slide" Target="slides/slide3.xml"/><Relationship Id="rId8" Type="http://schemas.openxmlformats.org/officeDocument/2006/relationships/slide" Target="slides/slide4.xml"/><Relationship Id="rId11" Type="http://schemas.openxmlformats.org/officeDocument/2006/relationships/slide" Target="slides/slide7.xml"/><Relationship Id="rId10" Type="http://schemas.openxmlformats.org/officeDocument/2006/relationships/slide" Target="slides/slide6.xml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5" Type="http://schemas.openxmlformats.org/officeDocument/2006/relationships/slide" Target="slides/slide11.xml"/><Relationship Id="rId14" Type="http://schemas.openxmlformats.org/officeDocument/2006/relationships/slide" Target="slides/slide10.xml"/><Relationship Id="rId17" Type="http://schemas.openxmlformats.org/officeDocument/2006/relationships/slide" Target="slides/slide13.xml"/><Relationship Id="rId16" Type="http://schemas.openxmlformats.org/officeDocument/2006/relationships/slide" Target="slides/slide12.xml"/><Relationship Id="rId19" Type="http://schemas.openxmlformats.org/officeDocument/2006/relationships/slide" Target="slides/slide15.xml"/><Relationship Id="rId18" Type="http://schemas.openxmlformats.org/officeDocument/2006/relationships/slide" Target="slides/slide1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spcBef>
                <a:spcPts val="0"/>
              </a:spcBef>
              <a:buClr>
                <a:schemeClr val="dk1"/>
              </a:buClr>
              <a:buFont typeface="Arial"/>
              <a:buNone/>
              <a:defRPr b="0" i="0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Shape 70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1" name="Shape 71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3" name="Shape 1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Shape 144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45" name="Shape 145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PIM Dialogue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Webinars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Series of PIM trainings under GPC (funded by ECHO)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</a:t>
            </a:r>
            <a:r>
              <a:rPr b="1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overall objective of the trainings </a:t>
            </a: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is </a:t>
            </a:r>
            <a:r>
              <a:rPr b="0" i="1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to improve the ability of protection clusters (coordinators, co-leads, information management officers (IMOs); sub-cluster coordinators; and protection cluster members to develop a more informed protection response anchored in an overall protection analysis.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1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1100" u="none" cap="small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Immediate training objective: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Enhanced ability and understanding of how to use data and information to enable evidence-informed action for quality protection outcomes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1100" u="none" cap="small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Training Learning objectives </a:t>
            </a: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Demonstrate how protection information management (PIM) supports, informs, and enables the development of an evidence-informed protection analysis, strategy, and response</a:t>
            </a: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 PIM knowledge, skills, and attitudes that facilitate dialogue and collaboration between protection and IM colleagues </a:t>
            </a:r>
          </a:p>
          <a:p>
            <a:pPr indent="-171450" lvl="0" marL="1714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Develop PIM knowledge and skills to create a PIM plan  that informs a protection analysis, strategy, and response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(Note discuss on Wednesday that the current understanding of a PIM is: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Identify what information you have;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Identify what information you need;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Identify which category to use;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 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This leads to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Complete Protection Analysis (risk equation, stakeholder analysis, contextual analysis which looks at root causes);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Develop a Protection Strategy; and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Implement protection response )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1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addition, develop PIM module to incorporate in other trainings (has already happened Protection Training, PCT etc.)</a:t>
            </a: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2" name="Shape 1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" name="Shape 153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54" name="Shape 154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Examples: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confidentiality</a:t>
            </a: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-  variety of sources and perspectives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Protected persons </a:t>
            </a: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definition used by IRCR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interoperabilty </a:t>
            </a: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IASC CODs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Protection  vs Protection Data</a:t>
            </a: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1" lang="en" sz="1200" u="none" cap="none" strike="noStrike">
                <a:solidFill>
                  <a:srgbClr val="31849B"/>
                </a:solidFill>
                <a:latin typeface="Calibri"/>
                <a:ea typeface="Calibri"/>
                <a:cs typeface="Calibri"/>
                <a:sym typeface="Calibri"/>
              </a:rPr>
              <a:t>Protection data </a:t>
            </a:r>
          </a:p>
          <a:p>
            <a:pPr indent="0" lvl="0" marL="0" marR="0" rtl="0" algn="just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highlight>
                  <a:srgbClr val="D9D9D9"/>
                </a:highlight>
                <a:latin typeface="Calibri"/>
                <a:ea typeface="Calibri"/>
                <a:cs typeface="Calibri"/>
                <a:sym typeface="Calibri"/>
              </a:rPr>
              <a:t>Data (and information) pertaining to protection risks/issues and situation of specific individuals/groups.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hape 162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63" name="Shape 163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1" name="Shape 1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2" name="Shape 172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73" name="Shape 173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first working meeting document has descriptions of the categories (some more clear than others).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The second working meeting document provides some basic information about what makes each system different from the others, in terms of the outputs.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For exmaple, assessment is that one time snap of a situation to determine what it the appropirate response needed at ths time.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Protection monitoring is a recurrent proces that give a picture of the siiatuon on a particular issue over time.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0" name="Shape 1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1" name="Shape 181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82" name="Shape 182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Category 5, 7 and 8 were further developed with PIM stakeholder during 2nd PIM Working Meeting but may need further work: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Communicting with affected populations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-------------------------------  the following are not necessarily owned by protection actors but have been identified as key sources of information for an effective protection response and hence part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of the overall vision of what are the different systems and sources of information which contribute to an effective protection information management system.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Sectoral IM Systems / Other</a:t>
            </a:r>
          </a:p>
          <a:p>
            <a:pPr indent="-228600" lvl="0" marL="22860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AutoNum type="arabicPeriod"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Security and Situational Awareness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Note: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Nuclear family and ”cousins”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9" name="Shape 1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" name="Shape 190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1" name="Shape 191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Ex. of how PIM Matrix can be used: decision making on catagory &amp; system matching your (defined) purpose; data audit; analyse (P)IM  environment etc.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couple of examples</a:t>
            </a:r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7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Shape 208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09" name="Shape 209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Following 2nd PIM Working Meeting – tasked to further Vision, Mission &amp; Strategy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Vision..</a:t>
            </a:r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27" name="Shape 227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Why we invited you now for this series of briefings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Change the way we work and present whay we are doing (more clarity and more structure)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Shape 75"/>
          <p:cNvSpPr/>
          <p:nvPr>
            <p:ph idx="2" type="sldImg"/>
          </p:nvPr>
        </p:nvSpPr>
        <p:spPr>
          <a:xfrm>
            <a:off x="90487" y="744537"/>
            <a:ext cx="6616800" cy="37227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76" name="Shape 76"/>
          <p:cNvSpPr txBox="1"/>
          <p:nvPr>
            <p:ph idx="1" type="body"/>
          </p:nvPr>
        </p:nvSpPr>
        <p:spPr>
          <a:xfrm>
            <a:off x="679768" y="4715907"/>
            <a:ext cx="5438100" cy="4467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45" name="Shape 245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Char char="•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Ecouraging the greater use of protection data, information and analysis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Char char="•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Ensuring collaboration and sharing across the widest spectrum possible (humanitarian, security and political)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. .. in working with the subject matter.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63" name="Shape 263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goal is for the PIM work to be useful -  not right, not perfect and not the only answer.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“Open souce” – take it and use it, and tell us what needs or can be to be different or additional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How to participate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Char char="-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Regular meeting of the core group (In person or by telephone). Meeting are for about an hour, and will be specific topics as we move forward.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Char char="-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Subject specific workshops or working meetings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Char char="-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 of PIM concepts in other protection and IM forum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Char char="-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Review and comments on PIM concepts and materials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Char char="-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Presentation or suggestion of materials to be included within a list of PIM-related tools and guidance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Char char="-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Leadership of a particular area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Char char="-"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Pilot or testing of PIM concepts</a:t>
            </a:r>
          </a:p>
          <a:p>
            <a:pPr indent="-285750" lvl="0" marL="28575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9" name="Shape 2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0" name="Shape 280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281" name="Shape 281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Three trainings with Protection Cluster and IM colleagues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Middle East, Africa and Asia)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May, June, July</a:t>
            </a: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1" name="Shape 8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Shape 82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83" name="Shape 83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Introduce ourselves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Welcome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It is a collaborative initiative, bringing together UN, NGOs, and other Protection and IM partners working to respond to situations of displacement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PIM initiative  complements and  further supports the objectives of ongoing protection and / or IM initiatives and existing structures, such as the GPC, the Humanitarian Programme Cycle; the AORs (e.g. child protection response &amp; situation monitoring Toolkit); Results-based Protection; ICRC Prof Standards (managing sensitive protection info.) and others.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Idea we had..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Unlike other areas of IM e.g. health – PIM not well defined, structured nor coordinated..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We believe clarity, collaboration, guidance will…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Provide quality data and information on the protection of displaced individuals and groups </a:t>
            </a: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all possible types of situations</a:t>
            </a: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and to do so </a:t>
            </a: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a safe, reliable, and meaningful way...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...In so doing, PIM can inform </a:t>
            </a: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protection analysis </a:t>
            </a: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</a:t>
            </a: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enable evidence-based decision-making </a:t>
            </a: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</a:t>
            </a:r>
            <a:r>
              <a:rPr b="1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protection strategy and response,</a:t>
            </a: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as well as achieve better protection outcomes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+ Centrality of protection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7" name="Shape 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" name="Shape 98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99" name="Shape 99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2015, a small working group of DRC and UNHCR colleagues came together to develop a PIM Framework with a series of supporting components. 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The First Working Meeting looked at what has been developed within the small group, reviewed the ideas and developed them further.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Participants: IRC, JIPS, OHCHR, IOM, UNICEF, NRC  plus DRC and UNHCR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Key Results: Definition of PIM, principles, start on the different sorts of PIM systems, and core competencies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79768" y="4715907"/>
            <a:ext cx="5438140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Participants: Same as before plus ICRC, OCHA, Oxfam, UNDPKO, UNFPA, ICT for Peace and WFP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1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Results: Common Terminology defined, further work on categories, discussion of essential data elements and data sharing possibilities, PIM Initiative vision and strategy, a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4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Shape 135"/>
          <p:cNvSpPr/>
          <p:nvPr>
            <p:ph idx="2" type="sldImg"/>
          </p:nvPr>
        </p:nvSpPr>
        <p:spPr>
          <a:xfrm>
            <a:off x="90488" y="744537"/>
            <a:ext cx="6616699" cy="3722686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136" name="Shape 136"/>
          <p:cNvSpPr txBox="1"/>
          <p:nvPr>
            <p:ph idx="1" type="body"/>
          </p:nvPr>
        </p:nvSpPr>
        <p:spPr>
          <a:xfrm>
            <a:off x="679768" y="4715907"/>
            <a:ext cx="5438139" cy="4467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 principles addressing these areas.</a:t>
            </a:r>
          </a:p>
          <a:p>
            <a:pPr indent="0" lvl="0" marL="0" marR="0" rtl="0" algn="l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People-centered and inclusive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Do no harm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Defined purpose incl. proportionality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Informed consent and confidentiality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Data protection and security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Competency and capacity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Impartiality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Coordination and collaboraiton</a:t>
            </a:r>
          </a:p>
          <a:p>
            <a:pPr indent="-273050" lvl="0" marL="2730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">
  <p:cSld name="Title Slide"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Shape 12"/>
          <p:cNvSpPr txBox="1"/>
          <p:nvPr>
            <p:ph type="ctrTitle"/>
          </p:nvPr>
        </p:nvSpPr>
        <p:spPr>
          <a:xfrm>
            <a:off x="685800" y="1597816"/>
            <a:ext cx="7772400" cy="11025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1371600" y="2914650"/>
            <a:ext cx="6400799" cy="13145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ctr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ctr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ctr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rgbClr val="888888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5" name="Shape 15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6" name="Shape 16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itle and Vertical Text">
    <p:spTree>
      <p:nvGrpSpPr>
        <p:cNvPr id="17" name="Shape 1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Shape 18"/>
          <p:cNvSpPr txBox="1"/>
          <p:nvPr>
            <p:ph type="title"/>
          </p:nvPr>
        </p:nvSpPr>
        <p:spPr>
          <a:xfrm>
            <a:off x="457200" y="2059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19" name="Shape 19"/>
          <p:cNvSpPr txBox="1"/>
          <p:nvPr>
            <p:ph idx="1" type="body"/>
          </p:nvPr>
        </p:nvSpPr>
        <p:spPr>
          <a:xfrm rot="5400000">
            <a:off x="2874749" y="-1217400"/>
            <a:ext cx="3394500" cy="8229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0" name="Shape 20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Picture with Caption">
    <p:spTree>
      <p:nvGrpSpPr>
        <p:cNvPr id="23" name="Shape 2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Shape 24"/>
          <p:cNvSpPr txBox="1"/>
          <p:nvPr>
            <p:ph type="title"/>
          </p:nvPr>
        </p:nvSpPr>
        <p:spPr>
          <a:xfrm>
            <a:off x="1792288" y="3600450"/>
            <a:ext cx="5486399" cy="4250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25" name="Shape 25"/>
          <p:cNvSpPr/>
          <p:nvPr>
            <p:ph idx="2" type="pic"/>
          </p:nvPr>
        </p:nvSpPr>
        <p:spPr>
          <a:xfrm>
            <a:off x="1792288" y="459581"/>
            <a:ext cx="5486399" cy="308609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381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6" name="Shape 26"/>
          <p:cNvSpPr txBox="1"/>
          <p:nvPr>
            <p:ph idx="1" type="body"/>
          </p:nvPr>
        </p:nvSpPr>
        <p:spPr>
          <a:xfrm>
            <a:off x="1792288" y="4025503"/>
            <a:ext cx="5486399" cy="6035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nt with Caption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457200" y="204784"/>
            <a:ext cx="3008398" cy="87149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32" name="Shape 32"/>
          <p:cNvSpPr txBox="1"/>
          <p:nvPr>
            <p:ph idx="1" type="body"/>
          </p:nvPr>
        </p:nvSpPr>
        <p:spPr>
          <a:xfrm>
            <a:off x="3575050" y="204784"/>
            <a:ext cx="5111698" cy="438989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2" type="body"/>
          </p:nvPr>
        </p:nvSpPr>
        <p:spPr>
          <a:xfrm>
            <a:off x="457200" y="1076325"/>
            <a:ext cx="3008398" cy="3518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5" name="Shape 35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Blank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is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 txBox="1"/>
          <p:nvPr>
            <p:ph type="title"/>
          </p:nvPr>
        </p:nvSpPr>
        <p:spPr>
          <a:xfrm>
            <a:off x="457200" y="2059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43" name="Shape 43"/>
          <p:cNvSpPr txBox="1"/>
          <p:nvPr>
            <p:ph idx="1" type="body"/>
          </p:nvPr>
        </p:nvSpPr>
        <p:spPr>
          <a:xfrm>
            <a:off x="457200" y="1151333"/>
            <a:ext cx="4040099" cy="479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2" type="body"/>
          </p:nvPr>
        </p:nvSpPr>
        <p:spPr>
          <a:xfrm>
            <a:off x="457200" y="1631154"/>
            <a:ext cx="4040099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3" type="body"/>
          </p:nvPr>
        </p:nvSpPr>
        <p:spPr>
          <a:xfrm>
            <a:off x="4645025" y="1151333"/>
            <a:ext cx="4041900" cy="47969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4" type="body"/>
          </p:nvPr>
        </p:nvSpPr>
        <p:spPr>
          <a:xfrm>
            <a:off x="4645025" y="1631154"/>
            <a:ext cx="4041900" cy="2963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8" name="Shape 48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9" name="Shape 49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Two Conten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Shape 51"/>
          <p:cNvSpPr txBox="1"/>
          <p:nvPr>
            <p:ph type="title"/>
          </p:nvPr>
        </p:nvSpPr>
        <p:spPr>
          <a:xfrm>
            <a:off x="457200" y="2059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52" name="Shape 52"/>
          <p:cNvSpPr txBox="1"/>
          <p:nvPr>
            <p:ph idx="1" type="body"/>
          </p:nvPr>
        </p:nvSpPr>
        <p:spPr>
          <a:xfrm>
            <a:off x="457200" y="1200150"/>
            <a:ext cx="4038597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2" type="body"/>
          </p:nvPr>
        </p:nvSpPr>
        <p:spPr>
          <a:xfrm>
            <a:off x="4648200" y="1200150"/>
            <a:ext cx="4038597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5" name="Shape 55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6" name="Shape 56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Section Header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Shape 58"/>
          <p:cNvSpPr txBox="1"/>
          <p:nvPr>
            <p:ph type="title"/>
          </p:nvPr>
        </p:nvSpPr>
        <p:spPr>
          <a:xfrm>
            <a:off x="722312" y="3305175"/>
            <a:ext cx="7772400" cy="10214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59" name="Shape 59"/>
          <p:cNvSpPr txBox="1"/>
          <p:nvPr>
            <p:ph idx="1" type="body"/>
          </p:nvPr>
        </p:nvSpPr>
        <p:spPr>
          <a:xfrm>
            <a:off x="722312" y="2180033"/>
            <a:ext cx="7772400" cy="11250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88888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1" name="Shape 61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2" name="Shape 62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itle and Content"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Shape 64"/>
          <p:cNvSpPr txBox="1"/>
          <p:nvPr>
            <p:ph type="title"/>
          </p:nvPr>
        </p:nvSpPr>
        <p:spPr>
          <a:xfrm>
            <a:off x="457200" y="2059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65" name="Shape 65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8" name="Shape 68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0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457200" y="205977"/>
            <a:ext cx="8229600" cy="85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2pPr>
            <a:lvl3pPr indent="0" lvl="2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3pPr>
            <a:lvl4pPr indent="0" lvl="3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4pPr>
            <a:lvl5pPr indent="0" lvl="4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5pPr>
            <a:lvl6pPr indent="0" lvl="5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6pPr>
            <a:lvl7pPr indent="0" lvl="6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7pPr>
            <a:lvl8pPr indent="0" lvl="7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8pPr>
            <a:lvl9pPr indent="0" lvl="8" marL="0" marR="0" rtl="0" algn="l">
              <a:spcBef>
                <a:spcPts val="0"/>
              </a:spcBef>
              <a:buFont typeface="Arial"/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457200" y="1200150"/>
            <a:ext cx="8229600" cy="3394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1270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158750" lvl="1" marL="74295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190500" lvl="2" marL="1143000" marR="0" rtl="0" algn="l">
              <a:lnSpc>
                <a:spcPct val="100000"/>
              </a:lnSpc>
              <a:spcBef>
                <a:spcPts val="48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165100" lvl="3" marL="1600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–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165100" lvl="4" marL="20574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»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165100" lvl="5" marL="25146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165100" lvl="6" marL="29718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165100" lvl="7" marL="34290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165100" lvl="8" marL="3886200" marR="0" rtl="0" algn="l">
              <a:lnSpc>
                <a:spcPct val="100000"/>
              </a:lnSpc>
              <a:spcBef>
                <a:spcPts val="40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0" type="dt"/>
          </p:nvPr>
        </p:nvSpPr>
        <p:spPr>
          <a:xfrm>
            <a:off x="457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9" name="Shape 9"/>
          <p:cNvSpPr txBox="1"/>
          <p:nvPr>
            <p:ph idx="11" type="ftr"/>
          </p:nvPr>
        </p:nvSpPr>
        <p:spPr>
          <a:xfrm>
            <a:off x="3124200" y="4767262"/>
            <a:ext cx="2895600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2743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3657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  <a:defRPr b="0" i="0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0" name="Shape 10"/>
          <p:cNvSpPr txBox="1"/>
          <p:nvPr>
            <p:ph idx="12" type="sldNum"/>
          </p:nvPr>
        </p:nvSpPr>
        <p:spPr>
          <a:xfrm>
            <a:off x="6553200" y="4767262"/>
            <a:ext cx="2133598" cy="273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898989"/>
              </a:buClr>
              <a:buSzPct val="25000"/>
              <a:buFont typeface="Calibri"/>
              <a:buNone/>
            </a:pPr>
            <a:fld id="{00000000-1234-1234-1234-123412341234}" type="slidenum">
              <a:rPr b="0" i="0" lang="en" sz="1200" u="none" cap="none" strike="noStrike">
                <a:solidFill>
                  <a:srgbClr val="898989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25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2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Shape 73"/>
          <p:cNvSpPr txBox="1"/>
          <p:nvPr>
            <p:ph type="ctrTitle"/>
          </p:nvPr>
        </p:nvSpPr>
        <p:spPr>
          <a:xfrm>
            <a:off x="208650" y="263050"/>
            <a:ext cx="8954100" cy="44661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Dear Colleagues,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This is a draft presentation providing an outline on the PIM initiative, which you may adapt and use to spread the word on PIM.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1" sz="3000">
              <a:solidFill>
                <a:schemeClr val="dk1"/>
              </a:solidFill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All the best, 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" sz="3000">
                <a:solidFill>
                  <a:schemeClr val="dk1"/>
                </a:solidFill>
              </a:rPr>
              <a:t>PIM Team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6" name="Shape 1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Shape 147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8" name="Shape 148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9" name="Shape 149"/>
          <p:cNvSpPr txBox="1"/>
          <p:nvPr/>
        </p:nvSpPr>
        <p:spPr>
          <a:xfrm>
            <a:off x="188743" y="411510"/>
            <a:ext cx="5607391" cy="59105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Core Competencies</a:t>
            </a:r>
          </a:p>
        </p:txBody>
      </p:sp>
      <p:sp>
        <p:nvSpPr>
          <p:cNvPr id="150" name="Shape 150"/>
          <p:cNvSpPr txBox="1"/>
          <p:nvPr>
            <p:ph type="ctrTitle"/>
          </p:nvPr>
        </p:nvSpPr>
        <p:spPr>
          <a:xfrm>
            <a:off x="323528" y="1635645"/>
            <a:ext cx="8587200" cy="32403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Mix of skills, knowledge and attitudes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2857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Noto Sans Symbols"/>
              <a:buChar char="▪"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	Understanding of protection norms and standards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	Data and information management knowledge and skills 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	Collaboration skills that promote contribution from partners, inclusivity, and consensus 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	Ability to critically assess and communicate with diverse stakeholders</a:t>
            </a:r>
          </a:p>
        </p:txBody>
      </p:sp>
      <p:sp>
        <p:nvSpPr>
          <p:cNvPr id="151" name="Shape 151"/>
          <p:cNvSpPr txBox="1"/>
          <p:nvPr/>
        </p:nvSpPr>
        <p:spPr>
          <a:xfrm>
            <a:off x="11844225" y="5417650"/>
            <a:ext cx="137159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situations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5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Shape 156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7" name="Shape 157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58" name="Shape 158"/>
          <p:cNvSpPr txBox="1"/>
          <p:nvPr/>
        </p:nvSpPr>
        <p:spPr>
          <a:xfrm>
            <a:off x="188753" y="411500"/>
            <a:ext cx="6981900" cy="5909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Common Terminology</a:t>
            </a:r>
          </a:p>
        </p:txBody>
      </p:sp>
      <p:sp>
        <p:nvSpPr>
          <p:cNvPr id="159" name="Shape 159"/>
          <p:cNvSpPr txBox="1"/>
          <p:nvPr>
            <p:ph type="ctrTitle"/>
          </p:nvPr>
        </p:nvSpPr>
        <p:spPr>
          <a:xfrm>
            <a:off x="323528" y="1635645"/>
            <a:ext cx="8587200" cy="3640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Objectives</a:t>
            </a:r>
            <a:b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	Clarity on definitions for commonly used PIM terms. </a:t>
            </a:r>
            <a:b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	Act as a tool to facilitate communication, understanding, and collaboration between protection &amp; IM colleagues and others on PIM. </a:t>
            </a:r>
          </a:p>
        </p:txBody>
      </p:sp>
      <p:sp>
        <p:nvSpPr>
          <p:cNvPr id="160" name="Shape 160"/>
          <p:cNvSpPr txBox="1"/>
          <p:nvPr/>
        </p:nvSpPr>
        <p:spPr>
          <a:xfrm>
            <a:off x="11844225" y="5417650"/>
            <a:ext cx="1371598" cy="457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situations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4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5" name="Shape 165"/>
          <p:cNvSpPr txBox="1"/>
          <p:nvPr>
            <p:ph type="ctrTitle"/>
          </p:nvPr>
        </p:nvSpPr>
        <p:spPr>
          <a:xfrm>
            <a:off x="685800" y="1292050"/>
            <a:ext cx="7772400" cy="3867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 PIM categories are a set of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purposes, systems, processes, data and tools,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go together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to deliver an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effective response</a:t>
            </a:r>
          </a:p>
        </p:txBody>
      </p:sp>
      <p:sp>
        <p:nvSpPr>
          <p:cNvPr id="166" name="Shape 166"/>
          <p:cNvSpPr/>
          <p:nvPr/>
        </p:nvSpPr>
        <p:spPr>
          <a:xfrm>
            <a:off x="4156900" y="3387775"/>
            <a:ext cx="911700" cy="938700"/>
          </a:xfrm>
          <a:prstGeom prst="downArrow">
            <a:avLst>
              <a:gd fmla="val 50000" name="adj1"/>
              <a:gd fmla="val 50000" name="adj2"/>
            </a:avLst>
          </a:prstGeom>
          <a:solidFill>
            <a:srgbClr val="FFFFFF"/>
          </a:solidFill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1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7" name="Shape 167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8" name="Shape 168"/>
          <p:cNvSpPr/>
          <p:nvPr/>
        </p:nvSpPr>
        <p:spPr>
          <a:xfrm>
            <a:off x="184951" y="1069136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69" name="Shape 169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0" name="Shape 170"/>
          <p:cNvSpPr txBox="1"/>
          <p:nvPr/>
        </p:nvSpPr>
        <p:spPr>
          <a:xfrm>
            <a:off x="0" y="267491"/>
            <a:ext cx="6784327" cy="72008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   PIM Categories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4" name="Shape 1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5" name="Shape 175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6" name="Shape 176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7" name="Shape 177"/>
          <p:cNvSpPr txBox="1"/>
          <p:nvPr/>
        </p:nvSpPr>
        <p:spPr>
          <a:xfrm>
            <a:off x="194597" y="339502"/>
            <a:ext cx="3797098" cy="69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Categories</a:t>
            </a:r>
          </a:p>
        </p:txBody>
      </p:sp>
      <p:sp>
        <p:nvSpPr>
          <p:cNvPr id="178" name="Shape 178"/>
          <p:cNvSpPr/>
          <p:nvPr/>
        </p:nvSpPr>
        <p:spPr>
          <a:xfrm>
            <a:off x="1809750" y="1053929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79" name="Shape 179"/>
          <p:cNvSpPr txBox="1"/>
          <p:nvPr/>
        </p:nvSpPr>
        <p:spPr>
          <a:xfrm>
            <a:off x="783300" y="1905625"/>
            <a:ext cx="7841099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Protection Needs Assessment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Case Management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Protection Monitoring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Population Data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3" name="Shape 1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" name="Shape 184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5" name="Shape 185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6" name="Shape 186"/>
          <p:cNvSpPr txBox="1"/>
          <p:nvPr/>
        </p:nvSpPr>
        <p:spPr>
          <a:xfrm>
            <a:off x="194596" y="339502"/>
            <a:ext cx="3797098" cy="69006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Categories</a:t>
            </a:r>
          </a:p>
        </p:txBody>
      </p:sp>
      <p:sp>
        <p:nvSpPr>
          <p:cNvPr id="187" name="Shape 187"/>
          <p:cNvSpPr/>
          <p:nvPr/>
        </p:nvSpPr>
        <p:spPr>
          <a:xfrm>
            <a:off x="1809750" y="1053929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88" name="Shape 188"/>
          <p:cNvSpPr txBox="1"/>
          <p:nvPr/>
        </p:nvSpPr>
        <p:spPr>
          <a:xfrm>
            <a:off x="783300" y="1905625"/>
            <a:ext cx="7841099" cy="3000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76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Communicating with Affected Communities</a:t>
            </a:r>
          </a:p>
          <a:p>
            <a:pPr indent="0" lvl="0" marL="76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Protection Response Monitoring &amp; Evaluation</a:t>
            </a:r>
          </a:p>
          <a:p>
            <a:pPr indent="0" lvl="0" marL="76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7. Sectoral IM Systems / Other</a:t>
            </a:r>
          </a:p>
          <a:p>
            <a:pPr indent="0" lvl="0" marL="76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8. Security and Situational Awareness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2" name="Shape 19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3" name="Shape 193"/>
          <p:cNvSpPr txBox="1"/>
          <p:nvPr>
            <p:ph type="ctrTitle"/>
          </p:nvPr>
        </p:nvSpPr>
        <p:spPr>
          <a:xfrm>
            <a:off x="156800" y="1064250"/>
            <a:ext cx="8794200" cy="3750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There will always be cross-cutting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PIM systems, tools or data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3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which will be illustrative of the relationships</a:t>
            </a:r>
            <a:r>
              <a:rPr b="0" i="0" lang="en" sz="36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existent among the PIM systems</a:t>
            </a:r>
          </a:p>
        </p:txBody>
      </p:sp>
      <p:sp>
        <p:nvSpPr>
          <p:cNvPr id="194" name="Shape 194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5" name="Shape 195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96" name="Shape 196"/>
          <p:cNvSpPr/>
          <p:nvPr/>
        </p:nvSpPr>
        <p:spPr>
          <a:xfrm>
            <a:off x="1816325" y="1074425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/>
        </p:nvSpPr>
        <p:spPr>
          <a:xfrm>
            <a:off x="161225" y="339502"/>
            <a:ext cx="8198698" cy="6647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Elements</a:t>
            </a:r>
            <a:r>
              <a:rPr b="1" i="0" lang="en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captured in PIM Matrix</a:t>
            </a:r>
          </a:p>
        </p:txBody>
      </p:sp>
      <p:sp>
        <p:nvSpPr>
          <p:cNvPr id="202" name="Shape 202"/>
          <p:cNvSpPr txBox="1"/>
          <p:nvPr/>
        </p:nvSpPr>
        <p:spPr>
          <a:xfrm>
            <a:off x="256100" y="1626925"/>
            <a:ext cx="8103899" cy="35439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Definition and purpose</a:t>
            </a:r>
          </a:p>
          <a:p>
            <a:pPr indent="-3810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Sub-category examples</a:t>
            </a:r>
          </a:p>
          <a:p>
            <a:pPr indent="-3810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Approaches/methods </a:t>
            </a:r>
          </a:p>
          <a:p>
            <a:pPr indent="0" lvl="0" marL="76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collecting data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03" name="Shape 203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4" name="Shape 204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5" name="Shape 205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06" name="Shape 206"/>
          <p:cNvSpPr txBox="1"/>
          <p:nvPr/>
        </p:nvSpPr>
        <p:spPr>
          <a:xfrm>
            <a:off x="4624700" y="2139100"/>
            <a:ext cx="4737600" cy="2282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Tools</a:t>
            </a:r>
          </a:p>
          <a:p>
            <a:pPr indent="-3810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Output (data &amp; information) </a:t>
            </a:r>
          </a:p>
          <a:p>
            <a:pPr indent="-3810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Shared data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0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Shape 211"/>
          <p:cNvSpPr txBox="1"/>
          <p:nvPr>
            <p:ph type="ctrTitle"/>
          </p:nvPr>
        </p:nvSpPr>
        <p:spPr>
          <a:xfrm>
            <a:off x="161225" y="1785100"/>
            <a:ext cx="8669400" cy="2854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Working with stakeholders in the international community, to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facilitate the collective development of a PIM framework to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improve and enable evidence-informed action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for quality protection outcomes</a:t>
            </a:r>
          </a:p>
        </p:txBody>
      </p:sp>
      <p:sp>
        <p:nvSpPr>
          <p:cNvPr id="212" name="Shape 212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3" name="Shape 213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4" name="Shape 214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15" name="Shape 215"/>
          <p:cNvSpPr txBox="1"/>
          <p:nvPr/>
        </p:nvSpPr>
        <p:spPr>
          <a:xfrm>
            <a:off x="161225" y="411510"/>
            <a:ext cx="4746610" cy="5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Vision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type="ctrTitle"/>
          </p:nvPr>
        </p:nvSpPr>
        <p:spPr>
          <a:xfrm>
            <a:off x="241025" y="1635650"/>
            <a:ext cx="8601598" cy="302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45720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stakeholders </a:t>
            </a: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work together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develop a framework for </a:t>
            </a:r>
          </a:p>
          <a:p>
            <a:pPr indent="0" lvl="0" marL="45720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managing data and information necessary for </a:t>
            </a:r>
          </a:p>
          <a:p>
            <a:pPr indent="0" lvl="0" marL="45720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evidence-informed, quality protection responses </a:t>
            </a:r>
          </a:p>
          <a:p>
            <a:pPr indent="-76200" lvl="0" marL="457200" marR="0" rtl="0" algn="ctr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that meet the needs of displaced persons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sng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21" name="Shape 221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2" name="Shape 222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3" name="Shape 223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24" name="Shape 224"/>
          <p:cNvSpPr txBox="1"/>
          <p:nvPr/>
        </p:nvSpPr>
        <p:spPr>
          <a:xfrm>
            <a:off x="161225" y="411510"/>
            <a:ext cx="4746600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Mission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type="ctrTitle"/>
          </p:nvPr>
        </p:nvSpPr>
        <p:spPr>
          <a:xfrm>
            <a:off x="444400" y="1635650"/>
            <a:ext cx="7535400" cy="3024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Participation in the process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is open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all PIM stakeholders,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sng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who are equal contributors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 the PIM initiative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0" name="Shape 230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1" name="Shape 231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2" name="Shape 232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33" name="Shape 233"/>
          <p:cNvSpPr txBox="1"/>
          <p:nvPr/>
        </p:nvSpPr>
        <p:spPr>
          <a:xfrm>
            <a:off x="475429" y="459016"/>
            <a:ext cx="6391799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Strategy 2016-2017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ctrTitle"/>
          </p:nvPr>
        </p:nvSpPr>
        <p:spPr>
          <a:xfrm>
            <a:off x="208650" y="1707651"/>
            <a:ext cx="8954100" cy="2632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Protection Information Management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(PIM)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9" name="Shape 79"/>
          <p:cNvSpPr/>
          <p:nvPr/>
        </p:nvSpPr>
        <p:spPr>
          <a:xfrm>
            <a:off x="1809750" y="998225"/>
            <a:ext cx="7248600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0" name="Shape 80"/>
          <p:cNvSpPr/>
          <p:nvPr/>
        </p:nvSpPr>
        <p:spPr>
          <a:xfrm>
            <a:off x="161225" y="998225"/>
            <a:ext cx="1624800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type="ctrTitle"/>
          </p:nvPr>
        </p:nvSpPr>
        <p:spPr>
          <a:xfrm>
            <a:off x="467543" y="1707652"/>
            <a:ext cx="7535400" cy="3168346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429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Further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refine and disseminate the organizing framework 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and supporting components of PIM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Encourage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communication and collaboration 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among stakeholders surrounding PIM</a:t>
            </a:r>
          </a:p>
          <a:p>
            <a:pPr indent="0" lvl="0" marL="0" marR="0" rtl="0" algn="l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429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Continue to act as a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platform for lessons learned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39" name="Shape 239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0" name="Shape 240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1" name="Shape 241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2" name="Shape 242"/>
          <p:cNvSpPr txBox="1"/>
          <p:nvPr/>
        </p:nvSpPr>
        <p:spPr>
          <a:xfrm>
            <a:off x="161225" y="411500"/>
            <a:ext cx="6391799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Strategy- Objectives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type="ctrTitle"/>
          </p:nvPr>
        </p:nvSpPr>
        <p:spPr>
          <a:xfrm>
            <a:off x="444400" y="1635650"/>
            <a:ext cx="8488800" cy="3470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1. The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Framework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consolidated, incl. documented standards for PIM through guidance and policies</a:t>
            </a: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2. Define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data and information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be shared</a:t>
            </a: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3. Stakeholders understand and implement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good practices and principled approaches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48" name="Shape 248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49" name="Shape 249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0" name="Shape 250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1" name="Shape 251"/>
          <p:cNvSpPr txBox="1"/>
          <p:nvPr/>
        </p:nvSpPr>
        <p:spPr>
          <a:xfrm>
            <a:off x="161225" y="411500"/>
            <a:ext cx="6391799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Strategy - Results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type="ctrTitle"/>
          </p:nvPr>
        </p:nvSpPr>
        <p:spPr>
          <a:xfrm>
            <a:off x="128670" y="1851668"/>
            <a:ext cx="8827500" cy="32313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1143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4.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Collaboration and shared knowledge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among protection and IM actors </a:t>
            </a: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5. Protection and IM actors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identify and respond efficiently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protection information management needs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6. PIM concepts and principles are </a:t>
            </a:r>
            <a:r>
              <a:rPr b="1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taken on by and integrated </a:t>
            </a: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into the work of the community</a:t>
            </a:r>
            <a:b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57" name="Shape 257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8" name="Shape 258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59" name="Shape 259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0" name="Shape 260"/>
          <p:cNvSpPr txBox="1"/>
          <p:nvPr/>
        </p:nvSpPr>
        <p:spPr>
          <a:xfrm>
            <a:off x="161225" y="411500"/>
            <a:ext cx="6391799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Strategy- Results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type="ctrTitle"/>
          </p:nvPr>
        </p:nvSpPr>
        <p:spPr>
          <a:xfrm>
            <a:off x="161225" y="1851668"/>
            <a:ext cx="8734200" cy="333033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Collaboration on PIM concepts and components; create and facilitate dialogue and collaboration amongst PIM stakeholders;</a:t>
            </a:r>
          </a:p>
          <a:p>
            <a:pPr indent="0" lvl="0" marL="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381000" lvl="0" marL="457200" marR="0" rtl="0" algn="just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Dissemination PIM concepts, products and learning with local level stakeholders (within their own networks)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66" name="Shape 266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7" name="Shape 267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8" name="Shape 268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69" name="Shape 269"/>
          <p:cNvSpPr txBox="1"/>
          <p:nvPr/>
        </p:nvSpPr>
        <p:spPr>
          <a:xfrm>
            <a:off x="161225" y="411500"/>
            <a:ext cx="6391799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Strategy - Implementation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type="ctrTitle"/>
          </p:nvPr>
        </p:nvSpPr>
        <p:spPr>
          <a:xfrm>
            <a:off x="161225" y="1779660"/>
            <a:ext cx="8734200" cy="340233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81000" lvl="0" marL="457200" marR="0" rtl="0" algn="l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●"/>
            </a:pPr>
            <a:b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Specialized stakeholders may lead specific processes and / or PIM components in their area of expertise</a:t>
            </a:r>
            <a:b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Interested colleagues may contribute to </a:t>
            </a:r>
            <a:r>
              <a:rPr b="1" i="1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any part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of the PIM process </a:t>
            </a:r>
            <a:b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Collective work and usefulness of results depends on contributions by users 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1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38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75" name="Shape 275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6" name="Shape 276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7" name="Shape 277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78" name="Shape 278"/>
          <p:cNvSpPr txBox="1"/>
          <p:nvPr/>
        </p:nvSpPr>
        <p:spPr>
          <a:xfrm>
            <a:off x="161225" y="411500"/>
            <a:ext cx="6391799" cy="5361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Strategy- Implementation</a:t>
            </a:r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82" name="Shape 2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3" name="Shape 283"/>
          <p:cNvSpPr txBox="1"/>
          <p:nvPr>
            <p:ph type="ctrTitle"/>
          </p:nvPr>
        </p:nvSpPr>
        <p:spPr>
          <a:xfrm>
            <a:off x="611560" y="210330"/>
            <a:ext cx="5328590" cy="864095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Immediate Next Steps</a:t>
            </a:r>
          </a:p>
        </p:txBody>
      </p:sp>
      <p:sp>
        <p:nvSpPr>
          <p:cNvPr id="284" name="Shape 284"/>
          <p:cNvSpPr txBox="1"/>
          <p:nvPr/>
        </p:nvSpPr>
        <p:spPr>
          <a:xfrm>
            <a:off x="611560" y="1707651"/>
            <a:ext cx="7985100" cy="364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-381000" lvl="0" marL="45720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Matrix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– further refine and test</a:t>
            </a:r>
          </a:p>
          <a:p>
            <a:pPr indent="-381000" lvl="0" marL="457200" marR="0" rtl="0" algn="just">
              <a:lnSpc>
                <a:spcPct val="12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Common PIM Terminology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disseminate and test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Data Sharing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on PIM - explore and develop components &amp; modalities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Trainings &amp; Capacity Building</a:t>
            </a:r>
          </a:p>
          <a:p>
            <a:pPr indent="-381000" lvl="0" marL="45720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Calibri"/>
              <a:buChar char="●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Essential Data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by scenario</a:t>
            </a:r>
          </a:p>
          <a:p>
            <a:pPr indent="0" lvl="0" marL="0" marR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0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5" name="Shape 285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6" name="Shape 286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287" name="Shape 287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ctrTitle"/>
          </p:nvPr>
        </p:nvSpPr>
        <p:spPr>
          <a:xfrm>
            <a:off x="81825" y="1635645"/>
            <a:ext cx="8954099" cy="26324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UNHCR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and </a:t>
            </a: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DRC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 are working with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key Protection IM partners with the aim of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defining the discipline of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Protection Information Management 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(PIM)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6" name="Shape 86"/>
          <p:cNvSpPr/>
          <p:nvPr/>
        </p:nvSpPr>
        <p:spPr>
          <a:xfrm>
            <a:off x="161225" y="9982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87" name="Shape 87"/>
          <p:cNvSpPr/>
          <p:nvPr/>
        </p:nvSpPr>
        <p:spPr>
          <a:xfrm>
            <a:off x="1868923" y="998225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ctrTitle"/>
          </p:nvPr>
        </p:nvSpPr>
        <p:spPr>
          <a:xfrm>
            <a:off x="467543" y="1802350"/>
            <a:ext cx="8499300" cy="220955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Clarity and collaboration surrounding protection information management will help the humanitarian community:</a:t>
            </a:r>
            <a:br>
              <a:rPr b="1" i="0" lang="en" sz="2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- to better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maintain a focus on protection outcomes.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b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increase humanitarian capacity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and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collaboration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for an effective response.</a:t>
            </a:r>
            <a:b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- to better </a:t>
            </a:r>
            <a:r>
              <a:rPr b="1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communicate, understand and address </a:t>
            </a: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humanitarian and human rights concerns.  </a:t>
            </a:r>
            <a:b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</a:br>
          </a:p>
        </p:txBody>
      </p:sp>
      <p:sp>
        <p:nvSpPr>
          <p:cNvPr id="93" name="Shape 93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4" name="Shape 94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5" name="Shape 95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1B65B7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96" name="Shape 96"/>
          <p:cNvSpPr txBox="1"/>
          <p:nvPr/>
        </p:nvSpPr>
        <p:spPr>
          <a:xfrm>
            <a:off x="208621" y="411510"/>
            <a:ext cx="3154798" cy="5684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Idea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0" name="Shape 1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" name="Shape 101"/>
          <p:cNvSpPr txBox="1"/>
          <p:nvPr/>
        </p:nvSpPr>
        <p:spPr>
          <a:xfrm>
            <a:off x="583350" y="1635645"/>
            <a:ext cx="7859400" cy="3110857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Informal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, exchanging experience and knowledge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Open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to interested individuals Protection and IM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Learning from </a:t>
            </a: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complementary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activities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Focus on a </a:t>
            </a: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framework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rather than a rule book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00000"/>
              <a:buFont typeface="Arial"/>
              <a:buChar char="•"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Immediately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using ideas and concepts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02" name="Shape 102"/>
          <p:cNvSpPr/>
          <p:nvPr/>
        </p:nvSpPr>
        <p:spPr>
          <a:xfrm>
            <a:off x="1809750" y="9982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3" name="Shape 103"/>
          <p:cNvSpPr/>
          <p:nvPr/>
        </p:nvSpPr>
        <p:spPr>
          <a:xfrm>
            <a:off x="161225" y="9982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4" name="Shape 104"/>
          <p:cNvSpPr/>
          <p:nvPr/>
        </p:nvSpPr>
        <p:spPr>
          <a:xfrm>
            <a:off x="1866825" y="9982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05" name="Shape 105"/>
          <p:cNvSpPr txBox="1"/>
          <p:nvPr/>
        </p:nvSpPr>
        <p:spPr>
          <a:xfrm>
            <a:off x="232350" y="339502"/>
            <a:ext cx="3154798" cy="56847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The Process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/>
        </p:nvSpPr>
        <p:spPr>
          <a:xfrm>
            <a:off x="105450" y="1635650"/>
            <a:ext cx="8835300" cy="32753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First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PIM Working Meeting</a:t>
            </a:r>
            <a:r>
              <a:rPr b="0" i="0" lang="en" sz="14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 </a:t>
            </a:r>
            <a:r>
              <a:rPr b="0" i="0" lang="en" sz="3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May 2015, Copenhagen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Brought together diverse global level PIM stakeholders, who defined PIM; set out PIM principles; introduced  the concept of PIM Categories; and Core Competencies for staff performing protection information management functions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32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30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1" name="Shape 111"/>
          <p:cNvSpPr/>
          <p:nvPr/>
        </p:nvSpPr>
        <p:spPr>
          <a:xfrm>
            <a:off x="1809750" y="9982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2" name="Shape 112"/>
          <p:cNvSpPr/>
          <p:nvPr/>
        </p:nvSpPr>
        <p:spPr>
          <a:xfrm>
            <a:off x="161225" y="9982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3" name="Shape 113"/>
          <p:cNvSpPr/>
          <p:nvPr/>
        </p:nvSpPr>
        <p:spPr>
          <a:xfrm>
            <a:off x="1866825" y="9982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14" name="Shape 114"/>
          <p:cNvSpPr txBox="1"/>
          <p:nvPr/>
        </p:nvSpPr>
        <p:spPr>
          <a:xfrm>
            <a:off x="232350" y="339500"/>
            <a:ext cx="5851816" cy="5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Working Meetings 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/>
        </p:nvSpPr>
        <p:spPr>
          <a:xfrm>
            <a:off x="112972" y="1635650"/>
            <a:ext cx="8635489" cy="31109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1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Second</a:t>
            </a:r>
            <a:r>
              <a:rPr b="0" i="0" lang="en" sz="32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PIM Working Meeting</a:t>
            </a:r>
            <a:r>
              <a:rPr b="0" i="0" lang="en" sz="14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0" i="0" lang="en" sz="3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Dec 2015, Geneva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PIM Stakeholders further articulated the discipline of PIM; its components; and systems which continue to be grounded in both solid protection and information management practices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0" name="Shape 120"/>
          <p:cNvSpPr/>
          <p:nvPr/>
        </p:nvSpPr>
        <p:spPr>
          <a:xfrm>
            <a:off x="1809750" y="9982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1" name="Shape 121"/>
          <p:cNvSpPr/>
          <p:nvPr/>
        </p:nvSpPr>
        <p:spPr>
          <a:xfrm>
            <a:off x="161225" y="9982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2" name="Shape 122"/>
          <p:cNvSpPr/>
          <p:nvPr/>
        </p:nvSpPr>
        <p:spPr>
          <a:xfrm>
            <a:off x="1866825" y="9982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23" name="Shape 123"/>
          <p:cNvSpPr txBox="1"/>
          <p:nvPr/>
        </p:nvSpPr>
        <p:spPr>
          <a:xfrm>
            <a:off x="232350" y="339500"/>
            <a:ext cx="5707800" cy="5685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Working Meetings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type="ctrTitle"/>
          </p:nvPr>
        </p:nvSpPr>
        <p:spPr>
          <a:xfrm>
            <a:off x="68350" y="2607050"/>
            <a:ext cx="8711100" cy="1176598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30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60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                                                        </a:t>
            </a:r>
          </a:p>
        </p:txBody>
      </p:sp>
      <p:sp>
        <p:nvSpPr>
          <p:cNvPr id="129" name="Shape 129"/>
          <p:cNvSpPr txBox="1"/>
          <p:nvPr/>
        </p:nvSpPr>
        <p:spPr>
          <a:xfrm>
            <a:off x="107525" y="1779659"/>
            <a:ext cx="8928600" cy="2503198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Protection Information Management refers to: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Font typeface="Arial"/>
              <a:buNone/>
            </a:pPr>
            <a:r>
              <a:t/>
            </a:r>
            <a:endParaRPr b="0" i="0" sz="2400" u="none" cap="none" strike="noStrik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‘</a:t>
            </a:r>
            <a:r>
              <a:rPr b="1" i="0" lang="en" sz="2400" u="none" cap="none" strike="noStrike">
                <a:solidFill>
                  <a:srgbClr val="FF0000"/>
                </a:solidFill>
                <a:latin typeface="Calibri"/>
                <a:ea typeface="Calibri"/>
                <a:cs typeface="Calibri"/>
                <a:sym typeface="Calibri"/>
              </a:rPr>
              <a:t>principled, systematized, and collaborative processes 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</a:t>
            </a:r>
            <a:r>
              <a:rPr b="1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  <a:r>
              <a:rPr b="1" i="0" lang="en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collect, process, analyze, store, share, and use data and information</a:t>
            </a:r>
            <a:r>
              <a:rPr b="0" i="0" lang="en" sz="2400" u="none" cap="none" strike="noStrike">
                <a:solidFill>
                  <a:srgbClr val="0070C0"/>
                </a:solidFill>
                <a:latin typeface="Calibri"/>
                <a:ea typeface="Calibri"/>
                <a:cs typeface="Calibri"/>
                <a:sym typeface="Calibri"/>
              </a:rPr>
              <a:t> </a:t>
            </a:r>
          </a:p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to </a:t>
            </a:r>
            <a:r>
              <a:rPr b="1" i="0" lang="en" sz="2400" u="none" cap="none" strike="noStrike">
                <a:solidFill>
                  <a:srgbClr val="00B050"/>
                </a:solidFill>
                <a:latin typeface="Calibri"/>
                <a:ea typeface="Calibri"/>
                <a:cs typeface="Calibri"/>
                <a:sym typeface="Calibri"/>
              </a:rPr>
              <a:t>enable evidence-informed action for quality protection outcomes</a:t>
            </a:r>
            <a:r>
              <a:rPr b="0" i="0" lang="en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’</a:t>
            </a:r>
          </a:p>
        </p:txBody>
      </p:sp>
      <p:sp>
        <p:nvSpPr>
          <p:cNvPr id="130" name="Shape 130"/>
          <p:cNvSpPr/>
          <p:nvPr/>
        </p:nvSpPr>
        <p:spPr>
          <a:xfrm>
            <a:off x="1809750" y="9982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1" name="Shape 131"/>
          <p:cNvSpPr/>
          <p:nvPr/>
        </p:nvSpPr>
        <p:spPr>
          <a:xfrm>
            <a:off x="161225" y="9982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2" name="Shape 132"/>
          <p:cNvSpPr txBox="1"/>
          <p:nvPr/>
        </p:nvSpPr>
        <p:spPr>
          <a:xfrm>
            <a:off x="161225" y="365733"/>
            <a:ext cx="4746610" cy="536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0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Definition of PIM:</a:t>
            </a:r>
          </a:p>
        </p:txBody>
      </p:sp>
      <p:sp>
        <p:nvSpPr>
          <p:cNvPr id="133" name="Shape 133"/>
          <p:cNvSpPr/>
          <p:nvPr/>
        </p:nvSpPr>
        <p:spPr>
          <a:xfrm>
            <a:off x="1809750" y="9982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7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8" name="Shape 138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C2EEE6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39" name="Shape 139"/>
          <p:cNvSpPr/>
          <p:nvPr/>
        </p:nvSpPr>
        <p:spPr>
          <a:xfrm>
            <a:off x="161225" y="1074425"/>
            <a:ext cx="1624799" cy="462900"/>
          </a:xfrm>
          <a:prstGeom prst="rect">
            <a:avLst/>
          </a:prstGeom>
          <a:solidFill>
            <a:srgbClr val="A50021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140" name="Shape 140"/>
          <p:cNvSpPr txBox="1"/>
          <p:nvPr/>
        </p:nvSpPr>
        <p:spPr>
          <a:xfrm>
            <a:off x="161225" y="411510"/>
            <a:ext cx="3154798" cy="56718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Arial"/>
              <a:buNone/>
            </a:pPr>
            <a:r>
              <a:rPr b="1" i="0" lang="en" sz="32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PIM Principles</a:t>
            </a:r>
          </a:p>
        </p:txBody>
      </p:sp>
      <p:sp>
        <p:nvSpPr>
          <p:cNvPr id="141" name="Shape 141"/>
          <p:cNvSpPr txBox="1"/>
          <p:nvPr>
            <p:ph type="ctrTitle"/>
          </p:nvPr>
        </p:nvSpPr>
        <p:spPr>
          <a:xfrm>
            <a:off x="477575" y="992025"/>
            <a:ext cx="8580774" cy="46304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>
            <a:noAutofit/>
          </a:bodyPr>
          <a:lstStyle/>
          <a:p>
            <a:pPr indent="-28575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Arial"/>
              <a:buChar char="•"/>
            </a:pPr>
            <a:r>
              <a:rPr b="1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People-centered: </a:t>
            </a: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Inclusive; defined purpose; proportional; communicated with affected populations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Arial"/>
              <a:buChar char="•"/>
            </a:pPr>
            <a:r>
              <a:rPr b="1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Do no harm</a:t>
            </a: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Informed consent and confidentiality; data protection and security</a:t>
            </a:r>
            <a:b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</a:br>
          </a:p>
          <a:p>
            <a:pPr indent="-28575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Arial"/>
              <a:buChar char="•"/>
            </a:pPr>
            <a:r>
              <a:rPr b="1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Competency</a:t>
            </a: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: Actors and staff with the right capacity and skills working together</a:t>
            </a:r>
          </a:p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  <a:p>
            <a:pPr indent="-285750" lvl="0" marL="36195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133333"/>
              <a:buFont typeface="Arial"/>
              <a:buChar char="•"/>
            </a:pPr>
            <a:r>
              <a:rPr b="1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Shared knowledge: </a:t>
            </a: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Well-coordinated; impartiality; sustained collaboration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rPr b="0" i="0" lang="en" sz="1800" u="none" cap="none" strike="noStrike">
                <a:solidFill>
                  <a:srgbClr val="000000"/>
                </a:solidFill>
                <a:latin typeface="Calibri"/>
                <a:ea typeface="Calibri"/>
                <a:cs typeface="Calibri"/>
                <a:sym typeface="Calibri"/>
              </a:rPr>
              <a:t>							             </a:t>
            </a:r>
          </a:p>
          <a:p>
            <a:pPr indent="0" lvl="0" marL="0" marR="0" rtl="0" algn="just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Calibri"/>
              <a:buNone/>
            </a:pPr>
            <a:r>
              <a:t/>
            </a:r>
            <a:endParaRPr b="0" i="0" sz="1800" u="none" cap="none" strike="noStrike">
              <a:solidFill>
                <a:srgbClr val="000000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142" name="Shape 142"/>
          <p:cNvSpPr/>
          <p:nvPr/>
        </p:nvSpPr>
        <p:spPr>
          <a:xfrm>
            <a:off x="1809750" y="1074425"/>
            <a:ext cx="7248599" cy="462900"/>
          </a:xfrm>
          <a:prstGeom prst="rect">
            <a:avLst/>
          </a:prstGeom>
          <a:solidFill>
            <a:srgbClr val="3174C5"/>
          </a:solidFill>
          <a:ln cap="flat" cmpd="sng" w="19050">
            <a:solidFill>
              <a:srgbClr val="FFFFFF"/>
            </a:solidFill>
            <a:prstDash val="solid"/>
            <a:round/>
            <a:headEnd len="med" w="med" type="none"/>
            <a:tailEnd len="med" w="med" type="none"/>
          </a:ln>
        </p:spPr>
        <p:txBody>
          <a:bodyPr anchorCtr="0" anchor="ctr" bIns="91425" lIns="91425" rIns="91425" tIns="91425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buNone/>
            </a:pPr>
            <a:r>
              <a:t/>
            </a:r>
            <a:endParaRPr b="0" i="0" sz="1400" u="none" cap="none" strike="noStrik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