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7.xml" ContentType="application/vnd.openxmlformats-officedocument.themeOverride+xml"/>
  <Override PartName="/ppt/notesSlides/notesSlide7.xml" ContentType="application/vnd.openxmlformats-officedocument.presentationml.notesSlide+xml"/>
  <Override PartName="/ppt/theme/themeOverride8.xml" ContentType="application/vnd.openxmlformats-officedocument.themeOverr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theme/themeOverride12.xml" ContentType="application/vnd.openxmlformats-officedocument.themeOverr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 id="2147483796" r:id="rId2"/>
    <p:sldMasterId id="2147483808" r:id="rId3"/>
  </p:sldMasterIdLst>
  <p:notesMasterIdLst>
    <p:notesMasterId r:id="rId42"/>
  </p:notesMasterIdLst>
  <p:handoutMasterIdLst>
    <p:handoutMasterId r:id="rId43"/>
  </p:handoutMasterIdLst>
  <p:sldIdLst>
    <p:sldId id="276" r:id="rId4"/>
    <p:sldId id="277" r:id="rId5"/>
    <p:sldId id="300" r:id="rId6"/>
    <p:sldId id="354" r:id="rId7"/>
    <p:sldId id="356" r:id="rId8"/>
    <p:sldId id="342" r:id="rId9"/>
    <p:sldId id="355" r:id="rId10"/>
    <p:sldId id="346" r:id="rId11"/>
    <p:sldId id="357" r:id="rId12"/>
    <p:sldId id="358" r:id="rId13"/>
    <p:sldId id="351" r:id="rId14"/>
    <p:sldId id="359" r:id="rId15"/>
    <p:sldId id="352" r:id="rId16"/>
    <p:sldId id="360" r:id="rId17"/>
    <p:sldId id="362"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76" r:id="rId32"/>
    <p:sldId id="377" r:id="rId33"/>
    <p:sldId id="378" r:id="rId34"/>
    <p:sldId id="379" r:id="rId35"/>
    <p:sldId id="380" r:id="rId36"/>
    <p:sldId id="381" r:id="rId37"/>
    <p:sldId id="382" r:id="rId38"/>
    <p:sldId id="383" r:id="rId39"/>
    <p:sldId id="384" r:id="rId40"/>
    <p:sldId id="385" r:id="rId41"/>
  </p:sldIdLst>
  <p:sldSz cx="9144000" cy="6858000" type="screen4x3"/>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emie Lanternier" initials="NL" lastIdx="1" clrIdx="0">
    <p:extLst>
      <p:ext uri="{19B8F6BF-5375-455C-9EA6-DF929625EA0E}">
        <p15:presenceInfo xmlns:p15="http://schemas.microsoft.com/office/powerpoint/2012/main" userId="Noemie Lantern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92D4"/>
    <a:srgbClr val="456EAB"/>
    <a:srgbClr val="C0CEF4"/>
    <a:srgbClr val="CCCC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2509" autoAdjust="0"/>
  </p:normalViewPr>
  <p:slideViewPr>
    <p:cSldViewPr>
      <p:cViewPr varScale="1">
        <p:scale>
          <a:sx n="53" d="100"/>
          <a:sy n="53" d="100"/>
        </p:scale>
        <p:origin x="167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2FF46D-9405-4F22-8CFE-D44485676D3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v-SE"/>
        </a:p>
      </dgm:t>
    </dgm:pt>
    <dgm:pt modelId="{DA4E70B6-0D7D-4C4B-B902-6F7B6E829B56}">
      <dgm:prSet phldrT="[Text]"/>
      <dgm:spPr>
        <a:solidFill>
          <a:schemeClr val="accent1"/>
        </a:solidFill>
      </dgm:spPr>
      <dgm:t>
        <a:bodyPr/>
        <a:lstStyle/>
        <a:p>
          <a:r>
            <a:rPr lang="en-US" noProof="0" dirty="0"/>
            <a:t>SO</a:t>
          </a:r>
        </a:p>
      </dgm:t>
    </dgm:pt>
    <dgm:pt modelId="{A9BEE1CB-78E0-4757-896C-7BAA746C26AD}" type="parTrans" cxnId="{B42B32CC-BD63-4F3F-8EBB-46B6C08ED06F}">
      <dgm:prSet/>
      <dgm:spPr/>
      <dgm:t>
        <a:bodyPr/>
        <a:lstStyle/>
        <a:p>
          <a:endParaRPr lang="en-US" noProof="0" dirty="0"/>
        </a:p>
      </dgm:t>
    </dgm:pt>
    <dgm:pt modelId="{A939CBDA-C5BF-43FD-85D0-6B0C931DCFB0}" type="sibTrans" cxnId="{B42B32CC-BD63-4F3F-8EBB-46B6C08ED06F}">
      <dgm:prSet/>
      <dgm:spPr/>
      <dgm:t>
        <a:bodyPr/>
        <a:lstStyle/>
        <a:p>
          <a:endParaRPr lang="en-US" noProof="0" dirty="0"/>
        </a:p>
      </dgm:t>
    </dgm:pt>
    <dgm:pt modelId="{C4E5267D-610D-4C13-8A67-3970869650E4}">
      <dgm:prSet phldrT="[Text]"/>
      <dgm:spPr>
        <a:solidFill>
          <a:srgbClr val="C00000"/>
        </a:solidFill>
      </dgm:spPr>
      <dgm:t>
        <a:bodyPr/>
        <a:lstStyle/>
        <a:p>
          <a:r>
            <a:rPr lang="en-US" noProof="0" dirty="0"/>
            <a:t>Impact</a:t>
          </a:r>
        </a:p>
      </dgm:t>
    </dgm:pt>
    <dgm:pt modelId="{9E2DBFFD-2D6C-4758-B1EB-28F85A46DB0D}" type="parTrans" cxnId="{264EFA37-74D3-4571-B48B-6CB0676ABC4B}">
      <dgm:prSet/>
      <dgm:spPr/>
      <dgm:t>
        <a:bodyPr/>
        <a:lstStyle/>
        <a:p>
          <a:endParaRPr lang="en-US" noProof="0" dirty="0"/>
        </a:p>
      </dgm:t>
    </dgm:pt>
    <dgm:pt modelId="{B5543C33-9CEE-45CF-92A6-184848F5E5D2}" type="sibTrans" cxnId="{264EFA37-74D3-4571-B48B-6CB0676ABC4B}">
      <dgm:prSet/>
      <dgm:spPr/>
      <dgm:t>
        <a:bodyPr/>
        <a:lstStyle/>
        <a:p>
          <a:endParaRPr lang="en-US" noProof="0" dirty="0"/>
        </a:p>
      </dgm:t>
    </dgm:pt>
    <dgm:pt modelId="{C50C848D-0E62-4D0A-869F-C90D7B435D1B}">
      <dgm:prSet phldrT="[Text]"/>
      <dgm:spPr>
        <a:solidFill>
          <a:srgbClr val="C00000"/>
        </a:solidFill>
      </dgm:spPr>
      <dgm:t>
        <a:bodyPr/>
        <a:lstStyle/>
        <a:p>
          <a:r>
            <a:rPr lang="en-US" noProof="0" dirty="0"/>
            <a:t>Impact</a:t>
          </a:r>
        </a:p>
      </dgm:t>
    </dgm:pt>
    <dgm:pt modelId="{C4BB75C8-B011-45F2-BBB8-E2E04D276AA9}" type="parTrans" cxnId="{0FB11CDB-DA08-417B-BF0B-929A10806323}">
      <dgm:prSet/>
      <dgm:spPr/>
      <dgm:t>
        <a:bodyPr/>
        <a:lstStyle/>
        <a:p>
          <a:endParaRPr lang="en-US" noProof="0" dirty="0"/>
        </a:p>
      </dgm:t>
    </dgm:pt>
    <dgm:pt modelId="{A8204E5F-26D9-4017-89B9-C2545D6F5A1D}" type="sibTrans" cxnId="{0FB11CDB-DA08-417B-BF0B-929A10806323}">
      <dgm:prSet/>
      <dgm:spPr/>
      <dgm:t>
        <a:bodyPr/>
        <a:lstStyle/>
        <a:p>
          <a:endParaRPr lang="en-US" noProof="0" dirty="0"/>
        </a:p>
      </dgm:t>
    </dgm:pt>
    <dgm:pt modelId="{A46CACF3-4208-4629-8FEC-351D757B5761}">
      <dgm:prSet phldrT="[Text]"/>
      <dgm:spPr>
        <a:solidFill>
          <a:srgbClr val="C00000"/>
        </a:solidFill>
      </dgm:spPr>
      <dgm:t>
        <a:bodyPr/>
        <a:lstStyle/>
        <a:p>
          <a:r>
            <a:rPr lang="en-US" noProof="0" dirty="0"/>
            <a:t>Impact</a:t>
          </a:r>
        </a:p>
      </dgm:t>
    </dgm:pt>
    <dgm:pt modelId="{158D7BB1-64C0-44ED-89E9-A5C70A2CE018}" type="parTrans" cxnId="{9C652F9C-ADE8-43D2-BD5B-839737A2C60F}">
      <dgm:prSet/>
      <dgm:spPr/>
      <dgm:t>
        <a:bodyPr/>
        <a:lstStyle/>
        <a:p>
          <a:endParaRPr lang="en-US" noProof="0" dirty="0"/>
        </a:p>
      </dgm:t>
    </dgm:pt>
    <dgm:pt modelId="{DFFAB74C-EA6B-4862-B56F-3243A69A974A}" type="sibTrans" cxnId="{9C652F9C-ADE8-43D2-BD5B-839737A2C60F}">
      <dgm:prSet/>
      <dgm:spPr/>
      <dgm:t>
        <a:bodyPr/>
        <a:lstStyle/>
        <a:p>
          <a:endParaRPr lang="en-US" noProof="0" dirty="0"/>
        </a:p>
      </dgm:t>
    </dgm:pt>
    <dgm:pt modelId="{5DAC4B6D-1F2B-4E41-AD98-0894B4E7601E}">
      <dgm:prSet phldrT="[Text]"/>
      <dgm:spPr>
        <a:solidFill>
          <a:schemeClr val="accent2"/>
        </a:solidFill>
      </dgm:spPr>
      <dgm:t>
        <a:bodyPr/>
        <a:lstStyle/>
        <a:p>
          <a:r>
            <a:rPr lang="en-US" noProof="0" dirty="0"/>
            <a:t>Sector Outcome</a:t>
          </a:r>
        </a:p>
      </dgm:t>
    </dgm:pt>
    <dgm:pt modelId="{01DEA8FF-707C-4EB0-B409-C712B090308B}" type="parTrans" cxnId="{8BCC1B28-7F19-469E-996B-7E64CD06093D}">
      <dgm:prSet/>
      <dgm:spPr/>
      <dgm:t>
        <a:bodyPr/>
        <a:lstStyle/>
        <a:p>
          <a:endParaRPr lang="en-US" noProof="0" dirty="0"/>
        </a:p>
      </dgm:t>
    </dgm:pt>
    <dgm:pt modelId="{801299A2-69FD-4A7D-9E75-FEF678D07A3C}" type="sibTrans" cxnId="{8BCC1B28-7F19-469E-996B-7E64CD06093D}">
      <dgm:prSet/>
      <dgm:spPr/>
      <dgm:t>
        <a:bodyPr/>
        <a:lstStyle/>
        <a:p>
          <a:endParaRPr lang="en-US" noProof="0" dirty="0"/>
        </a:p>
      </dgm:t>
    </dgm:pt>
    <dgm:pt modelId="{9D2B64DE-9F3E-4F0C-979C-5E89F7F7B61C}">
      <dgm:prSet phldrT="[Text]"/>
      <dgm:spPr>
        <a:solidFill>
          <a:schemeClr val="accent2"/>
        </a:solidFill>
      </dgm:spPr>
      <dgm:t>
        <a:bodyPr/>
        <a:lstStyle/>
        <a:p>
          <a:r>
            <a:rPr lang="en-US" noProof="0" dirty="0"/>
            <a:t>Sector Outcome</a:t>
          </a:r>
        </a:p>
      </dgm:t>
    </dgm:pt>
    <dgm:pt modelId="{D5704460-4349-4859-81CF-336F959CCAEC}" type="parTrans" cxnId="{4FA26BD2-6EEB-4A6C-B46A-0D8CF1B0284C}">
      <dgm:prSet/>
      <dgm:spPr/>
      <dgm:t>
        <a:bodyPr/>
        <a:lstStyle/>
        <a:p>
          <a:endParaRPr lang="en-US" noProof="0" dirty="0"/>
        </a:p>
      </dgm:t>
    </dgm:pt>
    <dgm:pt modelId="{E83869AA-3BB8-49D9-B9E3-E0FE4758FFE9}" type="sibTrans" cxnId="{4FA26BD2-6EEB-4A6C-B46A-0D8CF1B0284C}">
      <dgm:prSet/>
      <dgm:spPr/>
      <dgm:t>
        <a:bodyPr/>
        <a:lstStyle/>
        <a:p>
          <a:endParaRPr lang="en-US" noProof="0" dirty="0"/>
        </a:p>
      </dgm:t>
    </dgm:pt>
    <dgm:pt modelId="{8053038B-6616-402C-A3FC-C071B5B98788}">
      <dgm:prSet phldrT="[Text]"/>
      <dgm:spPr>
        <a:solidFill>
          <a:schemeClr val="accent2"/>
        </a:solidFill>
      </dgm:spPr>
      <dgm:t>
        <a:bodyPr/>
        <a:lstStyle/>
        <a:p>
          <a:r>
            <a:rPr lang="en-US" noProof="0" dirty="0"/>
            <a:t>Sector Outcome</a:t>
          </a:r>
        </a:p>
      </dgm:t>
    </dgm:pt>
    <dgm:pt modelId="{85D8FD2B-1271-4F38-8CEA-E809FF6A25A7}" type="parTrans" cxnId="{5701EEB0-8CD9-44DF-A547-FC024EEF87AF}">
      <dgm:prSet/>
      <dgm:spPr/>
      <dgm:t>
        <a:bodyPr/>
        <a:lstStyle/>
        <a:p>
          <a:endParaRPr lang="en-US" noProof="0" dirty="0"/>
        </a:p>
      </dgm:t>
    </dgm:pt>
    <dgm:pt modelId="{C01DF502-8DFE-41AD-BFED-168A924C2685}" type="sibTrans" cxnId="{5701EEB0-8CD9-44DF-A547-FC024EEF87AF}">
      <dgm:prSet/>
      <dgm:spPr/>
      <dgm:t>
        <a:bodyPr/>
        <a:lstStyle/>
        <a:p>
          <a:endParaRPr lang="en-US" noProof="0" dirty="0"/>
        </a:p>
      </dgm:t>
    </dgm:pt>
    <dgm:pt modelId="{DF8DCEEB-0221-46DE-9E26-4C49283776F0}">
      <dgm:prSet phldrT="[Text]"/>
      <dgm:spPr>
        <a:solidFill>
          <a:schemeClr val="bg1">
            <a:lumMod val="65000"/>
          </a:schemeClr>
        </a:solidFill>
      </dgm:spPr>
      <dgm:t>
        <a:bodyPr/>
        <a:lstStyle/>
        <a:p>
          <a:r>
            <a:rPr lang="en-US" noProof="0" dirty="0"/>
            <a:t>Sector </a:t>
          </a:r>
        </a:p>
      </dgm:t>
    </dgm:pt>
    <dgm:pt modelId="{695C8706-911A-41B3-890E-FCF4762EC5C3}" type="parTrans" cxnId="{A4ACCCF7-F99D-4AC1-AA0C-848DD8148119}">
      <dgm:prSet/>
      <dgm:spPr/>
      <dgm:t>
        <a:bodyPr/>
        <a:lstStyle/>
        <a:p>
          <a:endParaRPr lang="en-US" noProof="0" dirty="0"/>
        </a:p>
      </dgm:t>
    </dgm:pt>
    <dgm:pt modelId="{78336F58-586E-492A-A029-847E5B81FEEC}" type="sibTrans" cxnId="{A4ACCCF7-F99D-4AC1-AA0C-848DD8148119}">
      <dgm:prSet/>
      <dgm:spPr/>
      <dgm:t>
        <a:bodyPr/>
        <a:lstStyle/>
        <a:p>
          <a:endParaRPr lang="en-US" noProof="0" dirty="0"/>
        </a:p>
      </dgm:t>
    </dgm:pt>
    <dgm:pt modelId="{A938E198-C649-4E64-B158-EED68A685D90}">
      <dgm:prSet phldrT="[Text]"/>
      <dgm:spPr>
        <a:solidFill>
          <a:schemeClr val="bg1">
            <a:lumMod val="65000"/>
          </a:schemeClr>
        </a:solidFill>
      </dgm:spPr>
      <dgm:t>
        <a:bodyPr/>
        <a:lstStyle/>
        <a:p>
          <a:r>
            <a:rPr lang="en-US" noProof="0" dirty="0"/>
            <a:t>Sector</a:t>
          </a:r>
        </a:p>
      </dgm:t>
    </dgm:pt>
    <dgm:pt modelId="{08ECD913-7950-42FE-B052-DFF9E7CCC02B}" type="parTrans" cxnId="{2B6EE7BB-2835-4353-9856-BE17C4D081F2}">
      <dgm:prSet/>
      <dgm:spPr/>
      <dgm:t>
        <a:bodyPr/>
        <a:lstStyle/>
        <a:p>
          <a:endParaRPr lang="en-US" noProof="0" dirty="0"/>
        </a:p>
      </dgm:t>
    </dgm:pt>
    <dgm:pt modelId="{AB0BF14A-B371-46DB-917B-EC738FDE1148}" type="sibTrans" cxnId="{2B6EE7BB-2835-4353-9856-BE17C4D081F2}">
      <dgm:prSet/>
      <dgm:spPr/>
      <dgm:t>
        <a:bodyPr/>
        <a:lstStyle/>
        <a:p>
          <a:endParaRPr lang="en-US" noProof="0" dirty="0"/>
        </a:p>
      </dgm:t>
    </dgm:pt>
    <dgm:pt modelId="{3B85E870-A0DB-4A34-8278-30AAF69F9FB9}">
      <dgm:prSet phldrT="[Text]"/>
      <dgm:spPr>
        <a:solidFill>
          <a:schemeClr val="bg1">
            <a:lumMod val="65000"/>
          </a:schemeClr>
        </a:solidFill>
      </dgm:spPr>
      <dgm:t>
        <a:bodyPr/>
        <a:lstStyle/>
        <a:p>
          <a:r>
            <a:rPr lang="en-US" noProof="0" dirty="0"/>
            <a:t>Sector</a:t>
          </a:r>
        </a:p>
      </dgm:t>
    </dgm:pt>
    <dgm:pt modelId="{155965AB-3AAF-4686-AA41-D1E2B5BE501E}" type="parTrans" cxnId="{0BFD173E-8DB4-47A1-8556-3333A7E5679F}">
      <dgm:prSet/>
      <dgm:spPr/>
      <dgm:t>
        <a:bodyPr/>
        <a:lstStyle/>
        <a:p>
          <a:endParaRPr lang="en-US" noProof="0" dirty="0"/>
        </a:p>
      </dgm:t>
    </dgm:pt>
    <dgm:pt modelId="{9281A1D7-B549-4741-8AE8-464F952941C2}" type="sibTrans" cxnId="{0BFD173E-8DB4-47A1-8556-3333A7E5679F}">
      <dgm:prSet/>
      <dgm:spPr/>
      <dgm:t>
        <a:bodyPr/>
        <a:lstStyle/>
        <a:p>
          <a:endParaRPr lang="en-US" noProof="0" dirty="0"/>
        </a:p>
      </dgm:t>
    </dgm:pt>
    <dgm:pt modelId="{59962F61-FC28-4C18-8E88-D3D17F20D0F5}">
      <dgm:prSet phldrT="[Text]"/>
      <dgm:spPr>
        <a:solidFill>
          <a:schemeClr val="accent2"/>
        </a:solidFill>
      </dgm:spPr>
      <dgm:t>
        <a:bodyPr/>
        <a:lstStyle/>
        <a:p>
          <a:r>
            <a:rPr lang="en-US" noProof="0" dirty="0"/>
            <a:t>Outcome</a:t>
          </a:r>
        </a:p>
      </dgm:t>
    </dgm:pt>
    <dgm:pt modelId="{FBC2F916-5D3A-49DF-A0B3-B56FF88411A0}" type="parTrans" cxnId="{295DADA4-2CFE-4CBD-9DF4-1249E50258FB}">
      <dgm:prSet/>
      <dgm:spPr/>
      <dgm:t>
        <a:bodyPr/>
        <a:lstStyle/>
        <a:p>
          <a:endParaRPr lang="en-US" noProof="0" dirty="0"/>
        </a:p>
      </dgm:t>
    </dgm:pt>
    <dgm:pt modelId="{F7FE574E-38D2-4730-80E9-58B724DE6382}" type="sibTrans" cxnId="{295DADA4-2CFE-4CBD-9DF4-1249E50258FB}">
      <dgm:prSet/>
      <dgm:spPr/>
      <dgm:t>
        <a:bodyPr/>
        <a:lstStyle/>
        <a:p>
          <a:endParaRPr lang="en-US" noProof="0" dirty="0"/>
        </a:p>
      </dgm:t>
    </dgm:pt>
    <dgm:pt modelId="{5EE28D18-7B3F-46B5-A6C9-4BCF480D8085}">
      <dgm:prSet phldrT="[Text]"/>
      <dgm:spPr>
        <a:solidFill>
          <a:schemeClr val="accent4"/>
        </a:solidFill>
      </dgm:spPr>
      <dgm:t>
        <a:bodyPr/>
        <a:lstStyle/>
        <a:p>
          <a:r>
            <a:rPr lang="en-US" noProof="0" dirty="0"/>
            <a:t>Output</a:t>
          </a:r>
        </a:p>
      </dgm:t>
    </dgm:pt>
    <dgm:pt modelId="{EE0A2CD7-65B1-47BE-9136-8E83241BC1D2}" type="parTrans" cxnId="{8749290C-DE29-4FA3-8F68-473E12CBE420}">
      <dgm:prSet/>
      <dgm:spPr/>
      <dgm:t>
        <a:bodyPr/>
        <a:lstStyle/>
        <a:p>
          <a:endParaRPr lang="sv-SE"/>
        </a:p>
      </dgm:t>
    </dgm:pt>
    <dgm:pt modelId="{39048D70-8A8C-4079-9EF1-372F7E3AAB6B}" type="sibTrans" cxnId="{8749290C-DE29-4FA3-8F68-473E12CBE420}">
      <dgm:prSet/>
      <dgm:spPr/>
      <dgm:t>
        <a:bodyPr/>
        <a:lstStyle/>
        <a:p>
          <a:endParaRPr lang="sv-SE"/>
        </a:p>
      </dgm:t>
    </dgm:pt>
    <dgm:pt modelId="{25528F56-AF3B-4BB4-A770-ACC120BBE5AF}">
      <dgm:prSet phldrT="[Text]"/>
      <dgm:spPr>
        <a:solidFill>
          <a:schemeClr val="accent4"/>
        </a:solidFill>
      </dgm:spPr>
      <dgm:t>
        <a:bodyPr/>
        <a:lstStyle/>
        <a:p>
          <a:r>
            <a:rPr lang="en-US" noProof="0" dirty="0"/>
            <a:t>Output</a:t>
          </a:r>
        </a:p>
      </dgm:t>
    </dgm:pt>
    <dgm:pt modelId="{B8C2BA5F-375F-49B4-943B-4574D06B10B4}" type="parTrans" cxnId="{46067BD7-A9EA-44F8-B025-C1C3C632F92D}">
      <dgm:prSet/>
      <dgm:spPr/>
      <dgm:t>
        <a:bodyPr/>
        <a:lstStyle/>
        <a:p>
          <a:endParaRPr lang="sv-SE"/>
        </a:p>
      </dgm:t>
    </dgm:pt>
    <dgm:pt modelId="{647BD7F7-F88D-4018-9AB8-50ECE73D46DE}" type="sibTrans" cxnId="{46067BD7-A9EA-44F8-B025-C1C3C632F92D}">
      <dgm:prSet/>
      <dgm:spPr/>
      <dgm:t>
        <a:bodyPr/>
        <a:lstStyle/>
        <a:p>
          <a:endParaRPr lang="sv-SE"/>
        </a:p>
      </dgm:t>
    </dgm:pt>
    <dgm:pt modelId="{151F28D3-EF16-424A-BAE5-BF9EA5B690FB}" type="asst">
      <dgm:prSet/>
      <dgm:spPr>
        <a:solidFill>
          <a:schemeClr val="accent6">
            <a:lumMod val="75000"/>
          </a:schemeClr>
        </a:solidFill>
      </dgm:spPr>
      <dgm:t>
        <a:bodyPr/>
        <a:lstStyle/>
        <a:p>
          <a:r>
            <a:rPr lang="en-US" noProof="0" dirty="0"/>
            <a:t>Financial info</a:t>
          </a:r>
        </a:p>
      </dgm:t>
    </dgm:pt>
    <dgm:pt modelId="{68E5CE1E-2563-4CDE-9A07-00AA286F97B3}" type="parTrans" cxnId="{6961B700-8F25-48EC-A2B2-A9CC30651B14}">
      <dgm:prSet/>
      <dgm:spPr/>
      <dgm:t>
        <a:bodyPr/>
        <a:lstStyle/>
        <a:p>
          <a:endParaRPr lang="sv-SE"/>
        </a:p>
      </dgm:t>
    </dgm:pt>
    <dgm:pt modelId="{FF46437E-84F5-46CC-B1AD-FE604D0F5882}" type="sibTrans" cxnId="{6961B700-8F25-48EC-A2B2-A9CC30651B14}">
      <dgm:prSet/>
      <dgm:spPr/>
      <dgm:t>
        <a:bodyPr/>
        <a:lstStyle/>
        <a:p>
          <a:endParaRPr lang="sv-SE"/>
        </a:p>
      </dgm:t>
    </dgm:pt>
    <dgm:pt modelId="{8DBBB3AF-AB71-40D9-AE41-02344E651250}" type="asst">
      <dgm:prSet/>
      <dgm:spPr>
        <a:solidFill>
          <a:schemeClr val="accent3"/>
        </a:solidFill>
      </dgm:spPr>
      <dgm:t>
        <a:bodyPr/>
        <a:lstStyle/>
        <a:p>
          <a:r>
            <a:rPr lang="sv-SE" dirty="0" err="1"/>
            <a:t>Assumptions</a:t>
          </a:r>
          <a:endParaRPr lang="sv-SE" dirty="0"/>
        </a:p>
      </dgm:t>
    </dgm:pt>
    <dgm:pt modelId="{B30B83EE-05E7-4920-BD62-74C3B92BBA2C}" type="parTrans" cxnId="{9852E35F-45EF-4732-A845-09E4988FFE06}">
      <dgm:prSet/>
      <dgm:spPr/>
      <dgm:t>
        <a:bodyPr/>
        <a:lstStyle/>
        <a:p>
          <a:endParaRPr lang="sv-SE"/>
        </a:p>
      </dgm:t>
    </dgm:pt>
    <dgm:pt modelId="{B8EE640F-C8C3-4B41-BB23-38F052AFB99F}" type="sibTrans" cxnId="{9852E35F-45EF-4732-A845-09E4988FFE06}">
      <dgm:prSet/>
      <dgm:spPr/>
      <dgm:t>
        <a:bodyPr/>
        <a:lstStyle/>
        <a:p>
          <a:endParaRPr lang="sv-SE"/>
        </a:p>
      </dgm:t>
    </dgm:pt>
    <dgm:pt modelId="{3C9F48E9-F250-47C3-8B6A-41C86472A224}" type="pres">
      <dgm:prSet presAssocID="{A82FF46D-9405-4F22-8CFE-D44485676D33}" presName="hierChild1" presStyleCnt="0">
        <dgm:presLayoutVars>
          <dgm:orgChart val="1"/>
          <dgm:chPref val="1"/>
          <dgm:dir/>
          <dgm:animOne val="branch"/>
          <dgm:animLvl val="lvl"/>
          <dgm:resizeHandles/>
        </dgm:presLayoutVars>
      </dgm:prSet>
      <dgm:spPr/>
    </dgm:pt>
    <dgm:pt modelId="{4F1F2819-FB45-4EC2-BAE7-003458662E99}" type="pres">
      <dgm:prSet presAssocID="{DA4E70B6-0D7D-4C4B-B902-6F7B6E829B56}" presName="hierRoot1" presStyleCnt="0">
        <dgm:presLayoutVars>
          <dgm:hierBranch val="init"/>
        </dgm:presLayoutVars>
      </dgm:prSet>
      <dgm:spPr/>
    </dgm:pt>
    <dgm:pt modelId="{FDF04662-6B16-4B99-B234-4A5672A90629}" type="pres">
      <dgm:prSet presAssocID="{DA4E70B6-0D7D-4C4B-B902-6F7B6E829B56}" presName="rootComposite1" presStyleCnt="0"/>
      <dgm:spPr/>
    </dgm:pt>
    <dgm:pt modelId="{A1CB4DB4-47D2-4D88-B9F8-69A1326AF71A}" type="pres">
      <dgm:prSet presAssocID="{DA4E70B6-0D7D-4C4B-B902-6F7B6E829B56}" presName="rootText1" presStyleLbl="node0" presStyleIdx="0" presStyleCnt="1">
        <dgm:presLayoutVars>
          <dgm:chPref val="3"/>
        </dgm:presLayoutVars>
      </dgm:prSet>
      <dgm:spPr/>
    </dgm:pt>
    <dgm:pt modelId="{353F2A23-3B1B-4A6A-99A0-64480563CCA7}" type="pres">
      <dgm:prSet presAssocID="{DA4E70B6-0D7D-4C4B-B902-6F7B6E829B56}" presName="rootConnector1" presStyleLbl="node1" presStyleIdx="0" presStyleCnt="0"/>
      <dgm:spPr/>
    </dgm:pt>
    <dgm:pt modelId="{86CC847E-4E7D-48F7-907B-6C3707C97E1D}" type="pres">
      <dgm:prSet presAssocID="{DA4E70B6-0D7D-4C4B-B902-6F7B6E829B56}" presName="hierChild2" presStyleCnt="0"/>
      <dgm:spPr/>
    </dgm:pt>
    <dgm:pt modelId="{F2F3C931-39AB-4455-8AA7-BD33F73B3B2F}" type="pres">
      <dgm:prSet presAssocID="{9E2DBFFD-2D6C-4758-B1EB-28F85A46DB0D}" presName="Name37" presStyleLbl="parChTrans1D2" presStyleIdx="0" presStyleCnt="4"/>
      <dgm:spPr/>
    </dgm:pt>
    <dgm:pt modelId="{3ED95165-394F-413E-851A-83C1291210CA}" type="pres">
      <dgm:prSet presAssocID="{C4E5267D-610D-4C13-8A67-3970869650E4}" presName="hierRoot2" presStyleCnt="0">
        <dgm:presLayoutVars>
          <dgm:hierBranch val="init"/>
        </dgm:presLayoutVars>
      </dgm:prSet>
      <dgm:spPr/>
    </dgm:pt>
    <dgm:pt modelId="{D41D9628-8FDA-462C-913F-7ED7F0824E56}" type="pres">
      <dgm:prSet presAssocID="{C4E5267D-610D-4C13-8A67-3970869650E4}" presName="rootComposite" presStyleCnt="0"/>
      <dgm:spPr/>
    </dgm:pt>
    <dgm:pt modelId="{D4ADD086-35E9-44CD-A597-999AE7C1686E}" type="pres">
      <dgm:prSet presAssocID="{C4E5267D-610D-4C13-8A67-3970869650E4}" presName="rootText" presStyleLbl="node2" presStyleIdx="0" presStyleCnt="3">
        <dgm:presLayoutVars>
          <dgm:chPref val="3"/>
        </dgm:presLayoutVars>
      </dgm:prSet>
      <dgm:spPr/>
    </dgm:pt>
    <dgm:pt modelId="{BABB5797-54DA-4750-90B6-9B90589AFB00}" type="pres">
      <dgm:prSet presAssocID="{C4E5267D-610D-4C13-8A67-3970869650E4}" presName="rootConnector" presStyleLbl="node2" presStyleIdx="0" presStyleCnt="3"/>
      <dgm:spPr/>
    </dgm:pt>
    <dgm:pt modelId="{24B8F721-7764-4E38-802F-5A3AB626D4B3}" type="pres">
      <dgm:prSet presAssocID="{C4E5267D-610D-4C13-8A67-3970869650E4}" presName="hierChild4" presStyleCnt="0"/>
      <dgm:spPr/>
    </dgm:pt>
    <dgm:pt modelId="{BA73F410-88CF-483C-948F-14DEC192F812}" type="pres">
      <dgm:prSet presAssocID="{01DEA8FF-707C-4EB0-B409-C712B090308B}" presName="Name37" presStyleLbl="parChTrans1D3" presStyleIdx="0" presStyleCnt="3"/>
      <dgm:spPr/>
    </dgm:pt>
    <dgm:pt modelId="{396B570C-1CC3-4847-B9F2-A1567598AD79}" type="pres">
      <dgm:prSet presAssocID="{5DAC4B6D-1F2B-4E41-AD98-0894B4E7601E}" presName="hierRoot2" presStyleCnt="0">
        <dgm:presLayoutVars>
          <dgm:hierBranch val="init"/>
        </dgm:presLayoutVars>
      </dgm:prSet>
      <dgm:spPr/>
    </dgm:pt>
    <dgm:pt modelId="{E610D9D5-865D-4DEA-88D8-E6BDB3C6E59A}" type="pres">
      <dgm:prSet presAssocID="{5DAC4B6D-1F2B-4E41-AD98-0894B4E7601E}" presName="rootComposite" presStyleCnt="0"/>
      <dgm:spPr/>
    </dgm:pt>
    <dgm:pt modelId="{EE7DE4A6-DCB3-4C94-8ACB-F9D2DCB6F91A}" type="pres">
      <dgm:prSet presAssocID="{5DAC4B6D-1F2B-4E41-AD98-0894B4E7601E}" presName="rootText" presStyleLbl="node3" presStyleIdx="0" presStyleCnt="3">
        <dgm:presLayoutVars>
          <dgm:chPref val="3"/>
        </dgm:presLayoutVars>
      </dgm:prSet>
      <dgm:spPr/>
    </dgm:pt>
    <dgm:pt modelId="{BC48380B-4B63-4F58-B112-C76B4EC48C7A}" type="pres">
      <dgm:prSet presAssocID="{5DAC4B6D-1F2B-4E41-AD98-0894B4E7601E}" presName="rootConnector" presStyleLbl="node3" presStyleIdx="0" presStyleCnt="3"/>
      <dgm:spPr/>
    </dgm:pt>
    <dgm:pt modelId="{D5CD4590-31EC-474F-B054-73044385682D}" type="pres">
      <dgm:prSet presAssocID="{5DAC4B6D-1F2B-4E41-AD98-0894B4E7601E}" presName="hierChild4" presStyleCnt="0"/>
      <dgm:spPr/>
    </dgm:pt>
    <dgm:pt modelId="{EFC8A0BA-4ADD-43A7-91D8-55B6DC58D9E5}" type="pres">
      <dgm:prSet presAssocID="{695C8706-911A-41B3-890E-FCF4762EC5C3}" presName="Name37" presStyleLbl="parChTrans1D4" presStyleIdx="0" presStyleCnt="7"/>
      <dgm:spPr/>
    </dgm:pt>
    <dgm:pt modelId="{50D40C59-4697-4D14-8642-5AFAB8DE4BED}" type="pres">
      <dgm:prSet presAssocID="{DF8DCEEB-0221-46DE-9E26-4C49283776F0}" presName="hierRoot2" presStyleCnt="0">
        <dgm:presLayoutVars>
          <dgm:hierBranch val="init"/>
        </dgm:presLayoutVars>
      </dgm:prSet>
      <dgm:spPr/>
    </dgm:pt>
    <dgm:pt modelId="{A73F81E4-11A8-4171-8491-AFED7308C8EF}" type="pres">
      <dgm:prSet presAssocID="{DF8DCEEB-0221-46DE-9E26-4C49283776F0}" presName="rootComposite" presStyleCnt="0"/>
      <dgm:spPr/>
    </dgm:pt>
    <dgm:pt modelId="{C7F0628B-D99D-4DFC-8FFC-21C976AD664B}" type="pres">
      <dgm:prSet presAssocID="{DF8DCEEB-0221-46DE-9E26-4C49283776F0}" presName="rootText" presStyleLbl="node4" presStyleIdx="0" presStyleCnt="6">
        <dgm:presLayoutVars>
          <dgm:chPref val="3"/>
        </dgm:presLayoutVars>
      </dgm:prSet>
      <dgm:spPr/>
    </dgm:pt>
    <dgm:pt modelId="{0ABF47A3-E123-4D23-A621-114821582AE7}" type="pres">
      <dgm:prSet presAssocID="{DF8DCEEB-0221-46DE-9E26-4C49283776F0}" presName="rootConnector" presStyleLbl="node4" presStyleIdx="0" presStyleCnt="6"/>
      <dgm:spPr/>
    </dgm:pt>
    <dgm:pt modelId="{E84FCC16-BF8D-4F57-9966-380079C9EBDD}" type="pres">
      <dgm:prSet presAssocID="{DF8DCEEB-0221-46DE-9E26-4C49283776F0}" presName="hierChild4" presStyleCnt="0"/>
      <dgm:spPr/>
    </dgm:pt>
    <dgm:pt modelId="{A32D5F78-B6DB-4EA1-B97B-32BE0775170E}" type="pres">
      <dgm:prSet presAssocID="{FBC2F916-5D3A-49DF-A0B3-B56FF88411A0}" presName="Name37" presStyleLbl="parChTrans1D4" presStyleIdx="1" presStyleCnt="7"/>
      <dgm:spPr/>
    </dgm:pt>
    <dgm:pt modelId="{26E28BEF-6C9D-4720-A500-CBDF89BAF184}" type="pres">
      <dgm:prSet presAssocID="{59962F61-FC28-4C18-8E88-D3D17F20D0F5}" presName="hierRoot2" presStyleCnt="0">
        <dgm:presLayoutVars>
          <dgm:hierBranch val="init"/>
        </dgm:presLayoutVars>
      </dgm:prSet>
      <dgm:spPr/>
    </dgm:pt>
    <dgm:pt modelId="{7DA9E0E3-4597-458E-B824-C1582BBF4E82}" type="pres">
      <dgm:prSet presAssocID="{59962F61-FC28-4C18-8E88-D3D17F20D0F5}" presName="rootComposite" presStyleCnt="0"/>
      <dgm:spPr/>
    </dgm:pt>
    <dgm:pt modelId="{E374A126-4672-4EC8-932C-CBAAC2B217EF}" type="pres">
      <dgm:prSet presAssocID="{59962F61-FC28-4C18-8E88-D3D17F20D0F5}" presName="rootText" presStyleLbl="node4" presStyleIdx="1" presStyleCnt="6">
        <dgm:presLayoutVars>
          <dgm:chPref val="3"/>
        </dgm:presLayoutVars>
      </dgm:prSet>
      <dgm:spPr/>
    </dgm:pt>
    <dgm:pt modelId="{B5741A0A-A7E1-43D5-8FB6-AE51D937F1DF}" type="pres">
      <dgm:prSet presAssocID="{59962F61-FC28-4C18-8E88-D3D17F20D0F5}" presName="rootConnector" presStyleLbl="node4" presStyleIdx="1" presStyleCnt="6"/>
      <dgm:spPr/>
    </dgm:pt>
    <dgm:pt modelId="{2A9B14E5-2BF7-4AA8-99EC-58DA84E15E01}" type="pres">
      <dgm:prSet presAssocID="{59962F61-FC28-4C18-8E88-D3D17F20D0F5}" presName="hierChild4" presStyleCnt="0"/>
      <dgm:spPr/>
    </dgm:pt>
    <dgm:pt modelId="{CFD114E5-5BFD-4628-AD4E-AB27DFDCCF07}" type="pres">
      <dgm:prSet presAssocID="{59962F61-FC28-4C18-8E88-D3D17F20D0F5}" presName="hierChild5" presStyleCnt="0"/>
      <dgm:spPr/>
    </dgm:pt>
    <dgm:pt modelId="{9476883D-1820-40CD-AFF4-BD790ADA7F12}" type="pres">
      <dgm:prSet presAssocID="{EE0A2CD7-65B1-47BE-9136-8E83241BC1D2}" presName="Name37" presStyleLbl="parChTrans1D4" presStyleIdx="2" presStyleCnt="7"/>
      <dgm:spPr/>
    </dgm:pt>
    <dgm:pt modelId="{80A0C4E7-5EF3-49CF-9EAC-D1265B5782FF}" type="pres">
      <dgm:prSet presAssocID="{5EE28D18-7B3F-46B5-A6C9-4BCF480D8085}" presName="hierRoot2" presStyleCnt="0">
        <dgm:presLayoutVars>
          <dgm:hierBranch val="init"/>
        </dgm:presLayoutVars>
      </dgm:prSet>
      <dgm:spPr/>
    </dgm:pt>
    <dgm:pt modelId="{59A4FAC8-BD6C-4404-B3C5-F3E0F62BF646}" type="pres">
      <dgm:prSet presAssocID="{5EE28D18-7B3F-46B5-A6C9-4BCF480D8085}" presName="rootComposite" presStyleCnt="0"/>
      <dgm:spPr/>
    </dgm:pt>
    <dgm:pt modelId="{B3D38BDD-F173-4A55-BA47-F8E6C5025DBA}" type="pres">
      <dgm:prSet presAssocID="{5EE28D18-7B3F-46B5-A6C9-4BCF480D8085}" presName="rootText" presStyleLbl="node4" presStyleIdx="2" presStyleCnt="6">
        <dgm:presLayoutVars>
          <dgm:chPref val="3"/>
        </dgm:presLayoutVars>
      </dgm:prSet>
      <dgm:spPr/>
    </dgm:pt>
    <dgm:pt modelId="{58F85068-8C7E-4EB0-8552-F56941793B28}" type="pres">
      <dgm:prSet presAssocID="{5EE28D18-7B3F-46B5-A6C9-4BCF480D8085}" presName="rootConnector" presStyleLbl="node4" presStyleIdx="2" presStyleCnt="6"/>
      <dgm:spPr/>
    </dgm:pt>
    <dgm:pt modelId="{3AA22D47-C98A-4668-87B6-1ED7BB6E37E5}" type="pres">
      <dgm:prSet presAssocID="{5EE28D18-7B3F-46B5-A6C9-4BCF480D8085}" presName="hierChild4" presStyleCnt="0"/>
      <dgm:spPr/>
    </dgm:pt>
    <dgm:pt modelId="{2E7D3ADF-3926-4D93-BC61-F278A984115D}" type="pres">
      <dgm:prSet presAssocID="{5EE28D18-7B3F-46B5-A6C9-4BCF480D8085}" presName="hierChild5" presStyleCnt="0"/>
      <dgm:spPr/>
    </dgm:pt>
    <dgm:pt modelId="{16C4BCA6-D355-43AF-AB87-00654966DFA6}" type="pres">
      <dgm:prSet presAssocID="{B8C2BA5F-375F-49B4-943B-4574D06B10B4}" presName="Name37" presStyleLbl="parChTrans1D4" presStyleIdx="3" presStyleCnt="7"/>
      <dgm:spPr/>
    </dgm:pt>
    <dgm:pt modelId="{87FF0B10-7041-44E5-A077-72DADF95AB4C}" type="pres">
      <dgm:prSet presAssocID="{25528F56-AF3B-4BB4-A770-ACC120BBE5AF}" presName="hierRoot2" presStyleCnt="0">
        <dgm:presLayoutVars>
          <dgm:hierBranch val="init"/>
        </dgm:presLayoutVars>
      </dgm:prSet>
      <dgm:spPr/>
    </dgm:pt>
    <dgm:pt modelId="{AAFE25C7-1B37-4324-A0FB-A0D690556C05}" type="pres">
      <dgm:prSet presAssocID="{25528F56-AF3B-4BB4-A770-ACC120BBE5AF}" presName="rootComposite" presStyleCnt="0"/>
      <dgm:spPr/>
    </dgm:pt>
    <dgm:pt modelId="{A98ED155-188A-4F2B-80D3-B482BFFC780D}" type="pres">
      <dgm:prSet presAssocID="{25528F56-AF3B-4BB4-A770-ACC120BBE5AF}" presName="rootText" presStyleLbl="node4" presStyleIdx="3" presStyleCnt="6">
        <dgm:presLayoutVars>
          <dgm:chPref val="3"/>
        </dgm:presLayoutVars>
      </dgm:prSet>
      <dgm:spPr/>
    </dgm:pt>
    <dgm:pt modelId="{C4AE18EC-7D9C-4C5E-ABE8-FCDE3346D94A}" type="pres">
      <dgm:prSet presAssocID="{25528F56-AF3B-4BB4-A770-ACC120BBE5AF}" presName="rootConnector" presStyleLbl="node4" presStyleIdx="3" presStyleCnt="6"/>
      <dgm:spPr/>
    </dgm:pt>
    <dgm:pt modelId="{FDFEEE71-181D-4886-B0B2-8E881A519BAE}" type="pres">
      <dgm:prSet presAssocID="{25528F56-AF3B-4BB4-A770-ACC120BBE5AF}" presName="hierChild4" presStyleCnt="0"/>
      <dgm:spPr/>
    </dgm:pt>
    <dgm:pt modelId="{354D92D0-234A-4CE0-84A3-6A154C7B10DD}" type="pres">
      <dgm:prSet presAssocID="{25528F56-AF3B-4BB4-A770-ACC120BBE5AF}" presName="hierChild5" presStyleCnt="0"/>
      <dgm:spPr/>
    </dgm:pt>
    <dgm:pt modelId="{93B2BA2C-5C0A-4E7F-B882-2E04494D73BF}" type="pres">
      <dgm:prSet presAssocID="{DF8DCEEB-0221-46DE-9E26-4C49283776F0}" presName="hierChild5" presStyleCnt="0"/>
      <dgm:spPr/>
    </dgm:pt>
    <dgm:pt modelId="{C39869D9-C4CE-4123-A140-667308C4D926}" type="pres">
      <dgm:prSet presAssocID="{08ECD913-7950-42FE-B052-DFF9E7CCC02B}" presName="Name37" presStyleLbl="parChTrans1D4" presStyleIdx="4" presStyleCnt="7"/>
      <dgm:spPr/>
    </dgm:pt>
    <dgm:pt modelId="{0BB7188D-A2E6-4EAB-BDF7-F856BC055FE4}" type="pres">
      <dgm:prSet presAssocID="{A938E198-C649-4E64-B158-EED68A685D90}" presName="hierRoot2" presStyleCnt="0">
        <dgm:presLayoutVars>
          <dgm:hierBranch val="init"/>
        </dgm:presLayoutVars>
      </dgm:prSet>
      <dgm:spPr/>
    </dgm:pt>
    <dgm:pt modelId="{9F6426B9-5003-43D0-9599-8E2225084AF4}" type="pres">
      <dgm:prSet presAssocID="{A938E198-C649-4E64-B158-EED68A685D90}" presName="rootComposite" presStyleCnt="0"/>
      <dgm:spPr/>
    </dgm:pt>
    <dgm:pt modelId="{EFEF3921-02FA-4CFF-BDB8-E81C8C817D0F}" type="pres">
      <dgm:prSet presAssocID="{A938E198-C649-4E64-B158-EED68A685D90}" presName="rootText" presStyleLbl="node4" presStyleIdx="4" presStyleCnt="6">
        <dgm:presLayoutVars>
          <dgm:chPref val="3"/>
        </dgm:presLayoutVars>
      </dgm:prSet>
      <dgm:spPr/>
    </dgm:pt>
    <dgm:pt modelId="{BFFC6CBA-D360-44B2-B89D-061EC283793D}" type="pres">
      <dgm:prSet presAssocID="{A938E198-C649-4E64-B158-EED68A685D90}" presName="rootConnector" presStyleLbl="node4" presStyleIdx="4" presStyleCnt="6"/>
      <dgm:spPr/>
    </dgm:pt>
    <dgm:pt modelId="{BCC6C6D7-FCAA-4C29-8E18-2676DD2946F4}" type="pres">
      <dgm:prSet presAssocID="{A938E198-C649-4E64-B158-EED68A685D90}" presName="hierChild4" presStyleCnt="0"/>
      <dgm:spPr/>
    </dgm:pt>
    <dgm:pt modelId="{79AE5EE9-43F5-466B-8B5D-5EFBC81E4E25}" type="pres">
      <dgm:prSet presAssocID="{A938E198-C649-4E64-B158-EED68A685D90}" presName="hierChild5" presStyleCnt="0"/>
      <dgm:spPr/>
    </dgm:pt>
    <dgm:pt modelId="{349B6D92-6D4E-4AA8-9FA1-B524E34D0582}" type="pres">
      <dgm:prSet presAssocID="{155965AB-3AAF-4686-AA41-D1E2B5BE501E}" presName="Name37" presStyleLbl="parChTrans1D4" presStyleIdx="5" presStyleCnt="7"/>
      <dgm:spPr/>
    </dgm:pt>
    <dgm:pt modelId="{5BE8BA9D-FD54-48C9-9489-F3FCC700CF48}" type="pres">
      <dgm:prSet presAssocID="{3B85E870-A0DB-4A34-8278-30AAF69F9FB9}" presName="hierRoot2" presStyleCnt="0">
        <dgm:presLayoutVars>
          <dgm:hierBranch val="init"/>
        </dgm:presLayoutVars>
      </dgm:prSet>
      <dgm:spPr/>
    </dgm:pt>
    <dgm:pt modelId="{BB0B4AA4-183E-4333-994C-21E98A82EA32}" type="pres">
      <dgm:prSet presAssocID="{3B85E870-A0DB-4A34-8278-30AAF69F9FB9}" presName="rootComposite" presStyleCnt="0"/>
      <dgm:spPr/>
    </dgm:pt>
    <dgm:pt modelId="{7457391E-01F8-4099-A304-C1E17802B4B9}" type="pres">
      <dgm:prSet presAssocID="{3B85E870-A0DB-4A34-8278-30AAF69F9FB9}" presName="rootText" presStyleLbl="node4" presStyleIdx="5" presStyleCnt="6">
        <dgm:presLayoutVars>
          <dgm:chPref val="3"/>
        </dgm:presLayoutVars>
      </dgm:prSet>
      <dgm:spPr/>
    </dgm:pt>
    <dgm:pt modelId="{A0F06427-4360-42BC-A5F9-2E9E476AE9C3}" type="pres">
      <dgm:prSet presAssocID="{3B85E870-A0DB-4A34-8278-30AAF69F9FB9}" presName="rootConnector" presStyleLbl="node4" presStyleIdx="5" presStyleCnt="6"/>
      <dgm:spPr/>
    </dgm:pt>
    <dgm:pt modelId="{70D2ACEE-D456-40D9-9071-8C5B5FBFA6CD}" type="pres">
      <dgm:prSet presAssocID="{3B85E870-A0DB-4A34-8278-30AAF69F9FB9}" presName="hierChild4" presStyleCnt="0"/>
      <dgm:spPr/>
    </dgm:pt>
    <dgm:pt modelId="{6F6DA849-7F87-4BF3-8456-6140A5E6A1E9}" type="pres">
      <dgm:prSet presAssocID="{3B85E870-A0DB-4A34-8278-30AAF69F9FB9}" presName="hierChild5" presStyleCnt="0"/>
      <dgm:spPr/>
    </dgm:pt>
    <dgm:pt modelId="{89B949E1-53D7-4C50-B11C-455644841C2A}" type="pres">
      <dgm:prSet presAssocID="{5DAC4B6D-1F2B-4E41-AD98-0894B4E7601E}" presName="hierChild5" presStyleCnt="0"/>
      <dgm:spPr/>
    </dgm:pt>
    <dgm:pt modelId="{BA7E17AD-C9F8-449E-BE66-D4D2D499C106}" type="pres">
      <dgm:prSet presAssocID="{68E5CE1E-2563-4CDE-9A07-00AA286F97B3}" presName="Name111" presStyleLbl="parChTrans1D4" presStyleIdx="6" presStyleCnt="7"/>
      <dgm:spPr/>
    </dgm:pt>
    <dgm:pt modelId="{BC0F7797-46BF-4E2E-8F33-98878040A16E}" type="pres">
      <dgm:prSet presAssocID="{151F28D3-EF16-424A-BAE5-BF9EA5B690FB}" presName="hierRoot3" presStyleCnt="0">
        <dgm:presLayoutVars>
          <dgm:hierBranch val="init"/>
        </dgm:presLayoutVars>
      </dgm:prSet>
      <dgm:spPr/>
    </dgm:pt>
    <dgm:pt modelId="{628E5ECE-1A5D-4B63-A852-2020C84C60FA}" type="pres">
      <dgm:prSet presAssocID="{151F28D3-EF16-424A-BAE5-BF9EA5B690FB}" presName="rootComposite3" presStyleCnt="0"/>
      <dgm:spPr/>
    </dgm:pt>
    <dgm:pt modelId="{EE04CC81-1F36-431D-AEEC-16B04C0B7B74}" type="pres">
      <dgm:prSet presAssocID="{151F28D3-EF16-424A-BAE5-BF9EA5B690FB}" presName="rootText3" presStyleLbl="asst3" presStyleIdx="0" presStyleCnt="1">
        <dgm:presLayoutVars>
          <dgm:chPref val="3"/>
        </dgm:presLayoutVars>
      </dgm:prSet>
      <dgm:spPr/>
    </dgm:pt>
    <dgm:pt modelId="{539C7CE2-48BF-4ECF-AFDA-7BA44F1F73C4}" type="pres">
      <dgm:prSet presAssocID="{151F28D3-EF16-424A-BAE5-BF9EA5B690FB}" presName="rootConnector3" presStyleLbl="asst3" presStyleIdx="0" presStyleCnt="1"/>
      <dgm:spPr/>
    </dgm:pt>
    <dgm:pt modelId="{C9083AB6-44A7-4436-84A5-A704E0BBB7D5}" type="pres">
      <dgm:prSet presAssocID="{151F28D3-EF16-424A-BAE5-BF9EA5B690FB}" presName="hierChild6" presStyleCnt="0"/>
      <dgm:spPr/>
    </dgm:pt>
    <dgm:pt modelId="{9B08D7A3-2073-4D0D-A3EA-0DE5FA57A2FE}" type="pres">
      <dgm:prSet presAssocID="{151F28D3-EF16-424A-BAE5-BF9EA5B690FB}" presName="hierChild7" presStyleCnt="0"/>
      <dgm:spPr/>
    </dgm:pt>
    <dgm:pt modelId="{2270F741-EEFE-4FA8-AA78-4CF5016EE52F}" type="pres">
      <dgm:prSet presAssocID="{D5704460-4349-4859-81CF-336F959CCAEC}" presName="Name37" presStyleLbl="parChTrans1D3" presStyleIdx="1" presStyleCnt="3"/>
      <dgm:spPr/>
    </dgm:pt>
    <dgm:pt modelId="{AAF8FB18-6EDD-4DAC-9085-C1D6D4086B47}" type="pres">
      <dgm:prSet presAssocID="{9D2B64DE-9F3E-4F0C-979C-5E89F7F7B61C}" presName="hierRoot2" presStyleCnt="0">
        <dgm:presLayoutVars>
          <dgm:hierBranch val="init"/>
        </dgm:presLayoutVars>
      </dgm:prSet>
      <dgm:spPr/>
    </dgm:pt>
    <dgm:pt modelId="{348C4D4E-47D8-4A28-9CF7-273146102BC1}" type="pres">
      <dgm:prSet presAssocID="{9D2B64DE-9F3E-4F0C-979C-5E89F7F7B61C}" presName="rootComposite" presStyleCnt="0"/>
      <dgm:spPr/>
    </dgm:pt>
    <dgm:pt modelId="{F08B7EE9-CE28-4BB1-B445-010489EB0483}" type="pres">
      <dgm:prSet presAssocID="{9D2B64DE-9F3E-4F0C-979C-5E89F7F7B61C}" presName="rootText" presStyleLbl="node3" presStyleIdx="1" presStyleCnt="3">
        <dgm:presLayoutVars>
          <dgm:chPref val="3"/>
        </dgm:presLayoutVars>
      </dgm:prSet>
      <dgm:spPr/>
    </dgm:pt>
    <dgm:pt modelId="{0A9CE4B1-D9FF-403C-AD09-DE9ED39F90BD}" type="pres">
      <dgm:prSet presAssocID="{9D2B64DE-9F3E-4F0C-979C-5E89F7F7B61C}" presName="rootConnector" presStyleLbl="node3" presStyleIdx="1" presStyleCnt="3"/>
      <dgm:spPr/>
    </dgm:pt>
    <dgm:pt modelId="{833EB890-E5AF-4260-BAF8-B2EF1B04F5C7}" type="pres">
      <dgm:prSet presAssocID="{9D2B64DE-9F3E-4F0C-979C-5E89F7F7B61C}" presName="hierChild4" presStyleCnt="0"/>
      <dgm:spPr/>
    </dgm:pt>
    <dgm:pt modelId="{A43B9B0F-7990-4AB1-97A9-3B2698F2CABD}" type="pres">
      <dgm:prSet presAssocID="{9D2B64DE-9F3E-4F0C-979C-5E89F7F7B61C}" presName="hierChild5" presStyleCnt="0"/>
      <dgm:spPr/>
    </dgm:pt>
    <dgm:pt modelId="{22FBFF84-59E1-42A0-9D3D-4DEA82160F90}" type="pres">
      <dgm:prSet presAssocID="{85D8FD2B-1271-4F38-8CEA-E809FF6A25A7}" presName="Name37" presStyleLbl="parChTrans1D3" presStyleIdx="2" presStyleCnt="3"/>
      <dgm:spPr/>
    </dgm:pt>
    <dgm:pt modelId="{F05C46BF-4788-4227-8ECB-75435E9C5628}" type="pres">
      <dgm:prSet presAssocID="{8053038B-6616-402C-A3FC-C071B5B98788}" presName="hierRoot2" presStyleCnt="0">
        <dgm:presLayoutVars>
          <dgm:hierBranch val="init"/>
        </dgm:presLayoutVars>
      </dgm:prSet>
      <dgm:spPr/>
    </dgm:pt>
    <dgm:pt modelId="{2A3E68EB-BFB3-4533-9493-53D54918ECF5}" type="pres">
      <dgm:prSet presAssocID="{8053038B-6616-402C-A3FC-C071B5B98788}" presName="rootComposite" presStyleCnt="0"/>
      <dgm:spPr/>
    </dgm:pt>
    <dgm:pt modelId="{898F2959-EAD7-482C-9C4F-79ABEFC44984}" type="pres">
      <dgm:prSet presAssocID="{8053038B-6616-402C-A3FC-C071B5B98788}" presName="rootText" presStyleLbl="node3" presStyleIdx="2" presStyleCnt="3">
        <dgm:presLayoutVars>
          <dgm:chPref val="3"/>
        </dgm:presLayoutVars>
      </dgm:prSet>
      <dgm:spPr/>
    </dgm:pt>
    <dgm:pt modelId="{849582A4-7CA0-4573-A47E-428F7B39EA23}" type="pres">
      <dgm:prSet presAssocID="{8053038B-6616-402C-A3FC-C071B5B98788}" presName="rootConnector" presStyleLbl="node3" presStyleIdx="2" presStyleCnt="3"/>
      <dgm:spPr/>
    </dgm:pt>
    <dgm:pt modelId="{1AF0E881-5F39-4C2C-A000-B5E4FD7695CC}" type="pres">
      <dgm:prSet presAssocID="{8053038B-6616-402C-A3FC-C071B5B98788}" presName="hierChild4" presStyleCnt="0"/>
      <dgm:spPr/>
    </dgm:pt>
    <dgm:pt modelId="{F8DC18A1-940D-4661-AC9F-709526202842}" type="pres">
      <dgm:prSet presAssocID="{8053038B-6616-402C-A3FC-C071B5B98788}" presName="hierChild5" presStyleCnt="0"/>
      <dgm:spPr/>
    </dgm:pt>
    <dgm:pt modelId="{1B7A572C-35AB-467A-997E-6609FD9D6E6C}" type="pres">
      <dgm:prSet presAssocID="{C4E5267D-610D-4C13-8A67-3970869650E4}" presName="hierChild5" presStyleCnt="0"/>
      <dgm:spPr/>
    </dgm:pt>
    <dgm:pt modelId="{DD0707C9-F9C8-4FAE-9A5E-A312AC561861}" type="pres">
      <dgm:prSet presAssocID="{C4BB75C8-B011-45F2-BBB8-E2E04D276AA9}" presName="Name37" presStyleLbl="parChTrans1D2" presStyleIdx="1" presStyleCnt="4"/>
      <dgm:spPr/>
    </dgm:pt>
    <dgm:pt modelId="{829CF723-776D-4A5F-A483-B26584CF1B78}" type="pres">
      <dgm:prSet presAssocID="{C50C848D-0E62-4D0A-869F-C90D7B435D1B}" presName="hierRoot2" presStyleCnt="0">
        <dgm:presLayoutVars>
          <dgm:hierBranch val="init"/>
        </dgm:presLayoutVars>
      </dgm:prSet>
      <dgm:spPr/>
    </dgm:pt>
    <dgm:pt modelId="{B86D09C0-DAC7-4E01-AFE2-E6B6AEBCB967}" type="pres">
      <dgm:prSet presAssocID="{C50C848D-0E62-4D0A-869F-C90D7B435D1B}" presName="rootComposite" presStyleCnt="0"/>
      <dgm:spPr/>
    </dgm:pt>
    <dgm:pt modelId="{FD6E99C8-FCF9-43CF-B950-18BD75B19543}" type="pres">
      <dgm:prSet presAssocID="{C50C848D-0E62-4D0A-869F-C90D7B435D1B}" presName="rootText" presStyleLbl="node2" presStyleIdx="1" presStyleCnt="3">
        <dgm:presLayoutVars>
          <dgm:chPref val="3"/>
        </dgm:presLayoutVars>
      </dgm:prSet>
      <dgm:spPr/>
    </dgm:pt>
    <dgm:pt modelId="{719DB657-4864-4EB9-A3D3-6EDDD3731C98}" type="pres">
      <dgm:prSet presAssocID="{C50C848D-0E62-4D0A-869F-C90D7B435D1B}" presName="rootConnector" presStyleLbl="node2" presStyleIdx="1" presStyleCnt="3"/>
      <dgm:spPr/>
    </dgm:pt>
    <dgm:pt modelId="{252AC35B-7ADB-40C9-8974-246406A33C0A}" type="pres">
      <dgm:prSet presAssocID="{C50C848D-0E62-4D0A-869F-C90D7B435D1B}" presName="hierChild4" presStyleCnt="0"/>
      <dgm:spPr/>
    </dgm:pt>
    <dgm:pt modelId="{694B1C00-D229-497C-A76A-6EC3E865568D}" type="pres">
      <dgm:prSet presAssocID="{C50C848D-0E62-4D0A-869F-C90D7B435D1B}" presName="hierChild5" presStyleCnt="0"/>
      <dgm:spPr/>
    </dgm:pt>
    <dgm:pt modelId="{82372455-5E73-4455-A431-BE4388CBD642}" type="pres">
      <dgm:prSet presAssocID="{158D7BB1-64C0-44ED-89E9-A5C70A2CE018}" presName="Name37" presStyleLbl="parChTrans1D2" presStyleIdx="2" presStyleCnt="4"/>
      <dgm:spPr/>
    </dgm:pt>
    <dgm:pt modelId="{18B69568-DC4D-4B44-BCAB-88442260F97D}" type="pres">
      <dgm:prSet presAssocID="{A46CACF3-4208-4629-8FEC-351D757B5761}" presName="hierRoot2" presStyleCnt="0">
        <dgm:presLayoutVars>
          <dgm:hierBranch val="init"/>
        </dgm:presLayoutVars>
      </dgm:prSet>
      <dgm:spPr/>
    </dgm:pt>
    <dgm:pt modelId="{CDC0EF21-0818-4E35-A995-0172B4E10AF5}" type="pres">
      <dgm:prSet presAssocID="{A46CACF3-4208-4629-8FEC-351D757B5761}" presName="rootComposite" presStyleCnt="0"/>
      <dgm:spPr/>
    </dgm:pt>
    <dgm:pt modelId="{3C885190-F99D-4D55-8E7B-C94925E90A1A}" type="pres">
      <dgm:prSet presAssocID="{A46CACF3-4208-4629-8FEC-351D757B5761}" presName="rootText" presStyleLbl="node2" presStyleIdx="2" presStyleCnt="3">
        <dgm:presLayoutVars>
          <dgm:chPref val="3"/>
        </dgm:presLayoutVars>
      </dgm:prSet>
      <dgm:spPr/>
    </dgm:pt>
    <dgm:pt modelId="{4AA92781-563A-4C3D-BD22-87D22742C14F}" type="pres">
      <dgm:prSet presAssocID="{A46CACF3-4208-4629-8FEC-351D757B5761}" presName="rootConnector" presStyleLbl="node2" presStyleIdx="2" presStyleCnt="3"/>
      <dgm:spPr/>
    </dgm:pt>
    <dgm:pt modelId="{531FA0C6-87FE-41E5-9D39-1C4097F28FDF}" type="pres">
      <dgm:prSet presAssocID="{A46CACF3-4208-4629-8FEC-351D757B5761}" presName="hierChild4" presStyleCnt="0"/>
      <dgm:spPr/>
    </dgm:pt>
    <dgm:pt modelId="{88A59274-2C9A-4BEE-AD20-185FF236945F}" type="pres">
      <dgm:prSet presAssocID="{A46CACF3-4208-4629-8FEC-351D757B5761}" presName="hierChild5" presStyleCnt="0"/>
      <dgm:spPr/>
    </dgm:pt>
    <dgm:pt modelId="{E1681B7E-1040-4A2E-9794-ADDA0A4C0DD3}" type="pres">
      <dgm:prSet presAssocID="{DA4E70B6-0D7D-4C4B-B902-6F7B6E829B56}" presName="hierChild3" presStyleCnt="0"/>
      <dgm:spPr/>
    </dgm:pt>
    <dgm:pt modelId="{11E4E3E4-F3AD-4D67-A8C0-CC9370881354}" type="pres">
      <dgm:prSet presAssocID="{B30B83EE-05E7-4920-BD62-74C3B92BBA2C}" presName="Name111" presStyleLbl="parChTrans1D2" presStyleIdx="3" presStyleCnt="4"/>
      <dgm:spPr/>
    </dgm:pt>
    <dgm:pt modelId="{4AF21D4D-D672-4030-A39B-1251C3B81230}" type="pres">
      <dgm:prSet presAssocID="{8DBBB3AF-AB71-40D9-AE41-02344E651250}" presName="hierRoot3" presStyleCnt="0">
        <dgm:presLayoutVars>
          <dgm:hierBranch val="init"/>
        </dgm:presLayoutVars>
      </dgm:prSet>
      <dgm:spPr/>
    </dgm:pt>
    <dgm:pt modelId="{B1521E8B-1C70-4E37-9905-330DD069A4FD}" type="pres">
      <dgm:prSet presAssocID="{8DBBB3AF-AB71-40D9-AE41-02344E651250}" presName="rootComposite3" presStyleCnt="0"/>
      <dgm:spPr/>
    </dgm:pt>
    <dgm:pt modelId="{A64C6D25-1478-46FF-91BA-011453FDB16B}" type="pres">
      <dgm:prSet presAssocID="{8DBBB3AF-AB71-40D9-AE41-02344E651250}" presName="rootText3" presStyleLbl="asst1" presStyleIdx="0" presStyleCnt="1" custScaleX="171397">
        <dgm:presLayoutVars>
          <dgm:chPref val="3"/>
        </dgm:presLayoutVars>
      </dgm:prSet>
      <dgm:spPr/>
    </dgm:pt>
    <dgm:pt modelId="{F37BD673-845D-499E-87CF-C1BD35BE75FC}" type="pres">
      <dgm:prSet presAssocID="{8DBBB3AF-AB71-40D9-AE41-02344E651250}" presName="rootConnector3" presStyleLbl="asst1" presStyleIdx="0" presStyleCnt="1"/>
      <dgm:spPr/>
    </dgm:pt>
    <dgm:pt modelId="{DF764982-FDA7-4325-865E-4AF0EC18A010}" type="pres">
      <dgm:prSet presAssocID="{8DBBB3AF-AB71-40D9-AE41-02344E651250}" presName="hierChild6" presStyleCnt="0"/>
      <dgm:spPr/>
    </dgm:pt>
    <dgm:pt modelId="{240A6EBE-C7B6-45D1-A340-79188E068587}" type="pres">
      <dgm:prSet presAssocID="{8DBBB3AF-AB71-40D9-AE41-02344E651250}" presName="hierChild7" presStyleCnt="0"/>
      <dgm:spPr/>
    </dgm:pt>
  </dgm:ptLst>
  <dgm:cxnLst>
    <dgm:cxn modelId="{6961B700-8F25-48EC-A2B2-A9CC30651B14}" srcId="{5DAC4B6D-1F2B-4E41-AD98-0894B4E7601E}" destId="{151F28D3-EF16-424A-BAE5-BF9EA5B690FB}" srcOrd="3" destOrd="0" parTransId="{68E5CE1E-2563-4CDE-9A07-00AA286F97B3}" sibTransId="{FF46437E-84F5-46CC-B1AD-FE604D0F5882}"/>
    <dgm:cxn modelId="{BB998508-3CAC-4905-B7F1-0EA31EF3F0C9}" type="presOf" srcId="{DA4E70B6-0D7D-4C4B-B902-6F7B6E829B56}" destId="{353F2A23-3B1B-4A6A-99A0-64480563CCA7}" srcOrd="1" destOrd="0" presId="urn:microsoft.com/office/officeart/2005/8/layout/orgChart1"/>
    <dgm:cxn modelId="{5C883F09-234F-42AE-8C4A-B20FC01A0B25}" type="presOf" srcId="{C50C848D-0E62-4D0A-869F-C90D7B435D1B}" destId="{719DB657-4864-4EB9-A3D3-6EDDD3731C98}" srcOrd="1" destOrd="0" presId="urn:microsoft.com/office/officeart/2005/8/layout/orgChart1"/>
    <dgm:cxn modelId="{8284C00A-3FCA-41B0-A388-8491961FB764}" type="presOf" srcId="{3B85E870-A0DB-4A34-8278-30AAF69F9FB9}" destId="{7457391E-01F8-4099-A304-C1E17802B4B9}" srcOrd="0" destOrd="0" presId="urn:microsoft.com/office/officeart/2005/8/layout/orgChart1"/>
    <dgm:cxn modelId="{8749290C-DE29-4FA3-8F68-473E12CBE420}" srcId="{DF8DCEEB-0221-46DE-9E26-4C49283776F0}" destId="{5EE28D18-7B3F-46B5-A6C9-4BCF480D8085}" srcOrd="1" destOrd="0" parTransId="{EE0A2CD7-65B1-47BE-9136-8E83241BC1D2}" sibTransId="{39048D70-8A8C-4079-9EF1-372F7E3AAB6B}"/>
    <dgm:cxn modelId="{1EB4FF11-E8CC-4997-9329-2269A0738568}" type="presOf" srcId="{9E2DBFFD-2D6C-4758-B1EB-28F85A46DB0D}" destId="{F2F3C931-39AB-4455-8AA7-BD33F73B3B2F}" srcOrd="0" destOrd="0" presId="urn:microsoft.com/office/officeart/2005/8/layout/orgChart1"/>
    <dgm:cxn modelId="{A7F33814-C9BE-418C-ADF9-F31CCC9CCAAF}" type="presOf" srcId="{B30B83EE-05E7-4920-BD62-74C3B92BBA2C}" destId="{11E4E3E4-F3AD-4D67-A8C0-CC9370881354}" srcOrd="0" destOrd="0" presId="urn:microsoft.com/office/officeart/2005/8/layout/orgChart1"/>
    <dgm:cxn modelId="{8BAE881C-E826-43E6-9A57-789A93ADDE9F}" type="presOf" srcId="{3B85E870-A0DB-4A34-8278-30AAF69F9FB9}" destId="{A0F06427-4360-42BC-A5F9-2E9E476AE9C3}" srcOrd="1" destOrd="0" presId="urn:microsoft.com/office/officeart/2005/8/layout/orgChart1"/>
    <dgm:cxn modelId="{7DD83721-1331-49B2-9A63-601AFDA20821}" type="presOf" srcId="{A938E198-C649-4E64-B158-EED68A685D90}" destId="{EFEF3921-02FA-4CFF-BDB8-E81C8C817D0F}" srcOrd="0" destOrd="0" presId="urn:microsoft.com/office/officeart/2005/8/layout/orgChart1"/>
    <dgm:cxn modelId="{F9A28B26-1905-47EF-A86F-07BEECAD991E}" type="presOf" srcId="{A46CACF3-4208-4629-8FEC-351D757B5761}" destId="{3C885190-F99D-4D55-8E7B-C94925E90A1A}" srcOrd="0" destOrd="0" presId="urn:microsoft.com/office/officeart/2005/8/layout/orgChart1"/>
    <dgm:cxn modelId="{C2EAA927-1FC2-41FD-BE54-6C9BF29BFA2B}" type="presOf" srcId="{08ECD913-7950-42FE-B052-DFF9E7CCC02B}" destId="{C39869D9-C4CE-4123-A140-667308C4D926}" srcOrd="0" destOrd="0" presId="urn:microsoft.com/office/officeart/2005/8/layout/orgChart1"/>
    <dgm:cxn modelId="{8BCC1B28-7F19-469E-996B-7E64CD06093D}" srcId="{C4E5267D-610D-4C13-8A67-3970869650E4}" destId="{5DAC4B6D-1F2B-4E41-AD98-0894B4E7601E}" srcOrd="0" destOrd="0" parTransId="{01DEA8FF-707C-4EB0-B409-C712B090308B}" sibTransId="{801299A2-69FD-4A7D-9E75-FEF678D07A3C}"/>
    <dgm:cxn modelId="{983E6436-9AE2-47EF-A404-E35A31ED3F13}" type="presOf" srcId="{5EE28D18-7B3F-46B5-A6C9-4BCF480D8085}" destId="{B3D38BDD-F173-4A55-BA47-F8E6C5025DBA}" srcOrd="0" destOrd="0" presId="urn:microsoft.com/office/officeart/2005/8/layout/orgChart1"/>
    <dgm:cxn modelId="{264EFA37-74D3-4571-B48B-6CB0676ABC4B}" srcId="{DA4E70B6-0D7D-4C4B-B902-6F7B6E829B56}" destId="{C4E5267D-610D-4C13-8A67-3970869650E4}" srcOrd="0" destOrd="0" parTransId="{9E2DBFFD-2D6C-4758-B1EB-28F85A46DB0D}" sibTransId="{B5543C33-9CEE-45CF-92A6-184848F5E5D2}"/>
    <dgm:cxn modelId="{0BFD173E-8DB4-47A1-8556-3333A7E5679F}" srcId="{5DAC4B6D-1F2B-4E41-AD98-0894B4E7601E}" destId="{3B85E870-A0DB-4A34-8278-30AAF69F9FB9}" srcOrd="2" destOrd="0" parTransId="{155965AB-3AAF-4686-AA41-D1E2B5BE501E}" sibTransId="{9281A1D7-B549-4741-8AE8-464F952941C2}"/>
    <dgm:cxn modelId="{2E348240-600F-433B-87D1-ED1AF2D3AEB0}" type="presOf" srcId="{68E5CE1E-2563-4CDE-9A07-00AA286F97B3}" destId="{BA7E17AD-C9F8-449E-BE66-D4D2D499C106}" srcOrd="0" destOrd="0" presId="urn:microsoft.com/office/officeart/2005/8/layout/orgChart1"/>
    <dgm:cxn modelId="{9852E35F-45EF-4732-A845-09E4988FFE06}" srcId="{DA4E70B6-0D7D-4C4B-B902-6F7B6E829B56}" destId="{8DBBB3AF-AB71-40D9-AE41-02344E651250}" srcOrd="3" destOrd="0" parTransId="{B30B83EE-05E7-4920-BD62-74C3B92BBA2C}" sibTransId="{B8EE640F-C8C3-4B41-BB23-38F052AFB99F}"/>
    <dgm:cxn modelId="{C0AA6844-199F-4A22-A806-F9EC0FFCFA30}" type="presOf" srcId="{C4BB75C8-B011-45F2-BBB8-E2E04D276AA9}" destId="{DD0707C9-F9C8-4FAE-9A5E-A312AC561861}" srcOrd="0" destOrd="0" presId="urn:microsoft.com/office/officeart/2005/8/layout/orgChart1"/>
    <dgm:cxn modelId="{42484866-9EA3-4F50-BB25-9E47827D4095}" type="presOf" srcId="{DA4E70B6-0D7D-4C4B-B902-6F7B6E829B56}" destId="{A1CB4DB4-47D2-4D88-B9F8-69A1326AF71A}" srcOrd="0" destOrd="0" presId="urn:microsoft.com/office/officeart/2005/8/layout/orgChart1"/>
    <dgm:cxn modelId="{D83D1947-94A9-49DA-8AF6-A14EC84B0767}" type="presOf" srcId="{8053038B-6616-402C-A3FC-C071B5B98788}" destId="{898F2959-EAD7-482C-9C4F-79ABEFC44984}" srcOrd="0" destOrd="0" presId="urn:microsoft.com/office/officeart/2005/8/layout/orgChart1"/>
    <dgm:cxn modelId="{36460C6D-360C-49AF-9275-127CF95723C4}" type="presOf" srcId="{C50C848D-0E62-4D0A-869F-C90D7B435D1B}" destId="{FD6E99C8-FCF9-43CF-B950-18BD75B19543}" srcOrd="0" destOrd="0" presId="urn:microsoft.com/office/officeart/2005/8/layout/orgChart1"/>
    <dgm:cxn modelId="{B7FE216D-7B18-4F3C-8FA1-993049E2D6F0}" type="presOf" srcId="{C4E5267D-610D-4C13-8A67-3970869650E4}" destId="{D4ADD086-35E9-44CD-A597-999AE7C1686E}" srcOrd="0" destOrd="0" presId="urn:microsoft.com/office/officeart/2005/8/layout/orgChart1"/>
    <dgm:cxn modelId="{92505D70-3DBB-4479-9FF1-CF0FAE26A18A}" type="presOf" srcId="{A82FF46D-9405-4F22-8CFE-D44485676D33}" destId="{3C9F48E9-F250-47C3-8B6A-41C86472A224}" srcOrd="0" destOrd="0" presId="urn:microsoft.com/office/officeart/2005/8/layout/orgChart1"/>
    <dgm:cxn modelId="{A6F5A270-02C9-4E0F-978D-B1AA706D5B33}" type="presOf" srcId="{25528F56-AF3B-4BB4-A770-ACC120BBE5AF}" destId="{A98ED155-188A-4F2B-80D3-B482BFFC780D}" srcOrd="0" destOrd="0" presId="urn:microsoft.com/office/officeart/2005/8/layout/orgChart1"/>
    <dgm:cxn modelId="{A8940673-9410-4682-8AB6-F847C898F3BE}" type="presOf" srcId="{FBC2F916-5D3A-49DF-A0B3-B56FF88411A0}" destId="{A32D5F78-B6DB-4EA1-B97B-32BE0775170E}" srcOrd="0" destOrd="0" presId="urn:microsoft.com/office/officeart/2005/8/layout/orgChart1"/>
    <dgm:cxn modelId="{7929E277-61AD-4598-B3B3-B0BAB0ED4A67}" type="presOf" srcId="{158D7BB1-64C0-44ED-89E9-A5C70A2CE018}" destId="{82372455-5E73-4455-A431-BE4388CBD642}" srcOrd="0" destOrd="0" presId="urn:microsoft.com/office/officeart/2005/8/layout/orgChart1"/>
    <dgm:cxn modelId="{69F94B7E-D316-4F27-8823-25D62D5ACB6A}" type="presOf" srcId="{5DAC4B6D-1F2B-4E41-AD98-0894B4E7601E}" destId="{EE7DE4A6-DCB3-4C94-8ACB-F9D2DCB6F91A}" srcOrd="0" destOrd="0" presId="urn:microsoft.com/office/officeart/2005/8/layout/orgChart1"/>
    <dgm:cxn modelId="{285EA380-BDE8-4F34-B9AF-2FE2197BC857}" type="presOf" srcId="{A46CACF3-4208-4629-8FEC-351D757B5761}" destId="{4AA92781-563A-4C3D-BD22-87D22742C14F}" srcOrd="1" destOrd="0" presId="urn:microsoft.com/office/officeart/2005/8/layout/orgChart1"/>
    <dgm:cxn modelId="{3BC85788-1AF2-4220-B35E-19B2001DA726}" type="presOf" srcId="{5EE28D18-7B3F-46B5-A6C9-4BCF480D8085}" destId="{58F85068-8C7E-4EB0-8552-F56941793B28}" srcOrd="1" destOrd="0" presId="urn:microsoft.com/office/officeart/2005/8/layout/orgChart1"/>
    <dgm:cxn modelId="{1C6BAF8A-9801-4273-9345-8A90626A506B}" type="presOf" srcId="{DF8DCEEB-0221-46DE-9E26-4C49283776F0}" destId="{0ABF47A3-E123-4D23-A621-114821582AE7}" srcOrd="1" destOrd="0" presId="urn:microsoft.com/office/officeart/2005/8/layout/orgChart1"/>
    <dgm:cxn modelId="{B3A2C48C-6FB9-44A5-A632-86CF18BC78FE}" type="presOf" srcId="{B8C2BA5F-375F-49B4-943B-4574D06B10B4}" destId="{16C4BCA6-D355-43AF-AB87-00654966DFA6}" srcOrd="0" destOrd="0" presId="urn:microsoft.com/office/officeart/2005/8/layout/orgChart1"/>
    <dgm:cxn modelId="{70156094-9DE7-4548-BCFA-E95A55735064}" type="presOf" srcId="{9D2B64DE-9F3E-4F0C-979C-5E89F7F7B61C}" destId="{0A9CE4B1-D9FF-403C-AD09-DE9ED39F90BD}" srcOrd="1" destOrd="0" presId="urn:microsoft.com/office/officeart/2005/8/layout/orgChart1"/>
    <dgm:cxn modelId="{5ED41295-2519-424C-A11A-88EBFAE6B0EB}" type="presOf" srcId="{9D2B64DE-9F3E-4F0C-979C-5E89F7F7B61C}" destId="{F08B7EE9-CE28-4BB1-B445-010489EB0483}" srcOrd="0" destOrd="0" presId="urn:microsoft.com/office/officeart/2005/8/layout/orgChart1"/>
    <dgm:cxn modelId="{52E5AD97-A146-4392-B43B-AE53CD34992D}" type="presOf" srcId="{DF8DCEEB-0221-46DE-9E26-4C49283776F0}" destId="{C7F0628B-D99D-4DFC-8FFC-21C976AD664B}" srcOrd="0" destOrd="0" presId="urn:microsoft.com/office/officeart/2005/8/layout/orgChart1"/>
    <dgm:cxn modelId="{2C680498-33CF-4FCC-A245-4C661FF235A9}" type="presOf" srcId="{8053038B-6616-402C-A3FC-C071B5B98788}" destId="{849582A4-7CA0-4573-A47E-428F7B39EA23}" srcOrd="1" destOrd="0" presId="urn:microsoft.com/office/officeart/2005/8/layout/orgChart1"/>
    <dgm:cxn modelId="{66F43498-5973-4DC5-83E5-8BC01713B9BE}" type="presOf" srcId="{151F28D3-EF16-424A-BAE5-BF9EA5B690FB}" destId="{539C7CE2-48BF-4ECF-AFDA-7BA44F1F73C4}" srcOrd="1" destOrd="0" presId="urn:microsoft.com/office/officeart/2005/8/layout/orgChart1"/>
    <dgm:cxn modelId="{DD369199-2903-48B7-9182-0FC0B77040ED}" type="presOf" srcId="{155965AB-3AAF-4686-AA41-D1E2B5BE501E}" destId="{349B6D92-6D4E-4AA8-9FA1-B524E34D0582}" srcOrd="0" destOrd="0" presId="urn:microsoft.com/office/officeart/2005/8/layout/orgChart1"/>
    <dgm:cxn modelId="{9C652F9C-ADE8-43D2-BD5B-839737A2C60F}" srcId="{DA4E70B6-0D7D-4C4B-B902-6F7B6E829B56}" destId="{A46CACF3-4208-4629-8FEC-351D757B5761}" srcOrd="2" destOrd="0" parTransId="{158D7BB1-64C0-44ED-89E9-A5C70A2CE018}" sibTransId="{DFFAB74C-EA6B-4862-B56F-3243A69A974A}"/>
    <dgm:cxn modelId="{BAAE079D-34C3-4319-AF23-58FDF4869B53}" type="presOf" srcId="{5DAC4B6D-1F2B-4E41-AD98-0894B4E7601E}" destId="{BC48380B-4B63-4F58-B112-C76B4EC48C7A}" srcOrd="1" destOrd="0" presId="urn:microsoft.com/office/officeart/2005/8/layout/orgChart1"/>
    <dgm:cxn modelId="{FDA4ED9D-C4DE-4880-B2E1-B1741E121AD5}" type="presOf" srcId="{EE0A2CD7-65B1-47BE-9136-8E83241BC1D2}" destId="{9476883D-1820-40CD-AFF4-BD790ADA7F12}" srcOrd="0" destOrd="0" presId="urn:microsoft.com/office/officeart/2005/8/layout/orgChart1"/>
    <dgm:cxn modelId="{A29942A1-CD1C-4520-A418-A0C4FDD2AA71}" type="presOf" srcId="{8DBBB3AF-AB71-40D9-AE41-02344E651250}" destId="{A64C6D25-1478-46FF-91BA-011453FDB16B}" srcOrd="0" destOrd="0" presId="urn:microsoft.com/office/officeart/2005/8/layout/orgChart1"/>
    <dgm:cxn modelId="{295DADA4-2CFE-4CBD-9DF4-1249E50258FB}" srcId="{DF8DCEEB-0221-46DE-9E26-4C49283776F0}" destId="{59962F61-FC28-4C18-8E88-D3D17F20D0F5}" srcOrd="0" destOrd="0" parTransId="{FBC2F916-5D3A-49DF-A0B3-B56FF88411A0}" sibTransId="{F7FE574E-38D2-4730-80E9-58B724DE6382}"/>
    <dgm:cxn modelId="{46A9EAA6-8D63-4A66-ABA5-34922B86F658}" type="presOf" srcId="{01DEA8FF-707C-4EB0-B409-C712B090308B}" destId="{BA73F410-88CF-483C-948F-14DEC192F812}" srcOrd="0" destOrd="0" presId="urn:microsoft.com/office/officeart/2005/8/layout/orgChart1"/>
    <dgm:cxn modelId="{468BE8A7-BB57-46B9-AD26-1F3AA9BDCCD6}" type="presOf" srcId="{151F28D3-EF16-424A-BAE5-BF9EA5B690FB}" destId="{EE04CC81-1F36-431D-AEEC-16B04C0B7B74}" srcOrd="0" destOrd="0" presId="urn:microsoft.com/office/officeart/2005/8/layout/orgChart1"/>
    <dgm:cxn modelId="{02C34EAD-CD68-4B41-A8FC-086BCD5B10E9}" type="presOf" srcId="{C4E5267D-610D-4C13-8A67-3970869650E4}" destId="{BABB5797-54DA-4750-90B6-9B90589AFB00}" srcOrd="1" destOrd="0" presId="urn:microsoft.com/office/officeart/2005/8/layout/orgChart1"/>
    <dgm:cxn modelId="{5701EEB0-8CD9-44DF-A547-FC024EEF87AF}" srcId="{C4E5267D-610D-4C13-8A67-3970869650E4}" destId="{8053038B-6616-402C-A3FC-C071B5B98788}" srcOrd="2" destOrd="0" parTransId="{85D8FD2B-1271-4F38-8CEA-E809FF6A25A7}" sibTransId="{C01DF502-8DFE-41AD-BFED-168A924C2685}"/>
    <dgm:cxn modelId="{9E210EB3-A24A-4EBC-B595-7E0A597435C1}" type="presOf" srcId="{A938E198-C649-4E64-B158-EED68A685D90}" destId="{BFFC6CBA-D360-44B2-B89D-061EC283793D}" srcOrd="1" destOrd="0" presId="urn:microsoft.com/office/officeart/2005/8/layout/orgChart1"/>
    <dgm:cxn modelId="{2B6EE7BB-2835-4353-9856-BE17C4D081F2}" srcId="{5DAC4B6D-1F2B-4E41-AD98-0894B4E7601E}" destId="{A938E198-C649-4E64-B158-EED68A685D90}" srcOrd="1" destOrd="0" parTransId="{08ECD913-7950-42FE-B052-DFF9E7CCC02B}" sibTransId="{AB0BF14A-B371-46DB-917B-EC738FDE1148}"/>
    <dgm:cxn modelId="{CE1150C2-623E-4271-889D-CA86755C2990}" type="presOf" srcId="{8DBBB3AF-AB71-40D9-AE41-02344E651250}" destId="{F37BD673-845D-499E-87CF-C1BD35BE75FC}" srcOrd="1" destOrd="0" presId="urn:microsoft.com/office/officeart/2005/8/layout/orgChart1"/>
    <dgm:cxn modelId="{145B0EC9-1042-463B-9DF2-290A63393B37}" type="presOf" srcId="{D5704460-4349-4859-81CF-336F959CCAEC}" destId="{2270F741-EEFE-4FA8-AA78-4CF5016EE52F}" srcOrd="0" destOrd="0" presId="urn:microsoft.com/office/officeart/2005/8/layout/orgChart1"/>
    <dgm:cxn modelId="{0B07D9CB-8391-4F64-BECC-2837B82FBE76}" type="presOf" srcId="{85D8FD2B-1271-4F38-8CEA-E809FF6A25A7}" destId="{22FBFF84-59E1-42A0-9D3D-4DEA82160F90}" srcOrd="0" destOrd="0" presId="urn:microsoft.com/office/officeart/2005/8/layout/orgChart1"/>
    <dgm:cxn modelId="{B42B32CC-BD63-4F3F-8EBB-46B6C08ED06F}" srcId="{A82FF46D-9405-4F22-8CFE-D44485676D33}" destId="{DA4E70B6-0D7D-4C4B-B902-6F7B6E829B56}" srcOrd="0" destOrd="0" parTransId="{A9BEE1CB-78E0-4757-896C-7BAA746C26AD}" sibTransId="{A939CBDA-C5BF-43FD-85D0-6B0C931DCFB0}"/>
    <dgm:cxn modelId="{4FA26BD2-6EEB-4A6C-B46A-0D8CF1B0284C}" srcId="{C4E5267D-610D-4C13-8A67-3970869650E4}" destId="{9D2B64DE-9F3E-4F0C-979C-5E89F7F7B61C}" srcOrd="1" destOrd="0" parTransId="{D5704460-4349-4859-81CF-336F959CCAEC}" sibTransId="{E83869AA-3BB8-49D9-B9E3-E0FE4758FFE9}"/>
    <dgm:cxn modelId="{46067BD7-A9EA-44F8-B025-C1C3C632F92D}" srcId="{DF8DCEEB-0221-46DE-9E26-4C49283776F0}" destId="{25528F56-AF3B-4BB4-A770-ACC120BBE5AF}" srcOrd="2" destOrd="0" parTransId="{B8C2BA5F-375F-49B4-943B-4574D06B10B4}" sibTransId="{647BD7F7-F88D-4018-9AB8-50ECE73D46DE}"/>
    <dgm:cxn modelId="{0FB11CDB-DA08-417B-BF0B-929A10806323}" srcId="{DA4E70B6-0D7D-4C4B-B902-6F7B6E829B56}" destId="{C50C848D-0E62-4D0A-869F-C90D7B435D1B}" srcOrd="1" destOrd="0" parTransId="{C4BB75C8-B011-45F2-BBB8-E2E04D276AA9}" sibTransId="{A8204E5F-26D9-4017-89B9-C2545D6F5A1D}"/>
    <dgm:cxn modelId="{747E96DB-9739-446C-8EE5-CFB9FA040283}" type="presOf" srcId="{59962F61-FC28-4C18-8E88-D3D17F20D0F5}" destId="{B5741A0A-A7E1-43D5-8FB6-AE51D937F1DF}" srcOrd="1" destOrd="0" presId="urn:microsoft.com/office/officeart/2005/8/layout/orgChart1"/>
    <dgm:cxn modelId="{33AFB8DB-A0BD-4776-BDA7-04F4D8257330}" type="presOf" srcId="{695C8706-911A-41B3-890E-FCF4762EC5C3}" destId="{EFC8A0BA-4ADD-43A7-91D8-55B6DC58D9E5}" srcOrd="0" destOrd="0" presId="urn:microsoft.com/office/officeart/2005/8/layout/orgChart1"/>
    <dgm:cxn modelId="{89DC26E1-6F77-4295-94EA-8FDFE931AC1B}" type="presOf" srcId="{59962F61-FC28-4C18-8E88-D3D17F20D0F5}" destId="{E374A126-4672-4EC8-932C-CBAAC2B217EF}" srcOrd="0" destOrd="0" presId="urn:microsoft.com/office/officeart/2005/8/layout/orgChart1"/>
    <dgm:cxn modelId="{F137D9E5-688E-413B-B1C2-12B8995DF5A7}" type="presOf" srcId="{25528F56-AF3B-4BB4-A770-ACC120BBE5AF}" destId="{C4AE18EC-7D9C-4C5E-ABE8-FCDE3346D94A}" srcOrd="1" destOrd="0" presId="urn:microsoft.com/office/officeart/2005/8/layout/orgChart1"/>
    <dgm:cxn modelId="{A4ACCCF7-F99D-4AC1-AA0C-848DD8148119}" srcId="{5DAC4B6D-1F2B-4E41-AD98-0894B4E7601E}" destId="{DF8DCEEB-0221-46DE-9E26-4C49283776F0}" srcOrd="0" destOrd="0" parTransId="{695C8706-911A-41B3-890E-FCF4762EC5C3}" sibTransId="{78336F58-586E-492A-A029-847E5B81FEEC}"/>
    <dgm:cxn modelId="{88BB0EDF-185A-4370-8400-80485716EADD}" type="presParOf" srcId="{3C9F48E9-F250-47C3-8B6A-41C86472A224}" destId="{4F1F2819-FB45-4EC2-BAE7-003458662E99}" srcOrd="0" destOrd="0" presId="urn:microsoft.com/office/officeart/2005/8/layout/orgChart1"/>
    <dgm:cxn modelId="{2163AAC3-1941-4281-8C0B-2F4D39979581}" type="presParOf" srcId="{4F1F2819-FB45-4EC2-BAE7-003458662E99}" destId="{FDF04662-6B16-4B99-B234-4A5672A90629}" srcOrd="0" destOrd="0" presId="urn:microsoft.com/office/officeart/2005/8/layout/orgChart1"/>
    <dgm:cxn modelId="{37C2392A-313B-410D-A18E-507AF9DB1947}" type="presParOf" srcId="{FDF04662-6B16-4B99-B234-4A5672A90629}" destId="{A1CB4DB4-47D2-4D88-B9F8-69A1326AF71A}" srcOrd="0" destOrd="0" presId="urn:microsoft.com/office/officeart/2005/8/layout/orgChart1"/>
    <dgm:cxn modelId="{54AD27A9-7852-413F-A6C0-75EC0D8FBB72}" type="presParOf" srcId="{FDF04662-6B16-4B99-B234-4A5672A90629}" destId="{353F2A23-3B1B-4A6A-99A0-64480563CCA7}" srcOrd="1" destOrd="0" presId="urn:microsoft.com/office/officeart/2005/8/layout/orgChart1"/>
    <dgm:cxn modelId="{EE26D683-BE87-43E9-BAE9-CA5D318F70E2}" type="presParOf" srcId="{4F1F2819-FB45-4EC2-BAE7-003458662E99}" destId="{86CC847E-4E7D-48F7-907B-6C3707C97E1D}" srcOrd="1" destOrd="0" presId="urn:microsoft.com/office/officeart/2005/8/layout/orgChart1"/>
    <dgm:cxn modelId="{0A81A3B3-A163-4252-B891-F5D5D4FAE1CE}" type="presParOf" srcId="{86CC847E-4E7D-48F7-907B-6C3707C97E1D}" destId="{F2F3C931-39AB-4455-8AA7-BD33F73B3B2F}" srcOrd="0" destOrd="0" presId="urn:microsoft.com/office/officeart/2005/8/layout/orgChart1"/>
    <dgm:cxn modelId="{D2C219CF-3453-404B-9C6D-D01B89127CB3}" type="presParOf" srcId="{86CC847E-4E7D-48F7-907B-6C3707C97E1D}" destId="{3ED95165-394F-413E-851A-83C1291210CA}" srcOrd="1" destOrd="0" presId="urn:microsoft.com/office/officeart/2005/8/layout/orgChart1"/>
    <dgm:cxn modelId="{0136693C-ACB8-4052-8F8B-F7CF6742652D}" type="presParOf" srcId="{3ED95165-394F-413E-851A-83C1291210CA}" destId="{D41D9628-8FDA-462C-913F-7ED7F0824E56}" srcOrd="0" destOrd="0" presId="urn:microsoft.com/office/officeart/2005/8/layout/orgChart1"/>
    <dgm:cxn modelId="{E18B443B-07DB-49C0-890B-B0EC55B97059}" type="presParOf" srcId="{D41D9628-8FDA-462C-913F-7ED7F0824E56}" destId="{D4ADD086-35E9-44CD-A597-999AE7C1686E}" srcOrd="0" destOrd="0" presId="urn:microsoft.com/office/officeart/2005/8/layout/orgChart1"/>
    <dgm:cxn modelId="{77D68394-26F7-4099-8E54-182F2A1EF0F3}" type="presParOf" srcId="{D41D9628-8FDA-462C-913F-7ED7F0824E56}" destId="{BABB5797-54DA-4750-90B6-9B90589AFB00}" srcOrd="1" destOrd="0" presId="urn:microsoft.com/office/officeart/2005/8/layout/orgChart1"/>
    <dgm:cxn modelId="{EF682C08-57A9-4C1C-A28B-0888E4808B39}" type="presParOf" srcId="{3ED95165-394F-413E-851A-83C1291210CA}" destId="{24B8F721-7764-4E38-802F-5A3AB626D4B3}" srcOrd="1" destOrd="0" presId="urn:microsoft.com/office/officeart/2005/8/layout/orgChart1"/>
    <dgm:cxn modelId="{8BD6AD83-6E28-49D4-B908-8C78310B8C06}" type="presParOf" srcId="{24B8F721-7764-4E38-802F-5A3AB626D4B3}" destId="{BA73F410-88CF-483C-948F-14DEC192F812}" srcOrd="0" destOrd="0" presId="urn:microsoft.com/office/officeart/2005/8/layout/orgChart1"/>
    <dgm:cxn modelId="{A3F78137-D874-4605-8ED3-8D03840008F9}" type="presParOf" srcId="{24B8F721-7764-4E38-802F-5A3AB626D4B3}" destId="{396B570C-1CC3-4847-B9F2-A1567598AD79}" srcOrd="1" destOrd="0" presId="urn:microsoft.com/office/officeart/2005/8/layout/orgChart1"/>
    <dgm:cxn modelId="{09D279E0-F102-4147-A3F5-C69B336BEB41}" type="presParOf" srcId="{396B570C-1CC3-4847-B9F2-A1567598AD79}" destId="{E610D9D5-865D-4DEA-88D8-E6BDB3C6E59A}" srcOrd="0" destOrd="0" presId="urn:microsoft.com/office/officeart/2005/8/layout/orgChart1"/>
    <dgm:cxn modelId="{BAECC84A-6530-4CBE-AD1F-883D72A16ECF}" type="presParOf" srcId="{E610D9D5-865D-4DEA-88D8-E6BDB3C6E59A}" destId="{EE7DE4A6-DCB3-4C94-8ACB-F9D2DCB6F91A}" srcOrd="0" destOrd="0" presId="urn:microsoft.com/office/officeart/2005/8/layout/orgChart1"/>
    <dgm:cxn modelId="{7D612743-3382-44ED-B5BF-3407719CF9DD}" type="presParOf" srcId="{E610D9D5-865D-4DEA-88D8-E6BDB3C6E59A}" destId="{BC48380B-4B63-4F58-B112-C76B4EC48C7A}" srcOrd="1" destOrd="0" presId="urn:microsoft.com/office/officeart/2005/8/layout/orgChart1"/>
    <dgm:cxn modelId="{D66F2361-19FF-4B03-B372-816649B4E69D}" type="presParOf" srcId="{396B570C-1CC3-4847-B9F2-A1567598AD79}" destId="{D5CD4590-31EC-474F-B054-73044385682D}" srcOrd="1" destOrd="0" presId="urn:microsoft.com/office/officeart/2005/8/layout/orgChart1"/>
    <dgm:cxn modelId="{887357C8-39CE-4893-ABD1-098BC687B807}" type="presParOf" srcId="{D5CD4590-31EC-474F-B054-73044385682D}" destId="{EFC8A0BA-4ADD-43A7-91D8-55B6DC58D9E5}" srcOrd="0" destOrd="0" presId="urn:microsoft.com/office/officeart/2005/8/layout/orgChart1"/>
    <dgm:cxn modelId="{63326EB4-7C04-4A76-8ACE-38F3CB61C9C9}" type="presParOf" srcId="{D5CD4590-31EC-474F-B054-73044385682D}" destId="{50D40C59-4697-4D14-8642-5AFAB8DE4BED}" srcOrd="1" destOrd="0" presId="urn:microsoft.com/office/officeart/2005/8/layout/orgChart1"/>
    <dgm:cxn modelId="{A1576FD7-010C-42A7-8F95-5820C3B0214C}" type="presParOf" srcId="{50D40C59-4697-4D14-8642-5AFAB8DE4BED}" destId="{A73F81E4-11A8-4171-8491-AFED7308C8EF}" srcOrd="0" destOrd="0" presId="urn:microsoft.com/office/officeart/2005/8/layout/orgChart1"/>
    <dgm:cxn modelId="{D3556F1C-002A-4C97-8133-EB8FCA0A2EAC}" type="presParOf" srcId="{A73F81E4-11A8-4171-8491-AFED7308C8EF}" destId="{C7F0628B-D99D-4DFC-8FFC-21C976AD664B}" srcOrd="0" destOrd="0" presId="urn:microsoft.com/office/officeart/2005/8/layout/orgChart1"/>
    <dgm:cxn modelId="{27D4EA18-13E8-4536-80DF-5F58CD1FFC48}" type="presParOf" srcId="{A73F81E4-11A8-4171-8491-AFED7308C8EF}" destId="{0ABF47A3-E123-4D23-A621-114821582AE7}" srcOrd="1" destOrd="0" presId="urn:microsoft.com/office/officeart/2005/8/layout/orgChart1"/>
    <dgm:cxn modelId="{5794FA93-E1FE-4393-A94C-6A80B8D47E94}" type="presParOf" srcId="{50D40C59-4697-4D14-8642-5AFAB8DE4BED}" destId="{E84FCC16-BF8D-4F57-9966-380079C9EBDD}" srcOrd="1" destOrd="0" presId="urn:microsoft.com/office/officeart/2005/8/layout/orgChart1"/>
    <dgm:cxn modelId="{59A6199F-9C86-4547-B44B-46E10F89320D}" type="presParOf" srcId="{E84FCC16-BF8D-4F57-9966-380079C9EBDD}" destId="{A32D5F78-B6DB-4EA1-B97B-32BE0775170E}" srcOrd="0" destOrd="0" presId="urn:microsoft.com/office/officeart/2005/8/layout/orgChart1"/>
    <dgm:cxn modelId="{A3157CB5-6E57-47C2-BBDD-7C3DEFF2236F}" type="presParOf" srcId="{E84FCC16-BF8D-4F57-9966-380079C9EBDD}" destId="{26E28BEF-6C9D-4720-A500-CBDF89BAF184}" srcOrd="1" destOrd="0" presId="urn:microsoft.com/office/officeart/2005/8/layout/orgChart1"/>
    <dgm:cxn modelId="{14B13CBA-0D20-4F5D-9DCF-55E6A26112AA}" type="presParOf" srcId="{26E28BEF-6C9D-4720-A500-CBDF89BAF184}" destId="{7DA9E0E3-4597-458E-B824-C1582BBF4E82}" srcOrd="0" destOrd="0" presId="urn:microsoft.com/office/officeart/2005/8/layout/orgChart1"/>
    <dgm:cxn modelId="{DD9CE708-8ADB-4327-A283-C6DBC8EDA277}" type="presParOf" srcId="{7DA9E0E3-4597-458E-B824-C1582BBF4E82}" destId="{E374A126-4672-4EC8-932C-CBAAC2B217EF}" srcOrd="0" destOrd="0" presId="urn:microsoft.com/office/officeart/2005/8/layout/orgChart1"/>
    <dgm:cxn modelId="{84C07B66-990B-4B7E-AAF7-CEC66FFC5D12}" type="presParOf" srcId="{7DA9E0E3-4597-458E-B824-C1582BBF4E82}" destId="{B5741A0A-A7E1-43D5-8FB6-AE51D937F1DF}" srcOrd="1" destOrd="0" presId="urn:microsoft.com/office/officeart/2005/8/layout/orgChart1"/>
    <dgm:cxn modelId="{208EAF6A-9B55-4D87-A257-63DB30E936D9}" type="presParOf" srcId="{26E28BEF-6C9D-4720-A500-CBDF89BAF184}" destId="{2A9B14E5-2BF7-4AA8-99EC-58DA84E15E01}" srcOrd="1" destOrd="0" presId="urn:microsoft.com/office/officeart/2005/8/layout/orgChart1"/>
    <dgm:cxn modelId="{F438495E-EDAC-4DFE-AFCF-D65E83FE4AC9}" type="presParOf" srcId="{26E28BEF-6C9D-4720-A500-CBDF89BAF184}" destId="{CFD114E5-5BFD-4628-AD4E-AB27DFDCCF07}" srcOrd="2" destOrd="0" presId="urn:microsoft.com/office/officeart/2005/8/layout/orgChart1"/>
    <dgm:cxn modelId="{59FD1F70-4FD2-42C8-A5C0-400CBD090BE2}" type="presParOf" srcId="{E84FCC16-BF8D-4F57-9966-380079C9EBDD}" destId="{9476883D-1820-40CD-AFF4-BD790ADA7F12}" srcOrd="2" destOrd="0" presId="urn:microsoft.com/office/officeart/2005/8/layout/orgChart1"/>
    <dgm:cxn modelId="{BA675A38-8F2C-43B3-B399-5FB252B12D16}" type="presParOf" srcId="{E84FCC16-BF8D-4F57-9966-380079C9EBDD}" destId="{80A0C4E7-5EF3-49CF-9EAC-D1265B5782FF}" srcOrd="3" destOrd="0" presId="urn:microsoft.com/office/officeart/2005/8/layout/orgChart1"/>
    <dgm:cxn modelId="{941CA2F7-DA63-469A-A00A-1C6248FD0A6E}" type="presParOf" srcId="{80A0C4E7-5EF3-49CF-9EAC-D1265B5782FF}" destId="{59A4FAC8-BD6C-4404-B3C5-F3E0F62BF646}" srcOrd="0" destOrd="0" presId="urn:microsoft.com/office/officeart/2005/8/layout/orgChart1"/>
    <dgm:cxn modelId="{764AE6CE-278F-4EF3-B5CC-69ED8D676504}" type="presParOf" srcId="{59A4FAC8-BD6C-4404-B3C5-F3E0F62BF646}" destId="{B3D38BDD-F173-4A55-BA47-F8E6C5025DBA}" srcOrd="0" destOrd="0" presId="urn:microsoft.com/office/officeart/2005/8/layout/orgChart1"/>
    <dgm:cxn modelId="{0406C236-6E64-4CCA-B0FA-1B43A2196DCD}" type="presParOf" srcId="{59A4FAC8-BD6C-4404-B3C5-F3E0F62BF646}" destId="{58F85068-8C7E-4EB0-8552-F56941793B28}" srcOrd="1" destOrd="0" presId="urn:microsoft.com/office/officeart/2005/8/layout/orgChart1"/>
    <dgm:cxn modelId="{D1999857-B4DE-4455-A73F-436E7B6AF375}" type="presParOf" srcId="{80A0C4E7-5EF3-49CF-9EAC-D1265B5782FF}" destId="{3AA22D47-C98A-4668-87B6-1ED7BB6E37E5}" srcOrd="1" destOrd="0" presId="urn:microsoft.com/office/officeart/2005/8/layout/orgChart1"/>
    <dgm:cxn modelId="{BE899B83-E29D-4FCA-89CB-D71B9C1BB397}" type="presParOf" srcId="{80A0C4E7-5EF3-49CF-9EAC-D1265B5782FF}" destId="{2E7D3ADF-3926-4D93-BC61-F278A984115D}" srcOrd="2" destOrd="0" presId="urn:microsoft.com/office/officeart/2005/8/layout/orgChart1"/>
    <dgm:cxn modelId="{AD9E2BE9-6D80-4FED-A55D-B5B6F164F78A}" type="presParOf" srcId="{E84FCC16-BF8D-4F57-9966-380079C9EBDD}" destId="{16C4BCA6-D355-43AF-AB87-00654966DFA6}" srcOrd="4" destOrd="0" presId="urn:microsoft.com/office/officeart/2005/8/layout/orgChart1"/>
    <dgm:cxn modelId="{8FB54F2D-CDD9-43CE-BD7E-CF5E25ED7F96}" type="presParOf" srcId="{E84FCC16-BF8D-4F57-9966-380079C9EBDD}" destId="{87FF0B10-7041-44E5-A077-72DADF95AB4C}" srcOrd="5" destOrd="0" presId="urn:microsoft.com/office/officeart/2005/8/layout/orgChart1"/>
    <dgm:cxn modelId="{A0C22D97-5CFC-4AE1-A6F5-D84819A13581}" type="presParOf" srcId="{87FF0B10-7041-44E5-A077-72DADF95AB4C}" destId="{AAFE25C7-1B37-4324-A0FB-A0D690556C05}" srcOrd="0" destOrd="0" presId="urn:microsoft.com/office/officeart/2005/8/layout/orgChart1"/>
    <dgm:cxn modelId="{FE74B171-AA8A-4F1C-85EE-18A81510DC03}" type="presParOf" srcId="{AAFE25C7-1B37-4324-A0FB-A0D690556C05}" destId="{A98ED155-188A-4F2B-80D3-B482BFFC780D}" srcOrd="0" destOrd="0" presId="urn:microsoft.com/office/officeart/2005/8/layout/orgChart1"/>
    <dgm:cxn modelId="{317338E9-63C3-4919-9C6D-974D0994FA08}" type="presParOf" srcId="{AAFE25C7-1B37-4324-A0FB-A0D690556C05}" destId="{C4AE18EC-7D9C-4C5E-ABE8-FCDE3346D94A}" srcOrd="1" destOrd="0" presId="urn:microsoft.com/office/officeart/2005/8/layout/orgChart1"/>
    <dgm:cxn modelId="{52614D8C-157A-410F-A725-1855AFBDC18E}" type="presParOf" srcId="{87FF0B10-7041-44E5-A077-72DADF95AB4C}" destId="{FDFEEE71-181D-4886-B0B2-8E881A519BAE}" srcOrd="1" destOrd="0" presId="urn:microsoft.com/office/officeart/2005/8/layout/orgChart1"/>
    <dgm:cxn modelId="{38F7EE5F-2C70-44D0-A5CE-6F3CFD8CA0B9}" type="presParOf" srcId="{87FF0B10-7041-44E5-A077-72DADF95AB4C}" destId="{354D92D0-234A-4CE0-84A3-6A154C7B10DD}" srcOrd="2" destOrd="0" presId="urn:microsoft.com/office/officeart/2005/8/layout/orgChart1"/>
    <dgm:cxn modelId="{56E277A4-6B16-4E7C-AF88-EDAE4B480292}" type="presParOf" srcId="{50D40C59-4697-4D14-8642-5AFAB8DE4BED}" destId="{93B2BA2C-5C0A-4E7F-B882-2E04494D73BF}" srcOrd="2" destOrd="0" presId="urn:microsoft.com/office/officeart/2005/8/layout/orgChart1"/>
    <dgm:cxn modelId="{F7CA7E60-BAAC-42A8-9B91-89299C85D1F6}" type="presParOf" srcId="{D5CD4590-31EC-474F-B054-73044385682D}" destId="{C39869D9-C4CE-4123-A140-667308C4D926}" srcOrd="2" destOrd="0" presId="urn:microsoft.com/office/officeart/2005/8/layout/orgChart1"/>
    <dgm:cxn modelId="{D1290054-F47D-453D-82E2-D1BBEAE8CD31}" type="presParOf" srcId="{D5CD4590-31EC-474F-B054-73044385682D}" destId="{0BB7188D-A2E6-4EAB-BDF7-F856BC055FE4}" srcOrd="3" destOrd="0" presId="urn:microsoft.com/office/officeart/2005/8/layout/orgChart1"/>
    <dgm:cxn modelId="{9D7640C5-313C-4258-BD2C-0678379733F7}" type="presParOf" srcId="{0BB7188D-A2E6-4EAB-BDF7-F856BC055FE4}" destId="{9F6426B9-5003-43D0-9599-8E2225084AF4}" srcOrd="0" destOrd="0" presId="urn:microsoft.com/office/officeart/2005/8/layout/orgChart1"/>
    <dgm:cxn modelId="{F5B2C70B-1540-4981-940A-C87AD0F4EE76}" type="presParOf" srcId="{9F6426B9-5003-43D0-9599-8E2225084AF4}" destId="{EFEF3921-02FA-4CFF-BDB8-E81C8C817D0F}" srcOrd="0" destOrd="0" presId="urn:microsoft.com/office/officeart/2005/8/layout/orgChart1"/>
    <dgm:cxn modelId="{2A45071E-394A-4341-9D13-5CEE85D56B70}" type="presParOf" srcId="{9F6426B9-5003-43D0-9599-8E2225084AF4}" destId="{BFFC6CBA-D360-44B2-B89D-061EC283793D}" srcOrd="1" destOrd="0" presId="urn:microsoft.com/office/officeart/2005/8/layout/orgChart1"/>
    <dgm:cxn modelId="{906C0A09-67E8-4E13-ACA3-0A1EDCD380EA}" type="presParOf" srcId="{0BB7188D-A2E6-4EAB-BDF7-F856BC055FE4}" destId="{BCC6C6D7-FCAA-4C29-8E18-2676DD2946F4}" srcOrd="1" destOrd="0" presId="urn:microsoft.com/office/officeart/2005/8/layout/orgChart1"/>
    <dgm:cxn modelId="{E5FC9177-38BE-4F71-95A3-98ABF0A240C9}" type="presParOf" srcId="{0BB7188D-A2E6-4EAB-BDF7-F856BC055FE4}" destId="{79AE5EE9-43F5-466B-8B5D-5EFBC81E4E25}" srcOrd="2" destOrd="0" presId="urn:microsoft.com/office/officeart/2005/8/layout/orgChart1"/>
    <dgm:cxn modelId="{E7DB97CE-E09B-4F71-A2C1-DC50FE031A2E}" type="presParOf" srcId="{D5CD4590-31EC-474F-B054-73044385682D}" destId="{349B6D92-6D4E-4AA8-9FA1-B524E34D0582}" srcOrd="4" destOrd="0" presId="urn:microsoft.com/office/officeart/2005/8/layout/orgChart1"/>
    <dgm:cxn modelId="{8755D7F3-6B06-49EB-A870-6698624A32ED}" type="presParOf" srcId="{D5CD4590-31EC-474F-B054-73044385682D}" destId="{5BE8BA9D-FD54-48C9-9489-F3FCC700CF48}" srcOrd="5" destOrd="0" presId="urn:microsoft.com/office/officeart/2005/8/layout/orgChart1"/>
    <dgm:cxn modelId="{7CE8EBFC-1E72-4A03-8CD7-62F19FB2D0BB}" type="presParOf" srcId="{5BE8BA9D-FD54-48C9-9489-F3FCC700CF48}" destId="{BB0B4AA4-183E-4333-994C-21E98A82EA32}" srcOrd="0" destOrd="0" presId="urn:microsoft.com/office/officeart/2005/8/layout/orgChart1"/>
    <dgm:cxn modelId="{F5D5ADFA-D465-426F-9A3E-DC384BAB2035}" type="presParOf" srcId="{BB0B4AA4-183E-4333-994C-21E98A82EA32}" destId="{7457391E-01F8-4099-A304-C1E17802B4B9}" srcOrd="0" destOrd="0" presId="urn:microsoft.com/office/officeart/2005/8/layout/orgChart1"/>
    <dgm:cxn modelId="{D0BBAFE9-88DB-452E-857D-AEA7CE57616F}" type="presParOf" srcId="{BB0B4AA4-183E-4333-994C-21E98A82EA32}" destId="{A0F06427-4360-42BC-A5F9-2E9E476AE9C3}" srcOrd="1" destOrd="0" presId="urn:microsoft.com/office/officeart/2005/8/layout/orgChart1"/>
    <dgm:cxn modelId="{7E60F725-B029-4A86-A177-D065DD39F1D4}" type="presParOf" srcId="{5BE8BA9D-FD54-48C9-9489-F3FCC700CF48}" destId="{70D2ACEE-D456-40D9-9071-8C5B5FBFA6CD}" srcOrd="1" destOrd="0" presId="urn:microsoft.com/office/officeart/2005/8/layout/orgChart1"/>
    <dgm:cxn modelId="{E8699083-050E-4C96-B14E-5A53D8D6449E}" type="presParOf" srcId="{5BE8BA9D-FD54-48C9-9489-F3FCC700CF48}" destId="{6F6DA849-7F87-4BF3-8456-6140A5E6A1E9}" srcOrd="2" destOrd="0" presId="urn:microsoft.com/office/officeart/2005/8/layout/orgChart1"/>
    <dgm:cxn modelId="{958EEB17-B936-4162-92FA-4DB322AAE3FB}" type="presParOf" srcId="{396B570C-1CC3-4847-B9F2-A1567598AD79}" destId="{89B949E1-53D7-4C50-B11C-455644841C2A}" srcOrd="2" destOrd="0" presId="urn:microsoft.com/office/officeart/2005/8/layout/orgChart1"/>
    <dgm:cxn modelId="{A3431B33-B50D-4009-BA64-E38FB3454308}" type="presParOf" srcId="{89B949E1-53D7-4C50-B11C-455644841C2A}" destId="{BA7E17AD-C9F8-449E-BE66-D4D2D499C106}" srcOrd="0" destOrd="0" presId="urn:microsoft.com/office/officeart/2005/8/layout/orgChart1"/>
    <dgm:cxn modelId="{6E276F64-64C3-491D-A571-FCE0F5B75D21}" type="presParOf" srcId="{89B949E1-53D7-4C50-B11C-455644841C2A}" destId="{BC0F7797-46BF-4E2E-8F33-98878040A16E}" srcOrd="1" destOrd="0" presId="urn:microsoft.com/office/officeart/2005/8/layout/orgChart1"/>
    <dgm:cxn modelId="{5638AB35-A244-4A77-831D-05ABC6DB62D8}" type="presParOf" srcId="{BC0F7797-46BF-4E2E-8F33-98878040A16E}" destId="{628E5ECE-1A5D-4B63-A852-2020C84C60FA}" srcOrd="0" destOrd="0" presId="urn:microsoft.com/office/officeart/2005/8/layout/orgChart1"/>
    <dgm:cxn modelId="{830DD57C-D5B0-478D-9306-8381E36507B3}" type="presParOf" srcId="{628E5ECE-1A5D-4B63-A852-2020C84C60FA}" destId="{EE04CC81-1F36-431D-AEEC-16B04C0B7B74}" srcOrd="0" destOrd="0" presId="urn:microsoft.com/office/officeart/2005/8/layout/orgChart1"/>
    <dgm:cxn modelId="{AB7B76C1-76D1-4D3C-8783-2502279BD148}" type="presParOf" srcId="{628E5ECE-1A5D-4B63-A852-2020C84C60FA}" destId="{539C7CE2-48BF-4ECF-AFDA-7BA44F1F73C4}" srcOrd="1" destOrd="0" presId="urn:microsoft.com/office/officeart/2005/8/layout/orgChart1"/>
    <dgm:cxn modelId="{A3923113-5C15-483C-8D96-4DE4DD198D0A}" type="presParOf" srcId="{BC0F7797-46BF-4E2E-8F33-98878040A16E}" destId="{C9083AB6-44A7-4436-84A5-A704E0BBB7D5}" srcOrd="1" destOrd="0" presId="urn:microsoft.com/office/officeart/2005/8/layout/orgChart1"/>
    <dgm:cxn modelId="{0E23B39E-0F45-467A-A908-0CA8B71E6E59}" type="presParOf" srcId="{BC0F7797-46BF-4E2E-8F33-98878040A16E}" destId="{9B08D7A3-2073-4D0D-A3EA-0DE5FA57A2FE}" srcOrd="2" destOrd="0" presId="urn:microsoft.com/office/officeart/2005/8/layout/orgChart1"/>
    <dgm:cxn modelId="{AFAEC9B6-4067-4F47-86DA-422695AA8B93}" type="presParOf" srcId="{24B8F721-7764-4E38-802F-5A3AB626D4B3}" destId="{2270F741-EEFE-4FA8-AA78-4CF5016EE52F}" srcOrd="2" destOrd="0" presId="urn:microsoft.com/office/officeart/2005/8/layout/orgChart1"/>
    <dgm:cxn modelId="{6C317D54-E694-4DAD-80FE-51CE7ED68CCE}" type="presParOf" srcId="{24B8F721-7764-4E38-802F-5A3AB626D4B3}" destId="{AAF8FB18-6EDD-4DAC-9085-C1D6D4086B47}" srcOrd="3" destOrd="0" presId="urn:microsoft.com/office/officeart/2005/8/layout/orgChart1"/>
    <dgm:cxn modelId="{76D7B375-08AA-4230-978E-F90296A73105}" type="presParOf" srcId="{AAF8FB18-6EDD-4DAC-9085-C1D6D4086B47}" destId="{348C4D4E-47D8-4A28-9CF7-273146102BC1}" srcOrd="0" destOrd="0" presId="urn:microsoft.com/office/officeart/2005/8/layout/orgChart1"/>
    <dgm:cxn modelId="{BFCA15EB-9FCA-4A21-AED7-44879468FB01}" type="presParOf" srcId="{348C4D4E-47D8-4A28-9CF7-273146102BC1}" destId="{F08B7EE9-CE28-4BB1-B445-010489EB0483}" srcOrd="0" destOrd="0" presId="urn:microsoft.com/office/officeart/2005/8/layout/orgChart1"/>
    <dgm:cxn modelId="{408960A5-89A9-4869-B6CC-111C6083458B}" type="presParOf" srcId="{348C4D4E-47D8-4A28-9CF7-273146102BC1}" destId="{0A9CE4B1-D9FF-403C-AD09-DE9ED39F90BD}" srcOrd="1" destOrd="0" presId="urn:microsoft.com/office/officeart/2005/8/layout/orgChart1"/>
    <dgm:cxn modelId="{077BA300-B098-4531-9FB6-034447A37028}" type="presParOf" srcId="{AAF8FB18-6EDD-4DAC-9085-C1D6D4086B47}" destId="{833EB890-E5AF-4260-BAF8-B2EF1B04F5C7}" srcOrd="1" destOrd="0" presId="urn:microsoft.com/office/officeart/2005/8/layout/orgChart1"/>
    <dgm:cxn modelId="{A0B0E621-9431-44CB-A2CE-0C8AEA637971}" type="presParOf" srcId="{AAF8FB18-6EDD-4DAC-9085-C1D6D4086B47}" destId="{A43B9B0F-7990-4AB1-97A9-3B2698F2CABD}" srcOrd="2" destOrd="0" presId="urn:microsoft.com/office/officeart/2005/8/layout/orgChart1"/>
    <dgm:cxn modelId="{47A96498-048F-4767-AA7D-8114CA5C88CA}" type="presParOf" srcId="{24B8F721-7764-4E38-802F-5A3AB626D4B3}" destId="{22FBFF84-59E1-42A0-9D3D-4DEA82160F90}" srcOrd="4" destOrd="0" presId="urn:microsoft.com/office/officeart/2005/8/layout/orgChart1"/>
    <dgm:cxn modelId="{35BF6CDC-A2EB-4483-8B1A-38A82614DFA1}" type="presParOf" srcId="{24B8F721-7764-4E38-802F-5A3AB626D4B3}" destId="{F05C46BF-4788-4227-8ECB-75435E9C5628}" srcOrd="5" destOrd="0" presId="urn:microsoft.com/office/officeart/2005/8/layout/orgChart1"/>
    <dgm:cxn modelId="{F87F0ABA-70F7-4497-BB9B-9F42B59B77D6}" type="presParOf" srcId="{F05C46BF-4788-4227-8ECB-75435E9C5628}" destId="{2A3E68EB-BFB3-4533-9493-53D54918ECF5}" srcOrd="0" destOrd="0" presId="urn:microsoft.com/office/officeart/2005/8/layout/orgChart1"/>
    <dgm:cxn modelId="{E00ED6AF-3F77-49CE-AC66-60590279A69B}" type="presParOf" srcId="{2A3E68EB-BFB3-4533-9493-53D54918ECF5}" destId="{898F2959-EAD7-482C-9C4F-79ABEFC44984}" srcOrd="0" destOrd="0" presId="urn:microsoft.com/office/officeart/2005/8/layout/orgChart1"/>
    <dgm:cxn modelId="{0550AED4-3852-4C16-9EE6-8456724F47A3}" type="presParOf" srcId="{2A3E68EB-BFB3-4533-9493-53D54918ECF5}" destId="{849582A4-7CA0-4573-A47E-428F7B39EA23}" srcOrd="1" destOrd="0" presId="urn:microsoft.com/office/officeart/2005/8/layout/orgChart1"/>
    <dgm:cxn modelId="{AC0A0421-94C3-498E-AA59-694570A8B692}" type="presParOf" srcId="{F05C46BF-4788-4227-8ECB-75435E9C5628}" destId="{1AF0E881-5F39-4C2C-A000-B5E4FD7695CC}" srcOrd="1" destOrd="0" presId="urn:microsoft.com/office/officeart/2005/8/layout/orgChart1"/>
    <dgm:cxn modelId="{B3F94A34-402C-48F8-B0DE-AEAE7583EE48}" type="presParOf" srcId="{F05C46BF-4788-4227-8ECB-75435E9C5628}" destId="{F8DC18A1-940D-4661-AC9F-709526202842}" srcOrd="2" destOrd="0" presId="urn:microsoft.com/office/officeart/2005/8/layout/orgChart1"/>
    <dgm:cxn modelId="{886B3B0E-6E97-48B6-B455-7287B49A9A81}" type="presParOf" srcId="{3ED95165-394F-413E-851A-83C1291210CA}" destId="{1B7A572C-35AB-467A-997E-6609FD9D6E6C}" srcOrd="2" destOrd="0" presId="urn:microsoft.com/office/officeart/2005/8/layout/orgChart1"/>
    <dgm:cxn modelId="{A2612336-08A9-4CB4-B407-20A02EA51EAD}" type="presParOf" srcId="{86CC847E-4E7D-48F7-907B-6C3707C97E1D}" destId="{DD0707C9-F9C8-4FAE-9A5E-A312AC561861}" srcOrd="2" destOrd="0" presId="urn:microsoft.com/office/officeart/2005/8/layout/orgChart1"/>
    <dgm:cxn modelId="{B64EF792-C5C4-4506-8ADA-847230349CBB}" type="presParOf" srcId="{86CC847E-4E7D-48F7-907B-6C3707C97E1D}" destId="{829CF723-776D-4A5F-A483-B26584CF1B78}" srcOrd="3" destOrd="0" presId="urn:microsoft.com/office/officeart/2005/8/layout/orgChart1"/>
    <dgm:cxn modelId="{03F0CA98-E889-4819-87E4-C5FBE1E76118}" type="presParOf" srcId="{829CF723-776D-4A5F-A483-B26584CF1B78}" destId="{B86D09C0-DAC7-4E01-AFE2-E6B6AEBCB967}" srcOrd="0" destOrd="0" presId="urn:microsoft.com/office/officeart/2005/8/layout/orgChart1"/>
    <dgm:cxn modelId="{15945D0A-2960-40D9-AC31-A167CFEA3DF1}" type="presParOf" srcId="{B86D09C0-DAC7-4E01-AFE2-E6B6AEBCB967}" destId="{FD6E99C8-FCF9-43CF-B950-18BD75B19543}" srcOrd="0" destOrd="0" presId="urn:microsoft.com/office/officeart/2005/8/layout/orgChart1"/>
    <dgm:cxn modelId="{7E922F4A-3ECB-4614-8BB0-E28BEB4E0E07}" type="presParOf" srcId="{B86D09C0-DAC7-4E01-AFE2-E6B6AEBCB967}" destId="{719DB657-4864-4EB9-A3D3-6EDDD3731C98}" srcOrd="1" destOrd="0" presId="urn:microsoft.com/office/officeart/2005/8/layout/orgChart1"/>
    <dgm:cxn modelId="{2B9F302E-C03A-43F3-9714-9C786F03D4A8}" type="presParOf" srcId="{829CF723-776D-4A5F-A483-B26584CF1B78}" destId="{252AC35B-7ADB-40C9-8974-246406A33C0A}" srcOrd="1" destOrd="0" presId="urn:microsoft.com/office/officeart/2005/8/layout/orgChart1"/>
    <dgm:cxn modelId="{C0AD294E-800F-4B26-98BE-BEC354D80826}" type="presParOf" srcId="{829CF723-776D-4A5F-A483-B26584CF1B78}" destId="{694B1C00-D229-497C-A76A-6EC3E865568D}" srcOrd="2" destOrd="0" presId="urn:microsoft.com/office/officeart/2005/8/layout/orgChart1"/>
    <dgm:cxn modelId="{934C297A-57BE-4E72-983A-74C431EB269B}" type="presParOf" srcId="{86CC847E-4E7D-48F7-907B-6C3707C97E1D}" destId="{82372455-5E73-4455-A431-BE4388CBD642}" srcOrd="4" destOrd="0" presId="urn:microsoft.com/office/officeart/2005/8/layout/orgChart1"/>
    <dgm:cxn modelId="{BCDBE23D-5928-410A-A72A-9CC1EC45C1FF}" type="presParOf" srcId="{86CC847E-4E7D-48F7-907B-6C3707C97E1D}" destId="{18B69568-DC4D-4B44-BCAB-88442260F97D}" srcOrd="5" destOrd="0" presId="urn:microsoft.com/office/officeart/2005/8/layout/orgChart1"/>
    <dgm:cxn modelId="{6B555CB1-E922-4C77-BF41-9743144FD3B6}" type="presParOf" srcId="{18B69568-DC4D-4B44-BCAB-88442260F97D}" destId="{CDC0EF21-0818-4E35-A995-0172B4E10AF5}" srcOrd="0" destOrd="0" presId="urn:microsoft.com/office/officeart/2005/8/layout/orgChart1"/>
    <dgm:cxn modelId="{72D6BB7C-3988-460B-92AC-822D64F6C169}" type="presParOf" srcId="{CDC0EF21-0818-4E35-A995-0172B4E10AF5}" destId="{3C885190-F99D-4D55-8E7B-C94925E90A1A}" srcOrd="0" destOrd="0" presId="urn:microsoft.com/office/officeart/2005/8/layout/orgChart1"/>
    <dgm:cxn modelId="{325649E2-30B4-4DDC-A18B-C91BC58E3A15}" type="presParOf" srcId="{CDC0EF21-0818-4E35-A995-0172B4E10AF5}" destId="{4AA92781-563A-4C3D-BD22-87D22742C14F}" srcOrd="1" destOrd="0" presId="urn:microsoft.com/office/officeart/2005/8/layout/orgChart1"/>
    <dgm:cxn modelId="{5FD24A81-19DF-49D9-8275-6E31AD108A26}" type="presParOf" srcId="{18B69568-DC4D-4B44-BCAB-88442260F97D}" destId="{531FA0C6-87FE-41E5-9D39-1C4097F28FDF}" srcOrd="1" destOrd="0" presId="urn:microsoft.com/office/officeart/2005/8/layout/orgChart1"/>
    <dgm:cxn modelId="{97717797-5D3A-410B-A26F-201F57E679E5}" type="presParOf" srcId="{18B69568-DC4D-4B44-BCAB-88442260F97D}" destId="{88A59274-2C9A-4BEE-AD20-185FF236945F}" srcOrd="2" destOrd="0" presId="urn:microsoft.com/office/officeart/2005/8/layout/orgChart1"/>
    <dgm:cxn modelId="{840B732A-C7EF-4E82-BCF9-9E22ED53AF50}" type="presParOf" srcId="{4F1F2819-FB45-4EC2-BAE7-003458662E99}" destId="{E1681B7E-1040-4A2E-9794-ADDA0A4C0DD3}" srcOrd="2" destOrd="0" presId="urn:microsoft.com/office/officeart/2005/8/layout/orgChart1"/>
    <dgm:cxn modelId="{2F524240-B98F-4368-B6DB-2562F4A3F128}" type="presParOf" srcId="{E1681B7E-1040-4A2E-9794-ADDA0A4C0DD3}" destId="{11E4E3E4-F3AD-4D67-A8C0-CC9370881354}" srcOrd="0" destOrd="0" presId="urn:microsoft.com/office/officeart/2005/8/layout/orgChart1"/>
    <dgm:cxn modelId="{8CC45BFA-DBE7-494A-8787-E64EDA323119}" type="presParOf" srcId="{E1681B7E-1040-4A2E-9794-ADDA0A4C0DD3}" destId="{4AF21D4D-D672-4030-A39B-1251C3B81230}" srcOrd="1" destOrd="0" presId="urn:microsoft.com/office/officeart/2005/8/layout/orgChart1"/>
    <dgm:cxn modelId="{E07563C5-3A64-401F-B2E1-D697D8BB12DC}" type="presParOf" srcId="{4AF21D4D-D672-4030-A39B-1251C3B81230}" destId="{B1521E8B-1C70-4E37-9905-330DD069A4FD}" srcOrd="0" destOrd="0" presId="urn:microsoft.com/office/officeart/2005/8/layout/orgChart1"/>
    <dgm:cxn modelId="{A51D9AF2-36A2-4121-A9A7-2B7E06B8D866}" type="presParOf" srcId="{B1521E8B-1C70-4E37-9905-330DD069A4FD}" destId="{A64C6D25-1478-46FF-91BA-011453FDB16B}" srcOrd="0" destOrd="0" presId="urn:microsoft.com/office/officeart/2005/8/layout/orgChart1"/>
    <dgm:cxn modelId="{0984B9A3-7C12-4065-A85A-0D4D06961289}" type="presParOf" srcId="{B1521E8B-1C70-4E37-9905-330DD069A4FD}" destId="{F37BD673-845D-499E-87CF-C1BD35BE75FC}" srcOrd="1" destOrd="0" presId="urn:microsoft.com/office/officeart/2005/8/layout/orgChart1"/>
    <dgm:cxn modelId="{C675FECD-C936-46B8-B14D-1817C95CA9D0}" type="presParOf" srcId="{4AF21D4D-D672-4030-A39B-1251C3B81230}" destId="{DF764982-FDA7-4325-865E-4AF0EC18A010}" srcOrd="1" destOrd="0" presId="urn:microsoft.com/office/officeart/2005/8/layout/orgChart1"/>
    <dgm:cxn modelId="{74224A38-5003-41AB-A0CD-B187E5511C71}" type="presParOf" srcId="{4AF21D4D-D672-4030-A39B-1251C3B81230}" destId="{240A6EBE-C7B6-45D1-A340-79188E068587}"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0F5A50-9886-4D8B-9B3D-BC7A356D30A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9AD67F7-6FA2-46D6-983B-125628BD8812}">
      <dgm:prSet phldrT="[Text]"/>
      <dgm:spPr>
        <a:solidFill>
          <a:schemeClr val="accent1">
            <a:lumMod val="75000"/>
          </a:schemeClr>
        </a:solidFill>
      </dgm:spPr>
      <dgm:t>
        <a:bodyPr/>
        <a:lstStyle/>
        <a:p>
          <a:r>
            <a:rPr lang="en-US" b="1" dirty="0"/>
            <a:t>Outcome 1 - Employment and income generating opportunities enhanced</a:t>
          </a:r>
        </a:p>
      </dgm:t>
    </dgm:pt>
    <dgm:pt modelId="{433623ED-64D3-4DF1-8140-6DF16A4C1A68}" type="parTrans" cxnId="{39BD19DF-DA5E-44D7-8ACF-9476A2E60B9B}">
      <dgm:prSet/>
      <dgm:spPr/>
      <dgm:t>
        <a:bodyPr/>
        <a:lstStyle/>
        <a:p>
          <a:endParaRPr lang="en-US"/>
        </a:p>
      </dgm:t>
    </dgm:pt>
    <dgm:pt modelId="{361BC1B6-3B82-4867-A6BE-2FD62986A27E}" type="sibTrans" cxnId="{39BD19DF-DA5E-44D7-8ACF-9476A2E60B9B}">
      <dgm:prSet/>
      <dgm:spPr/>
      <dgm:t>
        <a:bodyPr/>
        <a:lstStyle/>
        <a:p>
          <a:endParaRPr lang="en-US"/>
        </a:p>
      </dgm:t>
    </dgm:pt>
    <dgm:pt modelId="{49015D37-BD7D-4FEA-82B5-0D1C57FFD2E2}">
      <dgm:prSet phldrT="[Text]" custT="1"/>
      <dgm:spPr>
        <a:solidFill>
          <a:schemeClr val="accent1">
            <a:lumMod val="40000"/>
            <a:lumOff val="60000"/>
            <a:alpha val="90000"/>
          </a:schemeClr>
        </a:solidFill>
      </dgm:spPr>
      <dgm:t>
        <a:bodyPr/>
        <a:lstStyle/>
        <a:p>
          <a:r>
            <a:rPr lang="en-US" sz="1600" u="sng" dirty="0"/>
            <a:t>Output 1.1</a:t>
          </a:r>
          <a:r>
            <a:rPr lang="en-US" sz="1600" dirty="0"/>
            <a:t>: Capacity of the MSMEs sector to create jobs is improved</a:t>
          </a:r>
        </a:p>
      </dgm:t>
    </dgm:pt>
    <dgm:pt modelId="{22CF10ED-E72F-4E2F-8BBC-EA7203BA1C13}" type="parTrans" cxnId="{498261B7-5187-4D49-9B9A-9F10504DF01D}">
      <dgm:prSet/>
      <dgm:spPr/>
      <dgm:t>
        <a:bodyPr/>
        <a:lstStyle/>
        <a:p>
          <a:endParaRPr lang="en-US"/>
        </a:p>
      </dgm:t>
    </dgm:pt>
    <dgm:pt modelId="{15C6393D-8A06-431D-978F-8FCE1B2CE773}" type="sibTrans" cxnId="{498261B7-5187-4D49-9B9A-9F10504DF01D}">
      <dgm:prSet/>
      <dgm:spPr/>
      <dgm:t>
        <a:bodyPr/>
        <a:lstStyle/>
        <a:p>
          <a:endParaRPr lang="en-US"/>
        </a:p>
      </dgm:t>
    </dgm:pt>
    <dgm:pt modelId="{C30E02C6-71AC-42BF-A224-8C2190A4EE84}">
      <dgm:prSet phldrT="[Text]"/>
      <dgm:spPr>
        <a:solidFill>
          <a:schemeClr val="accent1">
            <a:lumMod val="75000"/>
          </a:schemeClr>
        </a:solidFill>
      </dgm:spPr>
      <dgm:t>
        <a:bodyPr/>
        <a:lstStyle/>
        <a:p>
          <a:r>
            <a:rPr lang="en-US" b="1" dirty="0"/>
            <a:t>Outcome 2 – Workforce employability improved</a:t>
          </a:r>
        </a:p>
      </dgm:t>
    </dgm:pt>
    <dgm:pt modelId="{20D91F66-E7A3-431E-9D35-B5157372BF9C}" type="parTrans" cxnId="{CCF9C597-DE37-458A-99A4-814F629B13D0}">
      <dgm:prSet/>
      <dgm:spPr/>
      <dgm:t>
        <a:bodyPr/>
        <a:lstStyle/>
        <a:p>
          <a:endParaRPr lang="en-US"/>
        </a:p>
      </dgm:t>
    </dgm:pt>
    <dgm:pt modelId="{E368B7FD-5D42-4C3B-90AC-F1C83E2F1A7D}" type="sibTrans" cxnId="{CCF9C597-DE37-458A-99A4-814F629B13D0}">
      <dgm:prSet/>
      <dgm:spPr/>
      <dgm:t>
        <a:bodyPr/>
        <a:lstStyle/>
        <a:p>
          <a:endParaRPr lang="en-US"/>
        </a:p>
      </dgm:t>
    </dgm:pt>
    <dgm:pt modelId="{DC2D46E4-A8F4-49F8-B820-5590645BB7CB}">
      <dgm:prSet phldrT="[Text]" custT="1"/>
      <dgm:spPr>
        <a:solidFill>
          <a:schemeClr val="accent1">
            <a:lumMod val="40000"/>
            <a:lumOff val="60000"/>
            <a:alpha val="90000"/>
          </a:schemeClr>
        </a:solidFill>
      </dgm:spPr>
      <dgm:t>
        <a:bodyPr/>
        <a:lstStyle/>
        <a:p>
          <a:r>
            <a:rPr lang="en-US" sz="1600" u="sng" dirty="0"/>
            <a:t>Output 2.1</a:t>
          </a:r>
          <a:r>
            <a:rPr lang="en-US" sz="1600" dirty="0"/>
            <a:t>: Vulnerable people provided with marketable skills</a:t>
          </a:r>
        </a:p>
      </dgm:t>
    </dgm:pt>
    <dgm:pt modelId="{8E66BC8F-D1E2-4C92-845A-0C25F95CEF10}" type="parTrans" cxnId="{61E3AFF8-8808-4D3F-9477-BAAB0FA55F5E}">
      <dgm:prSet/>
      <dgm:spPr/>
      <dgm:t>
        <a:bodyPr/>
        <a:lstStyle/>
        <a:p>
          <a:endParaRPr lang="en-US"/>
        </a:p>
      </dgm:t>
    </dgm:pt>
    <dgm:pt modelId="{A00A048D-8E88-4971-8EDC-E8F3402B600B}" type="sibTrans" cxnId="{61E3AFF8-8808-4D3F-9477-BAAB0FA55F5E}">
      <dgm:prSet/>
      <dgm:spPr/>
      <dgm:t>
        <a:bodyPr/>
        <a:lstStyle/>
        <a:p>
          <a:endParaRPr lang="en-US"/>
        </a:p>
      </dgm:t>
    </dgm:pt>
    <dgm:pt modelId="{9C3F4F69-4B94-4971-B1FC-478EE6763FE4}">
      <dgm:prSet phldrT="[Text]"/>
      <dgm:spPr>
        <a:solidFill>
          <a:schemeClr val="accent1">
            <a:lumMod val="75000"/>
          </a:schemeClr>
        </a:solidFill>
      </dgm:spPr>
      <dgm:t>
        <a:bodyPr/>
        <a:lstStyle/>
        <a:p>
          <a:r>
            <a:rPr lang="en-US" b="1" dirty="0"/>
            <a:t>Outcome 3 – Policy development &amp; enabling environment for job creation strengthened</a:t>
          </a:r>
        </a:p>
      </dgm:t>
    </dgm:pt>
    <dgm:pt modelId="{066C3C3A-592D-4C65-89A4-8726A2CD255D}" type="parTrans" cxnId="{06A5D11D-5054-45F9-8BFA-86395CA588B4}">
      <dgm:prSet/>
      <dgm:spPr/>
      <dgm:t>
        <a:bodyPr/>
        <a:lstStyle/>
        <a:p>
          <a:endParaRPr lang="en-US"/>
        </a:p>
      </dgm:t>
    </dgm:pt>
    <dgm:pt modelId="{0BC0635C-2385-466F-A98F-791B7A1AF75F}" type="sibTrans" cxnId="{06A5D11D-5054-45F9-8BFA-86395CA588B4}">
      <dgm:prSet/>
      <dgm:spPr/>
      <dgm:t>
        <a:bodyPr/>
        <a:lstStyle/>
        <a:p>
          <a:endParaRPr lang="en-US"/>
        </a:p>
      </dgm:t>
    </dgm:pt>
    <dgm:pt modelId="{625492DE-9B4C-45B6-8C70-0938DCA91CF1}">
      <dgm:prSet phldrT="[Text]" custT="1"/>
      <dgm:spPr>
        <a:solidFill>
          <a:schemeClr val="accent1">
            <a:lumMod val="40000"/>
            <a:lumOff val="60000"/>
            <a:alpha val="90000"/>
          </a:schemeClr>
        </a:solidFill>
      </dgm:spPr>
      <dgm:t>
        <a:bodyPr/>
        <a:lstStyle/>
        <a:p>
          <a:r>
            <a:rPr lang="en-US" sz="1600" u="sng" dirty="0"/>
            <a:t>Output 3.1</a:t>
          </a:r>
          <a:r>
            <a:rPr lang="en-US" sz="1600" dirty="0"/>
            <a:t>: Decent work conditions improved</a:t>
          </a:r>
        </a:p>
      </dgm:t>
    </dgm:pt>
    <dgm:pt modelId="{64F24616-2326-4DB4-9773-27F2B2753003}" type="parTrans" cxnId="{FC729859-C9A7-43D9-8B52-01091AC43221}">
      <dgm:prSet/>
      <dgm:spPr/>
      <dgm:t>
        <a:bodyPr/>
        <a:lstStyle/>
        <a:p>
          <a:endParaRPr lang="en-US"/>
        </a:p>
      </dgm:t>
    </dgm:pt>
    <dgm:pt modelId="{FC32C467-31AE-49DA-A80E-9709FCB012D5}" type="sibTrans" cxnId="{FC729859-C9A7-43D9-8B52-01091AC43221}">
      <dgm:prSet/>
      <dgm:spPr/>
      <dgm:t>
        <a:bodyPr/>
        <a:lstStyle/>
        <a:p>
          <a:endParaRPr lang="en-US"/>
        </a:p>
      </dgm:t>
    </dgm:pt>
    <dgm:pt modelId="{EEA7534D-A6D1-4437-9701-28367209847F}">
      <dgm:prSet phldrT="[Text]" custT="1"/>
      <dgm:spPr>
        <a:solidFill>
          <a:schemeClr val="accent1">
            <a:lumMod val="40000"/>
            <a:lumOff val="60000"/>
            <a:alpha val="90000"/>
          </a:schemeClr>
        </a:solidFill>
      </dgm:spPr>
      <dgm:t>
        <a:bodyPr/>
        <a:lstStyle/>
        <a:p>
          <a:r>
            <a:rPr lang="en-US" sz="1600" u="sng" dirty="0"/>
            <a:t>Output 3.2</a:t>
          </a:r>
          <a:r>
            <a:rPr lang="en-US" sz="1600" dirty="0"/>
            <a:t>: Policies, strategies, plans set up to strengthen business ecosystem</a:t>
          </a:r>
        </a:p>
      </dgm:t>
    </dgm:pt>
    <dgm:pt modelId="{20524E4A-015D-496B-AEFB-9ACDC5105637}" type="parTrans" cxnId="{1EDD5BCA-3AFF-44FA-BA75-3B2D544EC615}">
      <dgm:prSet/>
      <dgm:spPr/>
      <dgm:t>
        <a:bodyPr/>
        <a:lstStyle/>
        <a:p>
          <a:endParaRPr lang="en-US"/>
        </a:p>
      </dgm:t>
    </dgm:pt>
    <dgm:pt modelId="{258D184E-878E-4C08-8EF5-598F846BEDD8}" type="sibTrans" cxnId="{1EDD5BCA-3AFF-44FA-BA75-3B2D544EC615}">
      <dgm:prSet/>
      <dgm:spPr/>
      <dgm:t>
        <a:bodyPr/>
        <a:lstStyle/>
        <a:p>
          <a:endParaRPr lang="en-US"/>
        </a:p>
      </dgm:t>
    </dgm:pt>
    <dgm:pt modelId="{473B4B0C-CA38-4B23-ADB9-6BEF2F0C3DBE}">
      <dgm:prSet custT="1"/>
      <dgm:spPr>
        <a:solidFill>
          <a:schemeClr val="accent1">
            <a:lumMod val="40000"/>
            <a:lumOff val="60000"/>
            <a:alpha val="90000"/>
          </a:schemeClr>
        </a:solidFill>
      </dgm:spPr>
      <dgm:t>
        <a:bodyPr/>
        <a:lstStyle/>
        <a:p>
          <a:r>
            <a:rPr lang="en-US" sz="1600" u="sng" dirty="0"/>
            <a:t>Output 1.2</a:t>
          </a:r>
          <a:r>
            <a:rPr lang="en-US" sz="1600" dirty="0"/>
            <a:t>: Competitive integrated VC strengthened and upgraded</a:t>
          </a:r>
        </a:p>
      </dgm:t>
    </dgm:pt>
    <dgm:pt modelId="{4F79C625-4088-4884-9F28-0083E7C711A4}" type="parTrans" cxnId="{AA19BD32-E6D9-4488-BC0C-AF75F42881F1}">
      <dgm:prSet/>
      <dgm:spPr/>
      <dgm:t>
        <a:bodyPr/>
        <a:lstStyle/>
        <a:p>
          <a:endParaRPr lang="en-US"/>
        </a:p>
      </dgm:t>
    </dgm:pt>
    <dgm:pt modelId="{6876C8A1-FCB0-4E3C-9B92-CC4DE6EDE868}" type="sibTrans" cxnId="{AA19BD32-E6D9-4488-BC0C-AF75F42881F1}">
      <dgm:prSet/>
      <dgm:spPr/>
      <dgm:t>
        <a:bodyPr/>
        <a:lstStyle/>
        <a:p>
          <a:endParaRPr lang="en-US"/>
        </a:p>
      </dgm:t>
    </dgm:pt>
    <dgm:pt modelId="{62F34DD9-A50A-4027-864C-F78AEAB2B429}">
      <dgm:prSet custT="1"/>
      <dgm:spPr>
        <a:solidFill>
          <a:schemeClr val="accent1">
            <a:lumMod val="40000"/>
            <a:lumOff val="60000"/>
            <a:alpha val="90000"/>
          </a:schemeClr>
        </a:solidFill>
      </dgm:spPr>
      <dgm:t>
        <a:bodyPr/>
        <a:lstStyle/>
        <a:p>
          <a:r>
            <a:rPr lang="en-US" sz="1600" u="sng" dirty="0"/>
            <a:t>Output 1.3</a:t>
          </a:r>
          <a:r>
            <a:rPr lang="en-US" sz="1600" dirty="0"/>
            <a:t>: Job creation is fostered through </a:t>
          </a:r>
          <a:r>
            <a:rPr lang="en-US" sz="1600" dirty="0" err="1"/>
            <a:t>labour-intensive</a:t>
          </a:r>
          <a:r>
            <a:rPr lang="en-US" sz="1600" dirty="0"/>
            <a:t> investments</a:t>
          </a:r>
        </a:p>
      </dgm:t>
    </dgm:pt>
    <dgm:pt modelId="{33CC30EF-D00A-4B9E-B722-6C7D45820B25}" type="parTrans" cxnId="{905E89DF-F17C-4107-8C00-F756856BA222}">
      <dgm:prSet/>
      <dgm:spPr/>
      <dgm:t>
        <a:bodyPr/>
        <a:lstStyle/>
        <a:p>
          <a:endParaRPr lang="en-US"/>
        </a:p>
      </dgm:t>
    </dgm:pt>
    <dgm:pt modelId="{02E71B7B-4977-4EC4-8EB4-1AC7900BBE72}" type="sibTrans" cxnId="{905E89DF-F17C-4107-8C00-F756856BA222}">
      <dgm:prSet/>
      <dgm:spPr/>
      <dgm:t>
        <a:bodyPr/>
        <a:lstStyle/>
        <a:p>
          <a:endParaRPr lang="en-US"/>
        </a:p>
      </dgm:t>
    </dgm:pt>
    <dgm:pt modelId="{837AD8C2-5A5F-4C70-8CAB-7083B45C01DA}">
      <dgm:prSet phldrT="[Text]" custT="1"/>
      <dgm:spPr>
        <a:solidFill>
          <a:schemeClr val="accent1">
            <a:lumMod val="40000"/>
            <a:lumOff val="60000"/>
            <a:alpha val="90000"/>
          </a:schemeClr>
        </a:solidFill>
      </dgm:spPr>
      <dgm:t>
        <a:bodyPr/>
        <a:lstStyle/>
        <a:p>
          <a:r>
            <a:rPr lang="en-US" sz="1600" u="sng" dirty="0"/>
            <a:t>Output 2.2</a:t>
          </a:r>
          <a:r>
            <a:rPr lang="en-US" sz="1600" dirty="0"/>
            <a:t>: Pathway to entrepreneurship and employment strengthened</a:t>
          </a:r>
        </a:p>
      </dgm:t>
    </dgm:pt>
    <dgm:pt modelId="{0A27FDD0-E312-4EBF-B1AE-37EB3D3238ED}" type="parTrans" cxnId="{EC731126-27D9-4FF8-B41B-72D5A226A934}">
      <dgm:prSet/>
      <dgm:spPr/>
      <dgm:t>
        <a:bodyPr/>
        <a:lstStyle/>
        <a:p>
          <a:endParaRPr lang="en-US"/>
        </a:p>
      </dgm:t>
    </dgm:pt>
    <dgm:pt modelId="{94907126-70A6-4278-9848-4FB6EBF62F27}" type="sibTrans" cxnId="{EC731126-27D9-4FF8-B41B-72D5A226A934}">
      <dgm:prSet/>
      <dgm:spPr/>
      <dgm:t>
        <a:bodyPr/>
        <a:lstStyle/>
        <a:p>
          <a:endParaRPr lang="en-US"/>
        </a:p>
      </dgm:t>
    </dgm:pt>
    <dgm:pt modelId="{22D9D37B-5DC2-4089-88C9-74A7D6ACB686}" type="pres">
      <dgm:prSet presAssocID="{810F5A50-9886-4D8B-9B3D-BC7A356D30A2}" presName="Name0" presStyleCnt="0">
        <dgm:presLayoutVars>
          <dgm:dir/>
          <dgm:animLvl val="lvl"/>
          <dgm:resizeHandles val="exact"/>
        </dgm:presLayoutVars>
      </dgm:prSet>
      <dgm:spPr/>
    </dgm:pt>
    <dgm:pt modelId="{00FFC6E5-C31B-44B0-B7D9-0203630D49E8}" type="pres">
      <dgm:prSet presAssocID="{69AD67F7-6FA2-46D6-983B-125628BD8812}" presName="linNode" presStyleCnt="0"/>
      <dgm:spPr/>
    </dgm:pt>
    <dgm:pt modelId="{C99AACC7-33B7-4213-9EEE-344F1588C3BB}" type="pres">
      <dgm:prSet presAssocID="{69AD67F7-6FA2-46D6-983B-125628BD8812}" presName="parentText" presStyleLbl="node1" presStyleIdx="0" presStyleCnt="3" custLinFactNeighborX="-1769" custLinFactNeighborY="468">
        <dgm:presLayoutVars>
          <dgm:chMax val="1"/>
          <dgm:bulletEnabled val="1"/>
        </dgm:presLayoutVars>
      </dgm:prSet>
      <dgm:spPr/>
    </dgm:pt>
    <dgm:pt modelId="{771451C8-53DB-4001-AE2E-C1CF58765F8D}" type="pres">
      <dgm:prSet presAssocID="{69AD67F7-6FA2-46D6-983B-125628BD8812}" presName="descendantText" presStyleLbl="alignAccFollowNode1" presStyleIdx="0" presStyleCnt="3" custScaleY="129381">
        <dgm:presLayoutVars>
          <dgm:bulletEnabled val="1"/>
        </dgm:presLayoutVars>
      </dgm:prSet>
      <dgm:spPr/>
    </dgm:pt>
    <dgm:pt modelId="{37B11EF8-2EE9-4802-A82C-98A02FCC162E}" type="pres">
      <dgm:prSet presAssocID="{361BC1B6-3B82-4867-A6BE-2FD62986A27E}" presName="sp" presStyleCnt="0"/>
      <dgm:spPr/>
    </dgm:pt>
    <dgm:pt modelId="{EF90B3E9-A631-4CAE-BB81-097E9E96B0B4}" type="pres">
      <dgm:prSet presAssocID="{C30E02C6-71AC-42BF-A224-8C2190A4EE84}" presName="linNode" presStyleCnt="0"/>
      <dgm:spPr/>
    </dgm:pt>
    <dgm:pt modelId="{26C4C517-E8D2-4FB7-BB3D-DCA1FF3A83F3}" type="pres">
      <dgm:prSet presAssocID="{C30E02C6-71AC-42BF-A224-8C2190A4EE84}" presName="parentText" presStyleLbl="node1" presStyleIdx="1" presStyleCnt="3">
        <dgm:presLayoutVars>
          <dgm:chMax val="1"/>
          <dgm:bulletEnabled val="1"/>
        </dgm:presLayoutVars>
      </dgm:prSet>
      <dgm:spPr/>
    </dgm:pt>
    <dgm:pt modelId="{EE030776-E44E-4ED8-BF42-304363636B4D}" type="pres">
      <dgm:prSet presAssocID="{C30E02C6-71AC-42BF-A224-8C2190A4EE84}" presName="descendantText" presStyleLbl="alignAccFollowNode1" presStyleIdx="1" presStyleCnt="3" custScaleY="126558">
        <dgm:presLayoutVars>
          <dgm:bulletEnabled val="1"/>
        </dgm:presLayoutVars>
      </dgm:prSet>
      <dgm:spPr/>
    </dgm:pt>
    <dgm:pt modelId="{50F62D2A-189B-4E1F-9520-B59845002918}" type="pres">
      <dgm:prSet presAssocID="{E368B7FD-5D42-4C3B-90AC-F1C83E2F1A7D}" presName="sp" presStyleCnt="0"/>
      <dgm:spPr/>
    </dgm:pt>
    <dgm:pt modelId="{D6BB4E2E-4575-4753-83F1-4C33DCA35A42}" type="pres">
      <dgm:prSet presAssocID="{9C3F4F69-4B94-4971-B1FC-478EE6763FE4}" presName="linNode" presStyleCnt="0"/>
      <dgm:spPr/>
    </dgm:pt>
    <dgm:pt modelId="{00934F11-E428-49A9-BC89-6641798DEE0A}" type="pres">
      <dgm:prSet presAssocID="{9C3F4F69-4B94-4971-B1FC-478EE6763FE4}" presName="parentText" presStyleLbl="node1" presStyleIdx="2" presStyleCnt="3">
        <dgm:presLayoutVars>
          <dgm:chMax val="1"/>
          <dgm:bulletEnabled val="1"/>
        </dgm:presLayoutVars>
      </dgm:prSet>
      <dgm:spPr/>
    </dgm:pt>
    <dgm:pt modelId="{24625367-3F30-4888-96F2-BA3756983E5A}" type="pres">
      <dgm:prSet presAssocID="{9C3F4F69-4B94-4971-B1FC-478EE6763FE4}" presName="descendantText" presStyleLbl="alignAccFollowNode1" presStyleIdx="2" presStyleCnt="3" custScaleY="120006">
        <dgm:presLayoutVars>
          <dgm:bulletEnabled val="1"/>
        </dgm:presLayoutVars>
      </dgm:prSet>
      <dgm:spPr/>
    </dgm:pt>
  </dgm:ptLst>
  <dgm:cxnLst>
    <dgm:cxn modelId="{06A5D11D-5054-45F9-8BFA-86395CA588B4}" srcId="{810F5A50-9886-4D8B-9B3D-BC7A356D30A2}" destId="{9C3F4F69-4B94-4971-B1FC-478EE6763FE4}" srcOrd="2" destOrd="0" parTransId="{066C3C3A-592D-4C65-89A4-8726A2CD255D}" sibTransId="{0BC0635C-2385-466F-A98F-791B7A1AF75F}"/>
    <dgm:cxn modelId="{EC731126-27D9-4FF8-B41B-72D5A226A934}" srcId="{C30E02C6-71AC-42BF-A224-8C2190A4EE84}" destId="{837AD8C2-5A5F-4C70-8CAB-7083B45C01DA}" srcOrd="1" destOrd="0" parTransId="{0A27FDD0-E312-4EBF-B1AE-37EB3D3238ED}" sibTransId="{94907126-70A6-4278-9848-4FB6EBF62F27}"/>
    <dgm:cxn modelId="{AE2CA131-3ABB-4725-AEF8-5AA24D60A2D0}" type="presOf" srcId="{62F34DD9-A50A-4027-864C-F78AEAB2B429}" destId="{771451C8-53DB-4001-AE2E-C1CF58765F8D}" srcOrd="0" destOrd="2" presId="urn:microsoft.com/office/officeart/2005/8/layout/vList5"/>
    <dgm:cxn modelId="{AA19BD32-E6D9-4488-BC0C-AF75F42881F1}" srcId="{69AD67F7-6FA2-46D6-983B-125628BD8812}" destId="{473B4B0C-CA38-4B23-ADB9-6BEF2F0C3DBE}" srcOrd="1" destOrd="0" parTransId="{4F79C625-4088-4884-9F28-0083E7C711A4}" sibTransId="{6876C8A1-FCB0-4E3C-9B92-CC4DE6EDE868}"/>
    <dgm:cxn modelId="{EF6CE54B-E4B1-4B67-AC78-16AAD7579790}" type="presOf" srcId="{EEA7534D-A6D1-4437-9701-28367209847F}" destId="{24625367-3F30-4888-96F2-BA3756983E5A}" srcOrd="0" destOrd="1" presId="urn:microsoft.com/office/officeart/2005/8/layout/vList5"/>
    <dgm:cxn modelId="{FC729859-C9A7-43D9-8B52-01091AC43221}" srcId="{9C3F4F69-4B94-4971-B1FC-478EE6763FE4}" destId="{625492DE-9B4C-45B6-8C70-0938DCA91CF1}" srcOrd="0" destOrd="0" parTransId="{64F24616-2326-4DB4-9773-27F2B2753003}" sibTransId="{FC32C467-31AE-49DA-A80E-9709FCB012D5}"/>
    <dgm:cxn modelId="{EFF3C17C-D10E-4FAF-81A9-15633B6FB8FE}" type="presOf" srcId="{837AD8C2-5A5F-4C70-8CAB-7083B45C01DA}" destId="{EE030776-E44E-4ED8-BF42-304363636B4D}" srcOrd="0" destOrd="1" presId="urn:microsoft.com/office/officeart/2005/8/layout/vList5"/>
    <dgm:cxn modelId="{57AAE787-5933-4248-A562-4A073D4CCBA1}" type="presOf" srcId="{473B4B0C-CA38-4B23-ADB9-6BEF2F0C3DBE}" destId="{771451C8-53DB-4001-AE2E-C1CF58765F8D}" srcOrd="0" destOrd="1" presId="urn:microsoft.com/office/officeart/2005/8/layout/vList5"/>
    <dgm:cxn modelId="{ABB7EA93-2D86-4AD6-A38C-9E64656094E7}" type="presOf" srcId="{625492DE-9B4C-45B6-8C70-0938DCA91CF1}" destId="{24625367-3F30-4888-96F2-BA3756983E5A}" srcOrd="0" destOrd="0" presId="urn:microsoft.com/office/officeart/2005/8/layout/vList5"/>
    <dgm:cxn modelId="{CCF9C597-DE37-458A-99A4-814F629B13D0}" srcId="{810F5A50-9886-4D8B-9B3D-BC7A356D30A2}" destId="{C30E02C6-71AC-42BF-A224-8C2190A4EE84}" srcOrd="1" destOrd="0" parTransId="{20D91F66-E7A3-431E-9D35-B5157372BF9C}" sibTransId="{E368B7FD-5D42-4C3B-90AC-F1C83E2F1A7D}"/>
    <dgm:cxn modelId="{139A8C9E-19D2-40C7-B001-823E4F5DEBE4}" type="presOf" srcId="{69AD67F7-6FA2-46D6-983B-125628BD8812}" destId="{C99AACC7-33B7-4213-9EEE-344F1588C3BB}" srcOrd="0" destOrd="0" presId="urn:microsoft.com/office/officeart/2005/8/layout/vList5"/>
    <dgm:cxn modelId="{3639C2AD-3A79-4986-9CDC-3CA0D72C6D47}" type="presOf" srcId="{C30E02C6-71AC-42BF-A224-8C2190A4EE84}" destId="{26C4C517-E8D2-4FB7-BB3D-DCA1FF3A83F3}" srcOrd="0" destOrd="0" presId="urn:microsoft.com/office/officeart/2005/8/layout/vList5"/>
    <dgm:cxn modelId="{D5093DAF-235F-4702-9F41-5D68C5E51C23}" type="presOf" srcId="{9C3F4F69-4B94-4971-B1FC-478EE6763FE4}" destId="{00934F11-E428-49A9-BC89-6641798DEE0A}" srcOrd="0" destOrd="0" presId="urn:microsoft.com/office/officeart/2005/8/layout/vList5"/>
    <dgm:cxn modelId="{498261B7-5187-4D49-9B9A-9F10504DF01D}" srcId="{69AD67F7-6FA2-46D6-983B-125628BD8812}" destId="{49015D37-BD7D-4FEA-82B5-0D1C57FFD2E2}" srcOrd="0" destOrd="0" parTransId="{22CF10ED-E72F-4E2F-8BBC-EA7203BA1C13}" sibTransId="{15C6393D-8A06-431D-978F-8FCE1B2CE773}"/>
    <dgm:cxn modelId="{1EDD5BCA-3AFF-44FA-BA75-3B2D544EC615}" srcId="{9C3F4F69-4B94-4971-B1FC-478EE6763FE4}" destId="{EEA7534D-A6D1-4437-9701-28367209847F}" srcOrd="1" destOrd="0" parTransId="{20524E4A-015D-496B-AEFB-9ACDC5105637}" sibTransId="{258D184E-878E-4C08-8EF5-598F846BEDD8}"/>
    <dgm:cxn modelId="{39BD19DF-DA5E-44D7-8ACF-9476A2E60B9B}" srcId="{810F5A50-9886-4D8B-9B3D-BC7A356D30A2}" destId="{69AD67F7-6FA2-46D6-983B-125628BD8812}" srcOrd="0" destOrd="0" parTransId="{433623ED-64D3-4DF1-8140-6DF16A4C1A68}" sibTransId="{361BC1B6-3B82-4867-A6BE-2FD62986A27E}"/>
    <dgm:cxn modelId="{905E89DF-F17C-4107-8C00-F756856BA222}" srcId="{69AD67F7-6FA2-46D6-983B-125628BD8812}" destId="{62F34DD9-A50A-4027-864C-F78AEAB2B429}" srcOrd="2" destOrd="0" parTransId="{33CC30EF-D00A-4B9E-B722-6C7D45820B25}" sibTransId="{02E71B7B-4977-4EC4-8EB4-1AC7900BBE72}"/>
    <dgm:cxn modelId="{20494EE3-235A-426A-8157-F7EE724B3919}" type="presOf" srcId="{49015D37-BD7D-4FEA-82B5-0D1C57FFD2E2}" destId="{771451C8-53DB-4001-AE2E-C1CF58765F8D}" srcOrd="0" destOrd="0" presId="urn:microsoft.com/office/officeart/2005/8/layout/vList5"/>
    <dgm:cxn modelId="{00B9B2EE-7D43-4EBC-BE6C-C88346D6996C}" type="presOf" srcId="{810F5A50-9886-4D8B-9B3D-BC7A356D30A2}" destId="{22D9D37B-5DC2-4089-88C9-74A7D6ACB686}" srcOrd="0" destOrd="0" presId="urn:microsoft.com/office/officeart/2005/8/layout/vList5"/>
    <dgm:cxn modelId="{61E3AFF8-8808-4D3F-9477-BAAB0FA55F5E}" srcId="{C30E02C6-71AC-42BF-A224-8C2190A4EE84}" destId="{DC2D46E4-A8F4-49F8-B820-5590645BB7CB}" srcOrd="0" destOrd="0" parTransId="{8E66BC8F-D1E2-4C92-845A-0C25F95CEF10}" sibTransId="{A00A048D-8E88-4971-8EDC-E8F3402B600B}"/>
    <dgm:cxn modelId="{39C1BFF8-3E5C-458E-ADC1-A6CA757767B1}" type="presOf" srcId="{DC2D46E4-A8F4-49F8-B820-5590645BB7CB}" destId="{EE030776-E44E-4ED8-BF42-304363636B4D}" srcOrd="0" destOrd="0" presId="urn:microsoft.com/office/officeart/2005/8/layout/vList5"/>
    <dgm:cxn modelId="{CBC90251-B9E4-4EF2-9B82-76058822541D}" type="presParOf" srcId="{22D9D37B-5DC2-4089-88C9-74A7D6ACB686}" destId="{00FFC6E5-C31B-44B0-B7D9-0203630D49E8}" srcOrd="0" destOrd="0" presId="urn:microsoft.com/office/officeart/2005/8/layout/vList5"/>
    <dgm:cxn modelId="{E8DC9881-D9B8-4FF9-A72E-3068A670E8F7}" type="presParOf" srcId="{00FFC6E5-C31B-44B0-B7D9-0203630D49E8}" destId="{C99AACC7-33B7-4213-9EEE-344F1588C3BB}" srcOrd="0" destOrd="0" presId="urn:microsoft.com/office/officeart/2005/8/layout/vList5"/>
    <dgm:cxn modelId="{50F3BC21-43DF-4184-8F27-AD692088E09B}" type="presParOf" srcId="{00FFC6E5-C31B-44B0-B7D9-0203630D49E8}" destId="{771451C8-53DB-4001-AE2E-C1CF58765F8D}" srcOrd="1" destOrd="0" presId="urn:microsoft.com/office/officeart/2005/8/layout/vList5"/>
    <dgm:cxn modelId="{043CB20B-BE72-46A8-9B1C-60150BD941F6}" type="presParOf" srcId="{22D9D37B-5DC2-4089-88C9-74A7D6ACB686}" destId="{37B11EF8-2EE9-4802-A82C-98A02FCC162E}" srcOrd="1" destOrd="0" presId="urn:microsoft.com/office/officeart/2005/8/layout/vList5"/>
    <dgm:cxn modelId="{072A93FF-787E-432D-A831-F2D817EB606E}" type="presParOf" srcId="{22D9D37B-5DC2-4089-88C9-74A7D6ACB686}" destId="{EF90B3E9-A631-4CAE-BB81-097E9E96B0B4}" srcOrd="2" destOrd="0" presId="urn:microsoft.com/office/officeart/2005/8/layout/vList5"/>
    <dgm:cxn modelId="{A042F0E8-612D-4BBF-B1F8-2E14612B4543}" type="presParOf" srcId="{EF90B3E9-A631-4CAE-BB81-097E9E96B0B4}" destId="{26C4C517-E8D2-4FB7-BB3D-DCA1FF3A83F3}" srcOrd="0" destOrd="0" presId="urn:microsoft.com/office/officeart/2005/8/layout/vList5"/>
    <dgm:cxn modelId="{992EBE78-A070-4E25-8C8C-BCC8945CA9DB}" type="presParOf" srcId="{EF90B3E9-A631-4CAE-BB81-097E9E96B0B4}" destId="{EE030776-E44E-4ED8-BF42-304363636B4D}" srcOrd="1" destOrd="0" presId="urn:microsoft.com/office/officeart/2005/8/layout/vList5"/>
    <dgm:cxn modelId="{78761584-76EB-4FB4-91E7-81F964EB260C}" type="presParOf" srcId="{22D9D37B-5DC2-4089-88C9-74A7D6ACB686}" destId="{50F62D2A-189B-4E1F-9520-B59845002918}" srcOrd="3" destOrd="0" presId="urn:microsoft.com/office/officeart/2005/8/layout/vList5"/>
    <dgm:cxn modelId="{921D99E6-9B75-45D3-BDD2-2FCF89F178A7}" type="presParOf" srcId="{22D9D37B-5DC2-4089-88C9-74A7D6ACB686}" destId="{D6BB4E2E-4575-4753-83F1-4C33DCA35A42}" srcOrd="4" destOrd="0" presId="urn:microsoft.com/office/officeart/2005/8/layout/vList5"/>
    <dgm:cxn modelId="{FFBE847B-007D-46CC-A464-907462D72C6B}" type="presParOf" srcId="{D6BB4E2E-4575-4753-83F1-4C33DCA35A42}" destId="{00934F11-E428-49A9-BC89-6641798DEE0A}" srcOrd="0" destOrd="0" presId="urn:microsoft.com/office/officeart/2005/8/layout/vList5"/>
    <dgm:cxn modelId="{7E898DFD-B498-4F5D-910B-F6786E7D0F78}" type="presParOf" srcId="{D6BB4E2E-4575-4753-83F1-4C33DCA35A42}" destId="{24625367-3F30-4888-96F2-BA3756983E5A}"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C4BABA-8270-4EB8-BF72-1539223067BC}" type="doc">
      <dgm:prSet loTypeId="urn:microsoft.com/office/officeart/2005/8/layout/venn1" loCatId="relationship" qsTypeId="urn:microsoft.com/office/officeart/2005/8/quickstyle/3d3" qsCatId="3D" csTypeId="urn:microsoft.com/office/officeart/2005/8/colors/accent1_2" csCatId="accent1" phldr="1"/>
      <dgm:spPr/>
    </dgm:pt>
    <dgm:pt modelId="{1F2431E6-6231-49EE-97AC-B883298ABB6D}">
      <dgm:prSet phldrT="[Text]"/>
      <dgm:spPr/>
      <dgm:t>
        <a:bodyPr/>
        <a:lstStyle/>
        <a:p>
          <a:r>
            <a:rPr lang="en-US" b="1" cap="all" baseline="0" dirty="0"/>
            <a:t>Education</a:t>
          </a:r>
        </a:p>
      </dgm:t>
    </dgm:pt>
    <dgm:pt modelId="{103ED128-0F4F-4CB0-93BC-AE68E696BF61}" type="parTrans" cxnId="{662289C6-E2CE-4640-82FD-14E8A3A12125}">
      <dgm:prSet/>
      <dgm:spPr/>
      <dgm:t>
        <a:bodyPr/>
        <a:lstStyle/>
        <a:p>
          <a:endParaRPr lang="en-US" b="1"/>
        </a:p>
      </dgm:t>
    </dgm:pt>
    <dgm:pt modelId="{246765FD-4816-4D08-AE34-A22F1527301B}" type="sibTrans" cxnId="{662289C6-E2CE-4640-82FD-14E8A3A12125}">
      <dgm:prSet/>
      <dgm:spPr/>
      <dgm:t>
        <a:bodyPr/>
        <a:lstStyle/>
        <a:p>
          <a:endParaRPr lang="en-US" b="1"/>
        </a:p>
      </dgm:t>
    </dgm:pt>
    <dgm:pt modelId="{463BC756-22A3-4F48-A8B1-7620A81D888D}">
      <dgm:prSet phldrT="[Text]"/>
      <dgm:spPr/>
      <dgm:t>
        <a:bodyPr/>
        <a:lstStyle/>
        <a:p>
          <a:r>
            <a:rPr lang="en-US" b="1" cap="all" baseline="0" dirty="0"/>
            <a:t>Skills</a:t>
          </a:r>
        </a:p>
      </dgm:t>
    </dgm:pt>
    <dgm:pt modelId="{A7E5F748-905B-4188-80DD-5B58A54E86F1}" type="parTrans" cxnId="{6FC6FBEA-9B16-4089-B2B0-6E706B2EEDC6}">
      <dgm:prSet/>
      <dgm:spPr/>
      <dgm:t>
        <a:bodyPr/>
        <a:lstStyle/>
        <a:p>
          <a:endParaRPr lang="en-US" b="1"/>
        </a:p>
      </dgm:t>
    </dgm:pt>
    <dgm:pt modelId="{11D47A91-1E69-4C3C-B2E7-49A10C8145DE}" type="sibTrans" cxnId="{6FC6FBEA-9B16-4089-B2B0-6E706B2EEDC6}">
      <dgm:prSet/>
      <dgm:spPr/>
      <dgm:t>
        <a:bodyPr/>
        <a:lstStyle/>
        <a:p>
          <a:endParaRPr lang="en-US" b="1"/>
        </a:p>
      </dgm:t>
    </dgm:pt>
    <dgm:pt modelId="{1951B2B1-F7AC-46F5-A0F1-CA12CBA403F3}">
      <dgm:prSet phldrT="[Text]"/>
      <dgm:spPr/>
      <dgm:t>
        <a:bodyPr/>
        <a:lstStyle/>
        <a:p>
          <a:r>
            <a:rPr lang="en-US" b="1" cap="all" baseline="0" dirty="0"/>
            <a:t>  Preference</a:t>
          </a:r>
        </a:p>
      </dgm:t>
    </dgm:pt>
    <dgm:pt modelId="{F6807CDE-E4FF-4ACE-85EF-B054896BC1A6}" type="parTrans" cxnId="{33FA10E7-5977-4A99-8B7E-CDA7DC57AD81}">
      <dgm:prSet/>
      <dgm:spPr/>
      <dgm:t>
        <a:bodyPr/>
        <a:lstStyle/>
        <a:p>
          <a:endParaRPr lang="en-US" b="1"/>
        </a:p>
      </dgm:t>
    </dgm:pt>
    <dgm:pt modelId="{7AFE9288-82E8-41C1-9863-F823C29B7F66}" type="sibTrans" cxnId="{33FA10E7-5977-4A99-8B7E-CDA7DC57AD81}">
      <dgm:prSet/>
      <dgm:spPr/>
      <dgm:t>
        <a:bodyPr/>
        <a:lstStyle/>
        <a:p>
          <a:endParaRPr lang="en-US" b="1"/>
        </a:p>
      </dgm:t>
    </dgm:pt>
    <dgm:pt modelId="{BA244827-3E1C-49D3-9F3A-32F8770127F8}">
      <dgm:prSet/>
      <dgm:spPr/>
      <dgm:t>
        <a:bodyPr/>
        <a:lstStyle/>
        <a:p>
          <a:r>
            <a:rPr lang="en-US" b="1" dirty="0"/>
            <a:t>MARKET </a:t>
          </a:r>
          <a:r>
            <a:rPr lang="en-US" b="1" cap="all" baseline="0" dirty="0"/>
            <a:t>Analysis</a:t>
          </a:r>
        </a:p>
      </dgm:t>
    </dgm:pt>
    <dgm:pt modelId="{35123B5C-B3F1-4191-A993-BEBA2E478555}" type="parTrans" cxnId="{BA448B31-55AF-4555-B4FF-7A44B58005D0}">
      <dgm:prSet/>
      <dgm:spPr/>
      <dgm:t>
        <a:bodyPr/>
        <a:lstStyle/>
        <a:p>
          <a:endParaRPr lang="en-US" b="1"/>
        </a:p>
      </dgm:t>
    </dgm:pt>
    <dgm:pt modelId="{2A59CDB1-39EE-48AC-828C-0AE7298B7D07}" type="sibTrans" cxnId="{BA448B31-55AF-4555-B4FF-7A44B58005D0}">
      <dgm:prSet/>
      <dgm:spPr/>
      <dgm:t>
        <a:bodyPr/>
        <a:lstStyle/>
        <a:p>
          <a:endParaRPr lang="en-US" b="1"/>
        </a:p>
      </dgm:t>
    </dgm:pt>
    <dgm:pt modelId="{80774E01-6864-4D28-9155-7C32B11849F2}" type="pres">
      <dgm:prSet presAssocID="{F0C4BABA-8270-4EB8-BF72-1539223067BC}" presName="compositeShape" presStyleCnt="0">
        <dgm:presLayoutVars>
          <dgm:chMax val="7"/>
          <dgm:dir/>
          <dgm:resizeHandles val="exact"/>
        </dgm:presLayoutVars>
      </dgm:prSet>
      <dgm:spPr/>
    </dgm:pt>
    <dgm:pt modelId="{88D5B1D6-A6E6-4BA5-AAA3-59254B474E17}" type="pres">
      <dgm:prSet presAssocID="{1F2431E6-6231-49EE-97AC-B883298ABB6D}" presName="circ1" presStyleLbl="vennNode1" presStyleIdx="0" presStyleCnt="4"/>
      <dgm:spPr/>
    </dgm:pt>
    <dgm:pt modelId="{F481C6FB-7A6B-4383-A8DC-4321B007A475}" type="pres">
      <dgm:prSet presAssocID="{1F2431E6-6231-49EE-97AC-B883298ABB6D}" presName="circ1Tx" presStyleLbl="revTx" presStyleIdx="0" presStyleCnt="0">
        <dgm:presLayoutVars>
          <dgm:chMax val="0"/>
          <dgm:chPref val="0"/>
          <dgm:bulletEnabled val="1"/>
        </dgm:presLayoutVars>
      </dgm:prSet>
      <dgm:spPr/>
    </dgm:pt>
    <dgm:pt modelId="{E62503FB-2AFC-4499-9BA7-5D59BF8FFBF2}" type="pres">
      <dgm:prSet presAssocID="{463BC756-22A3-4F48-A8B1-7620A81D888D}" presName="circ2" presStyleLbl="vennNode1" presStyleIdx="1" presStyleCnt="4"/>
      <dgm:spPr/>
    </dgm:pt>
    <dgm:pt modelId="{72705C9A-5C1A-4DA3-B43D-781B00EE1F14}" type="pres">
      <dgm:prSet presAssocID="{463BC756-22A3-4F48-A8B1-7620A81D888D}" presName="circ2Tx" presStyleLbl="revTx" presStyleIdx="0" presStyleCnt="0">
        <dgm:presLayoutVars>
          <dgm:chMax val="0"/>
          <dgm:chPref val="0"/>
          <dgm:bulletEnabled val="1"/>
        </dgm:presLayoutVars>
      </dgm:prSet>
      <dgm:spPr/>
    </dgm:pt>
    <dgm:pt modelId="{445D60C0-7CD3-47EF-A68C-59D1BD7E4F56}" type="pres">
      <dgm:prSet presAssocID="{BA244827-3E1C-49D3-9F3A-32F8770127F8}" presName="circ3" presStyleLbl="vennNode1" presStyleIdx="2" presStyleCnt="4"/>
      <dgm:spPr/>
    </dgm:pt>
    <dgm:pt modelId="{B4CBBC57-286F-4F62-BFF8-11EB78E941F1}" type="pres">
      <dgm:prSet presAssocID="{BA244827-3E1C-49D3-9F3A-32F8770127F8}" presName="circ3Tx" presStyleLbl="revTx" presStyleIdx="0" presStyleCnt="0">
        <dgm:presLayoutVars>
          <dgm:chMax val="0"/>
          <dgm:chPref val="0"/>
          <dgm:bulletEnabled val="1"/>
        </dgm:presLayoutVars>
      </dgm:prSet>
      <dgm:spPr/>
    </dgm:pt>
    <dgm:pt modelId="{8F12368F-8D77-438A-A7A9-84A1F8B787DA}" type="pres">
      <dgm:prSet presAssocID="{1951B2B1-F7AC-46F5-A0F1-CA12CBA403F3}" presName="circ4" presStyleLbl="vennNode1" presStyleIdx="3" presStyleCnt="4"/>
      <dgm:spPr/>
    </dgm:pt>
    <dgm:pt modelId="{E4598086-F007-4F80-B37E-6CC5B86AC480}" type="pres">
      <dgm:prSet presAssocID="{1951B2B1-F7AC-46F5-A0F1-CA12CBA403F3}" presName="circ4Tx" presStyleLbl="revTx" presStyleIdx="0" presStyleCnt="0">
        <dgm:presLayoutVars>
          <dgm:chMax val="0"/>
          <dgm:chPref val="0"/>
          <dgm:bulletEnabled val="1"/>
        </dgm:presLayoutVars>
      </dgm:prSet>
      <dgm:spPr/>
    </dgm:pt>
  </dgm:ptLst>
  <dgm:cxnLst>
    <dgm:cxn modelId="{871D5307-C51F-4DC7-B5B1-19865AFED839}" type="presOf" srcId="{463BC756-22A3-4F48-A8B1-7620A81D888D}" destId="{72705C9A-5C1A-4DA3-B43D-781B00EE1F14}" srcOrd="1" destOrd="0" presId="urn:microsoft.com/office/officeart/2005/8/layout/venn1"/>
    <dgm:cxn modelId="{3BFE3D0D-4F34-4264-8818-0B3BB254554F}" type="presOf" srcId="{1951B2B1-F7AC-46F5-A0F1-CA12CBA403F3}" destId="{E4598086-F007-4F80-B37E-6CC5B86AC480}" srcOrd="1" destOrd="0" presId="urn:microsoft.com/office/officeart/2005/8/layout/venn1"/>
    <dgm:cxn modelId="{91832623-97A2-4228-BF27-B4B5D26C53F1}" type="presOf" srcId="{463BC756-22A3-4F48-A8B1-7620A81D888D}" destId="{E62503FB-2AFC-4499-9BA7-5D59BF8FFBF2}" srcOrd="0" destOrd="0" presId="urn:microsoft.com/office/officeart/2005/8/layout/venn1"/>
    <dgm:cxn modelId="{BA448B31-55AF-4555-B4FF-7A44B58005D0}" srcId="{F0C4BABA-8270-4EB8-BF72-1539223067BC}" destId="{BA244827-3E1C-49D3-9F3A-32F8770127F8}" srcOrd="2" destOrd="0" parTransId="{35123B5C-B3F1-4191-A993-BEBA2E478555}" sibTransId="{2A59CDB1-39EE-48AC-828C-0AE7298B7D07}"/>
    <dgm:cxn modelId="{40137E79-94F9-4FDC-90EE-49E38395E0B3}" type="presOf" srcId="{1951B2B1-F7AC-46F5-A0F1-CA12CBA403F3}" destId="{8F12368F-8D77-438A-A7A9-84A1F8B787DA}" srcOrd="0" destOrd="0" presId="urn:microsoft.com/office/officeart/2005/8/layout/venn1"/>
    <dgm:cxn modelId="{A5F1358C-0CBA-4EAB-9B39-729B89D7D087}" type="presOf" srcId="{F0C4BABA-8270-4EB8-BF72-1539223067BC}" destId="{80774E01-6864-4D28-9155-7C32B11849F2}" srcOrd="0" destOrd="0" presId="urn:microsoft.com/office/officeart/2005/8/layout/venn1"/>
    <dgm:cxn modelId="{591B518C-CDF1-41CD-B6C9-6B6F2C079989}" type="presOf" srcId="{1F2431E6-6231-49EE-97AC-B883298ABB6D}" destId="{F481C6FB-7A6B-4383-A8DC-4321B007A475}" srcOrd="1" destOrd="0" presId="urn:microsoft.com/office/officeart/2005/8/layout/venn1"/>
    <dgm:cxn modelId="{5CA8D78C-42D1-40EF-93F5-98B842066F7D}" type="presOf" srcId="{BA244827-3E1C-49D3-9F3A-32F8770127F8}" destId="{445D60C0-7CD3-47EF-A68C-59D1BD7E4F56}" srcOrd="0" destOrd="0" presId="urn:microsoft.com/office/officeart/2005/8/layout/venn1"/>
    <dgm:cxn modelId="{B6FAF6B4-96A3-43D2-88F7-DF1F91112393}" type="presOf" srcId="{BA244827-3E1C-49D3-9F3A-32F8770127F8}" destId="{B4CBBC57-286F-4F62-BFF8-11EB78E941F1}" srcOrd="1" destOrd="0" presId="urn:microsoft.com/office/officeart/2005/8/layout/venn1"/>
    <dgm:cxn modelId="{C869DFC4-C75B-453C-A21C-5B30D754B772}" type="presOf" srcId="{1F2431E6-6231-49EE-97AC-B883298ABB6D}" destId="{88D5B1D6-A6E6-4BA5-AAA3-59254B474E17}" srcOrd="0" destOrd="0" presId="urn:microsoft.com/office/officeart/2005/8/layout/venn1"/>
    <dgm:cxn modelId="{662289C6-E2CE-4640-82FD-14E8A3A12125}" srcId="{F0C4BABA-8270-4EB8-BF72-1539223067BC}" destId="{1F2431E6-6231-49EE-97AC-B883298ABB6D}" srcOrd="0" destOrd="0" parTransId="{103ED128-0F4F-4CB0-93BC-AE68E696BF61}" sibTransId="{246765FD-4816-4D08-AE34-A22F1527301B}"/>
    <dgm:cxn modelId="{33FA10E7-5977-4A99-8B7E-CDA7DC57AD81}" srcId="{F0C4BABA-8270-4EB8-BF72-1539223067BC}" destId="{1951B2B1-F7AC-46F5-A0F1-CA12CBA403F3}" srcOrd="3" destOrd="0" parTransId="{F6807CDE-E4FF-4ACE-85EF-B054896BC1A6}" sibTransId="{7AFE9288-82E8-41C1-9863-F823C29B7F66}"/>
    <dgm:cxn modelId="{6FC6FBEA-9B16-4089-B2B0-6E706B2EEDC6}" srcId="{F0C4BABA-8270-4EB8-BF72-1539223067BC}" destId="{463BC756-22A3-4F48-A8B1-7620A81D888D}" srcOrd="1" destOrd="0" parTransId="{A7E5F748-905B-4188-80DD-5B58A54E86F1}" sibTransId="{11D47A91-1E69-4C3C-B2E7-49A10C8145DE}"/>
    <dgm:cxn modelId="{06FCE4EC-F874-4E4B-8788-D4B68ADAD603}" type="presParOf" srcId="{80774E01-6864-4D28-9155-7C32B11849F2}" destId="{88D5B1D6-A6E6-4BA5-AAA3-59254B474E17}" srcOrd="0" destOrd="0" presId="urn:microsoft.com/office/officeart/2005/8/layout/venn1"/>
    <dgm:cxn modelId="{4D6E3582-E705-4A6E-AB1C-75A8FB2F395D}" type="presParOf" srcId="{80774E01-6864-4D28-9155-7C32B11849F2}" destId="{F481C6FB-7A6B-4383-A8DC-4321B007A475}" srcOrd="1" destOrd="0" presId="urn:microsoft.com/office/officeart/2005/8/layout/venn1"/>
    <dgm:cxn modelId="{497AA33F-C8A4-4A9C-860C-6E0E785F2C53}" type="presParOf" srcId="{80774E01-6864-4D28-9155-7C32B11849F2}" destId="{E62503FB-2AFC-4499-9BA7-5D59BF8FFBF2}" srcOrd="2" destOrd="0" presId="urn:microsoft.com/office/officeart/2005/8/layout/venn1"/>
    <dgm:cxn modelId="{1E671E82-7641-4366-8E60-324927BF84C8}" type="presParOf" srcId="{80774E01-6864-4D28-9155-7C32B11849F2}" destId="{72705C9A-5C1A-4DA3-B43D-781B00EE1F14}" srcOrd="3" destOrd="0" presId="urn:microsoft.com/office/officeart/2005/8/layout/venn1"/>
    <dgm:cxn modelId="{9717BECB-7D9B-406E-9E0D-01D669EFB619}" type="presParOf" srcId="{80774E01-6864-4D28-9155-7C32B11849F2}" destId="{445D60C0-7CD3-47EF-A68C-59D1BD7E4F56}" srcOrd="4" destOrd="0" presId="urn:microsoft.com/office/officeart/2005/8/layout/venn1"/>
    <dgm:cxn modelId="{1464A6A7-5C8C-4F5E-9916-DC0F08F35747}" type="presParOf" srcId="{80774E01-6864-4D28-9155-7C32B11849F2}" destId="{B4CBBC57-286F-4F62-BFF8-11EB78E941F1}" srcOrd="5" destOrd="0" presId="urn:microsoft.com/office/officeart/2005/8/layout/venn1"/>
    <dgm:cxn modelId="{A55C4F6F-D7BD-4E74-8E52-877A14A8F08C}" type="presParOf" srcId="{80774E01-6864-4D28-9155-7C32B11849F2}" destId="{8F12368F-8D77-438A-A7A9-84A1F8B787DA}" srcOrd="6" destOrd="0" presId="urn:microsoft.com/office/officeart/2005/8/layout/venn1"/>
    <dgm:cxn modelId="{82B7ED1E-CC91-44AC-BC62-22788A925BBB}" type="presParOf" srcId="{80774E01-6864-4D28-9155-7C32B11849F2}" destId="{E4598086-F007-4F80-B37E-6CC5B86AC480}"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523BD7-B648-4098-BF99-CC1B9C0F5D79}" type="doc">
      <dgm:prSet loTypeId="urn:microsoft.com/office/officeart/2005/8/layout/hProcess3" loCatId="process" qsTypeId="urn:microsoft.com/office/officeart/2005/8/quickstyle/simple3" qsCatId="simple" csTypeId="urn:microsoft.com/office/officeart/2005/8/colors/accent1_2" csCatId="accent1" phldr="1"/>
      <dgm:spPr/>
    </dgm:pt>
    <dgm:pt modelId="{FE553C84-D8C5-4A76-B9D6-CC7F5D872816}">
      <dgm:prSet phldrT="[Text]" custT="1"/>
      <dgm:spPr/>
      <dgm:t>
        <a:bodyPr/>
        <a:lstStyle/>
        <a:p>
          <a:r>
            <a:rPr lang="en-US" sz="1800" dirty="0"/>
            <a:t>Counseling</a:t>
          </a:r>
        </a:p>
      </dgm:t>
    </dgm:pt>
    <dgm:pt modelId="{6D65FD29-4BC3-4E36-AD87-8DACAA4316C4}" type="parTrans" cxnId="{2FA31C4E-0091-43F1-8FD7-46B56D8FB786}">
      <dgm:prSet/>
      <dgm:spPr/>
      <dgm:t>
        <a:bodyPr/>
        <a:lstStyle/>
        <a:p>
          <a:endParaRPr lang="en-US"/>
        </a:p>
      </dgm:t>
    </dgm:pt>
    <dgm:pt modelId="{EA4BF36F-C891-4185-952D-E451C9E7F62B}" type="sibTrans" cxnId="{2FA31C4E-0091-43F1-8FD7-46B56D8FB786}">
      <dgm:prSet/>
      <dgm:spPr/>
      <dgm:t>
        <a:bodyPr/>
        <a:lstStyle/>
        <a:p>
          <a:endParaRPr lang="en-US"/>
        </a:p>
      </dgm:t>
    </dgm:pt>
    <dgm:pt modelId="{61DEC365-7A0F-4113-9DD6-DE7B5D8AD8EA}">
      <dgm:prSet phldrT="[Text]"/>
      <dgm:spPr/>
      <dgm:t>
        <a:bodyPr/>
        <a:lstStyle/>
        <a:p>
          <a:r>
            <a:rPr lang="en-US" dirty="0"/>
            <a:t>Action Plan</a:t>
          </a:r>
        </a:p>
      </dgm:t>
    </dgm:pt>
    <dgm:pt modelId="{93BE82D5-A38A-4E0D-BC80-B0E68CC88F9F}" type="parTrans" cxnId="{C4E54F58-36CA-47F8-AD88-791E92D69FCC}">
      <dgm:prSet/>
      <dgm:spPr/>
      <dgm:t>
        <a:bodyPr/>
        <a:lstStyle/>
        <a:p>
          <a:endParaRPr lang="en-US"/>
        </a:p>
      </dgm:t>
    </dgm:pt>
    <dgm:pt modelId="{EE72984B-4C92-4C94-A3D4-CE897F78686F}" type="sibTrans" cxnId="{C4E54F58-36CA-47F8-AD88-791E92D69FCC}">
      <dgm:prSet/>
      <dgm:spPr/>
      <dgm:t>
        <a:bodyPr/>
        <a:lstStyle/>
        <a:p>
          <a:endParaRPr lang="en-US"/>
        </a:p>
      </dgm:t>
    </dgm:pt>
    <dgm:pt modelId="{DC896FC5-A402-4855-9771-35D14B5A8BF8}" type="pres">
      <dgm:prSet presAssocID="{B9523BD7-B648-4098-BF99-CC1B9C0F5D79}" presName="Name0" presStyleCnt="0">
        <dgm:presLayoutVars>
          <dgm:dir/>
          <dgm:animLvl val="lvl"/>
          <dgm:resizeHandles val="exact"/>
        </dgm:presLayoutVars>
      </dgm:prSet>
      <dgm:spPr/>
    </dgm:pt>
    <dgm:pt modelId="{C3695D45-A536-4A49-87D3-707B1F354963}" type="pres">
      <dgm:prSet presAssocID="{B9523BD7-B648-4098-BF99-CC1B9C0F5D79}" presName="dummy" presStyleCnt="0"/>
      <dgm:spPr/>
    </dgm:pt>
    <dgm:pt modelId="{6992C126-6F6D-4C0A-A1B5-9413235DCAD0}" type="pres">
      <dgm:prSet presAssocID="{B9523BD7-B648-4098-BF99-CC1B9C0F5D79}" presName="linH" presStyleCnt="0"/>
      <dgm:spPr/>
    </dgm:pt>
    <dgm:pt modelId="{B29C76EE-BC93-4E2D-ACB1-0C258F80CF5C}" type="pres">
      <dgm:prSet presAssocID="{B9523BD7-B648-4098-BF99-CC1B9C0F5D79}" presName="padding1" presStyleCnt="0"/>
      <dgm:spPr/>
    </dgm:pt>
    <dgm:pt modelId="{7C63E104-9AE3-4FCF-85E7-417C2E3EDBFA}" type="pres">
      <dgm:prSet presAssocID="{FE553C84-D8C5-4A76-B9D6-CC7F5D872816}" presName="linV" presStyleCnt="0"/>
      <dgm:spPr/>
    </dgm:pt>
    <dgm:pt modelId="{2E7FB414-F780-40BC-A3AA-0227E42CDE91}" type="pres">
      <dgm:prSet presAssocID="{FE553C84-D8C5-4A76-B9D6-CC7F5D872816}" presName="spVertical1" presStyleCnt="0"/>
      <dgm:spPr/>
    </dgm:pt>
    <dgm:pt modelId="{D979C477-6A70-4CBA-A9D4-E4EE49098096}" type="pres">
      <dgm:prSet presAssocID="{FE553C84-D8C5-4A76-B9D6-CC7F5D872816}" presName="parTx" presStyleLbl="revTx" presStyleIdx="0" presStyleCnt="2" custScaleY="184848" custLinFactNeighborX="-19539" custLinFactNeighborY="-19788">
        <dgm:presLayoutVars>
          <dgm:chMax val="0"/>
          <dgm:chPref val="0"/>
          <dgm:bulletEnabled val="1"/>
        </dgm:presLayoutVars>
      </dgm:prSet>
      <dgm:spPr/>
    </dgm:pt>
    <dgm:pt modelId="{CB50C06D-FAB0-4854-855A-8376EDABC930}" type="pres">
      <dgm:prSet presAssocID="{FE553C84-D8C5-4A76-B9D6-CC7F5D872816}" presName="spVertical2" presStyleCnt="0"/>
      <dgm:spPr/>
    </dgm:pt>
    <dgm:pt modelId="{FA51B08A-EEA5-4948-B1D3-72521FE7CB96}" type="pres">
      <dgm:prSet presAssocID="{FE553C84-D8C5-4A76-B9D6-CC7F5D872816}" presName="spVertical3" presStyleCnt="0"/>
      <dgm:spPr/>
    </dgm:pt>
    <dgm:pt modelId="{BC018E69-6803-4193-8E8C-47FF80A93DDD}" type="pres">
      <dgm:prSet presAssocID="{EA4BF36F-C891-4185-952D-E451C9E7F62B}" presName="space" presStyleCnt="0"/>
      <dgm:spPr/>
    </dgm:pt>
    <dgm:pt modelId="{66668D14-EED1-4F96-99C2-886AD08CB169}" type="pres">
      <dgm:prSet presAssocID="{61DEC365-7A0F-4113-9DD6-DE7B5D8AD8EA}" presName="linV" presStyleCnt="0"/>
      <dgm:spPr/>
    </dgm:pt>
    <dgm:pt modelId="{684892C0-B57B-495C-AE65-42F38A89E759}" type="pres">
      <dgm:prSet presAssocID="{61DEC365-7A0F-4113-9DD6-DE7B5D8AD8EA}" presName="spVertical1" presStyleCnt="0"/>
      <dgm:spPr/>
    </dgm:pt>
    <dgm:pt modelId="{DD06419F-ACAE-4EBD-B7A0-B8A58C32CF8F}" type="pres">
      <dgm:prSet presAssocID="{61DEC365-7A0F-4113-9DD6-DE7B5D8AD8EA}" presName="parTx" presStyleLbl="revTx" presStyleIdx="1" presStyleCnt="2" custScaleY="155918" custLinFactY="14812" custLinFactNeighborX="-37578" custLinFactNeighborY="100000">
        <dgm:presLayoutVars>
          <dgm:chMax val="0"/>
          <dgm:chPref val="0"/>
          <dgm:bulletEnabled val="1"/>
        </dgm:presLayoutVars>
      </dgm:prSet>
      <dgm:spPr/>
    </dgm:pt>
    <dgm:pt modelId="{ECA27A37-6B08-4969-911D-237B7AC819CC}" type="pres">
      <dgm:prSet presAssocID="{61DEC365-7A0F-4113-9DD6-DE7B5D8AD8EA}" presName="spVertical2" presStyleCnt="0"/>
      <dgm:spPr/>
    </dgm:pt>
    <dgm:pt modelId="{3E3281CB-ED4A-48BE-8271-37521116F2FC}" type="pres">
      <dgm:prSet presAssocID="{61DEC365-7A0F-4113-9DD6-DE7B5D8AD8EA}" presName="spVertical3" presStyleCnt="0"/>
      <dgm:spPr/>
    </dgm:pt>
    <dgm:pt modelId="{BD4A03DC-2BC9-473B-AD60-C083B75BE010}" type="pres">
      <dgm:prSet presAssocID="{B9523BD7-B648-4098-BF99-CC1B9C0F5D79}" presName="padding2" presStyleCnt="0"/>
      <dgm:spPr/>
    </dgm:pt>
    <dgm:pt modelId="{FB9E12BC-49E4-45B1-B8C3-263C86C9152D}" type="pres">
      <dgm:prSet presAssocID="{B9523BD7-B648-4098-BF99-CC1B9C0F5D79}" presName="negArrow" presStyleCnt="0"/>
      <dgm:spPr/>
    </dgm:pt>
    <dgm:pt modelId="{5A36979F-81E8-4559-9933-53296436E959}" type="pres">
      <dgm:prSet presAssocID="{B9523BD7-B648-4098-BF99-CC1B9C0F5D79}" presName="backgroundArrow" presStyleLbl="node1" presStyleIdx="0" presStyleCnt="1" custScaleY="148912" custLinFactNeighborX="-7382" custLinFactNeighborY="13828"/>
      <dgm:spPr/>
    </dgm:pt>
  </dgm:ptLst>
  <dgm:cxnLst>
    <dgm:cxn modelId="{2FA31C4E-0091-43F1-8FD7-46B56D8FB786}" srcId="{B9523BD7-B648-4098-BF99-CC1B9C0F5D79}" destId="{FE553C84-D8C5-4A76-B9D6-CC7F5D872816}" srcOrd="0" destOrd="0" parTransId="{6D65FD29-4BC3-4E36-AD87-8DACAA4316C4}" sibTransId="{EA4BF36F-C891-4185-952D-E451C9E7F62B}"/>
    <dgm:cxn modelId="{C4E54F58-36CA-47F8-AD88-791E92D69FCC}" srcId="{B9523BD7-B648-4098-BF99-CC1B9C0F5D79}" destId="{61DEC365-7A0F-4113-9DD6-DE7B5D8AD8EA}" srcOrd="1" destOrd="0" parTransId="{93BE82D5-A38A-4E0D-BC80-B0E68CC88F9F}" sibTransId="{EE72984B-4C92-4C94-A3D4-CE897F78686F}"/>
    <dgm:cxn modelId="{C962CD9D-A0AE-4D52-A24E-AEC4BC094AA4}" type="presOf" srcId="{FE553C84-D8C5-4A76-B9D6-CC7F5D872816}" destId="{D979C477-6A70-4CBA-A9D4-E4EE49098096}" srcOrd="0" destOrd="0" presId="urn:microsoft.com/office/officeart/2005/8/layout/hProcess3"/>
    <dgm:cxn modelId="{261B47AE-DDB5-4FE9-A0E1-AEB8E5072A70}" type="presOf" srcId="{61DEC365-7A0F-4113-9DD6-DE7B5D8AD8EA}" destId="{DD06419F-ACAE-4EBD-B7A0-B8A58C32CF8F}" srcOrd="0" destOrd="0" presId="urn:microsoft.com/office/officeart/2005/8/layout/hProcess3"/>
    <dgm:cxn modelId="{3F40E4F7-871E-4E22-80A9-4C1522D0D800}" type="presOf" srcId="{B9523BD7-B648-4098-BF99-CC1B9C0F5D79}" destId="{DC896FC5-A402-4855-9771-35D14B5A8BF8}" srcOrd="0" destOrd="0" presId="urn:microsoft.com/office/officeart/2005/8/layout/hProcess3"/>
    <dgm:cxn modelId="{93C64B14-1AAE-4DFD-8B75-79DF66146B48}" type="presParOf" srcId="{DC896FC5-A402-4855-9771-35D14B5A8BF8}" destId="{C3695D45-A536-4A49-87D3-707B1F354963}" srcOrd="0" destOrd="0" presId="urn:microsoft.com/office/officeart/2005/8/layout/hProcess3"/>
    <dgm:cxn modelId="{A1FF80FF-CBDB-42BE-AADA-F1AD30DC7E04}" type="presParOf" srcId="{DC896FC5-A402-4855-9771-35D14B5A8BF8}" destId="{6992C126-6F6D-4C0A-A1B5-9413235DCAD0}" srcOrd="1" destOrd="0" presId="urn:microsoft.com/office/officeart/2005/8/layout/hProcess3"/>
    <dgm:cxn modelId="{DAAA1B2F-25F2-4402-AC1C-4445604227F1}" type="presParOf" srcId="{6992C126-6F6D-4C0A-A1B5-9413235DCAD0}" destId="{B29C76EE-BC93-4E2D-ACB1-0C258F80CF5C}" srcOrd="0" destOrd="0" presId="urn:microsoft.com/office/officeart/2005/8/layout/hProcess3"/>
    <dgm:cxn modelId="{1E82A1F8-C2F6-4A29-B62A-49A2EC9FC150}" type="presParOf" srcId="{6992C126-6F6D-4C0A-A1B5-9413235DCAD0}" destId="{7C63E104-9AE3-4FCF-85E7-417C2E3EDBFA}" srcOrd="1" destOrd="0" presId="urn:microsoft.com/office/officeart/2005/8/layout/hProcess3"/>
    <dgm:cxn modelId="{83DD5A29-702D-4229-B4EB-4A25F7952C06}" type="presParOf" srcId="{7C63E104-9AE3-4FCF-85E7-417C2E3EDBFA}" destId="{2E7FB414-F780-40BC-A3AA-0227E42CDE91}" srcOrd="0" destOrd="0" presId="urn:microsoft.com/office/officeart/2005/8/layout/hProcess3"/>
    <dgm:cxn modelId="{A2D00AA5-C5CC-43DC-9E57-F7F88078D7CD}" type="presParOf" srcId="{7C63E104-9AE3-4FCF-85E7-417C2E3EDBFA}" destId="{D979C477-6A70-4CBA-A9D4-E4EE49098096}" srcOrd="1" destOrd="0" presId="urn:microsoft.com/office/officeart/2005/8/layout/hProcess3"/>
    <dgm:cxn modelId="{B3DD5E7E-3532-45D3-85C7-C7A53505BA82}" type="presParOf" srcId="{7C63E104-9AE3-4FCF-85E7-417C2E3EDBFA}" destId="{CB50C06D-FAB0-4854-855A-8376EDABC930}" srcOrd="2" destOrd="0" presId="urn:microsoft.com/office/officeart/2005/8/layout/hProcess3"/>
    <dgm:cxn modelId="{F2438A85-0DB2-485C-8989-582AAD9DF5FC}" type="presParOf" srcId="{7C63E104-9AE3-4FCF-85E7-417C2E3EDBFA}" destId="{FA51B08A-EEA5-4948-B1D3-72521FE7CB96}" srcOrd="3" destOrd="0" presId="urn:microsoft.com/office/officeart/2005/8/layout/hProcess3"/>
    <dgm:cxn modelId="{2D038434-3685-473A-AC8C-FC88D4C7F356}" type="presParOf" srcId="{6992C126-6F6D-4C0A-A1B5-9413235DCAD0}" destId="{BC018E69-6803-4193-8E8C-47FF80A93DDD}" srcOrd="2" destOrd="0" presId="urn:microsoft.com/office/officeart/2005/8/layout/hProcess3"/>
    <dgm:cxn modelId="{06AFFC1C-61B4-4E0E-B8C1-512AE5788B55}" type="presParOf" srcId="{6992C126-6F6D-4C0A-A1B5-9413235DCAD0}" destId="{66668D14-EED1-4F96-99C2-886AD08CB169}" srcOrd="3" destOrd="0" presId="urn:microsoft.com/office/officeart/2005/8/layout/hProcess3"/>
    <dgm:cxn modelId="{F3802DC3-6A37-48FA-8233-C2FF82ADF7E4}" type="presParOf" srcId="{66668D14-EED1-4F96-99C2-886AD08CB169}" destId="{684892C0-B57B-495C-AE65-42F38A89E759}" srcOrd="0" destOrd="0" presId="urn:microsoft.com/office/officeart/2005/8/layout/hProcess3"/>
    <dgm:cxn modelId="{1435CE65-49AD-4529-9E68-3877CDB2E17B}" type="presParOf" srcId="{66668D14-EED1-4F96-99C2-886AD08CB169}" destId="{DD06419F-ACAE-4EBD-B7A0-B8A58C32CF8F}" srcOrd="1" destOrd="0" presId="urn:microsoft.com/office/officeart/2005/8/layout/hProcess3"/>
    <dgm:cxn modelId="{AA073726-8143-4702-8B4B-0FF9638358DA}" type="presParOf" srcId="{66668D14-EED1-4F96-99C2-886AD08CB169}" destId="{ECA27A37-6B08-4969-911D-237B7AC819CC}" srcOrd="2" destOrd="0" presId="urn:microsoft.com/office/officeart/2005/8/layout/hProcess3"/>
    <dgm:cxn modelId="{132EE5BB-744E-4082-95DC-398E076F9C08}" type="presParOf" srcId="{66668D14-EED1-4F96-99C2-886AD08CB169}" destId="{3E3281CB-ED4A-48BE-8271-37521116F2FC}" srcOrd="3" destOrd="0" presId="urn:microsoft.com/office/officeart/2005/8/layout/hProcess3"/>
    <dgm:cxn modelId="{ABB71860-0354-4183-B543-0A87A78DFFFF}" type="presParOf" srcId="{6992C126-6F6D-4C0A-A1B5-9413235DCAD0}" destId="{BD4A03DC-2BC9-473B-AD60-C083B75BE010}" srcOrd="4" destOrd="0" presId="urn:microsoft.com/office/officeart/2005/8/layout/hProcess3"/>
    <dgm:cxn modelId="{FDBC451E-8350-4294-863E-9A5C33C43885}" type="presParOf" srcId="{6992C126-6F6D-4C0A-A1B5-9413235DCAD0}" destId="{FB9E12BC-49E4-45B1-B8C3-263C86C9152D}" srcOrd="5" destOrd="0" presId="urn:microsoft.com/office/officeart/2005/8/layout/hProcess3"/>
    <dgm:cxn modelId="{EE4371DC-1139-4445-A07C-481CCDEEEEAC}" type="presParOf" srcId="{6992C126-6F6D-4C0A-A1B5-9413235DCAD0}" destId="{5A36979F-81E8-4559-9933-53296436E959}" srcOrd="6" destOrd="0" presId="urn:microsoft.com/office/officeart/2005/8/layout/h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366522D-4BAB-4A83-A501-7AC25824D62F}" type="doc">
      <dgm:prSet loTypeId="urn:microsoft.com/office/officeart/2005/8/layout/process1" loCatId="process" qsTypeId="urn:microsoft.com/office/officeart/2005/8/quickstyle/simple1" qsCatId="simple" csTypeId="urn:microsoft.com/office/officeart/2005/8/colors/accent1_2" csCatId="accent1" phldr="1"/>
      <dgm:spPr/>
    </dgm:pt>
    <dgm:pt modelId="{6264E7E9-6035-4FA6-BE01-99D904110015}">
      <dgm:prSet phldrT="[Text]"/>
      <dgm:spPr/>
      <dgm:t>
        <a:bodyPr/>
        <a:lstStyle/>
        <a:p>
          <a:r>
            <a:rPr lang="en-US" dirty="0"/>
            <a:t>MSE outreach and profiling </a:t>
          </a:r>
          <a:r>
            <a:rPr lang="en-US"/>
            <a:t>+ referrals</a:t>
          </a:r>
          <a:endParaRPr lang="en-US" dirty="0"/>
        </a:p>
      </dgm:t>
    </dgm:pt>
    <dgm:pt modelId="{12938477-BE27-4608-99EC-5D8EEE5EBA5E}" type="parTrans" cxnId="{1BAE6433-F7AE-4C37-A2DA-96EB13CDC701}">
      <dgm:prSet/>
      <dgm:spPr/>
      <dgm:t>
        <a:bodyPr/>
        <a:lstStyle/>
        <a:p>
          <a:endParaRPr lang="en-US"/>
        </a:p>
      </dgm:t>
    </dgm:pt>
    <dgm:pt modelId="{45B43F44-E3D4-4BBF-A586-68F0A663A480}" type="sibTrans" cxnId="{1BAE6433-F7AE-4C37-A2DA-96EB13CDC701}">
      <dgm:prSet/>
      <dgm:spPr/>
      <dgm:t>
        <a:bodyPr/>
        <a:lstStyle/>
        <a:p>
          <a:endParaRPr lang="en-US"/>
        </a:p>
      </dgm:t>
    </dgm:pt>
    <dgm:pt modelId="{1D6DC355-7F42-469B-B677-88692BBA4158}">
      <dgm:prSet phldrT="[Text]"/>
      <dgm:spPr/>
      <dgm:t>
        <a:bodyPr/>
        <a:lstStyle/>
        <a:p>
          <a:r>
            <a:rPr lang="en-US" dirty="0"/>
            <a:t>MSE profile review</a:t>
          </a:r>
        </a:p>
      </dgm:t>
    </dgm:pt>
    <dgm:pt modelId="{0F0C3A0B-8F2D-44B8-BAC3-3060ACC4C11E}" type="parTrans" cxnId="{C8D80E86-34E8-414F-939C-29A31ACD9712}">
      <dgm:prSet/>
      <dgm:spPr/>
      <dgm:t>
        <a:bodyPr/>
        <a:lstStyle/>
        <a:p>
          <a:endParaRPr lang="en-US"/>
        </a:p>
      </dgm:t>
    </dgm:pt>
    <dgm:pt modelId="{B13760C3-0C05-4E1A-9554-25DC04AF55D3}" type="sibTrans" cxnId="{C8D80E86-34E8-414F-939C-29A31ACD9712}">
      <dgm:prSet/>
      <dgm:spPr/>
      <dgm:t>
        <a:bodyPr/>
        <a:lstStyle/>
        <a:p>
          <a:endParaRPr lang="en-US"/>
        </a:p>
      </dgm:t>
    </dgm:pt>
    <dgm:pt modelId="{F23DD1C9-CF13-4134-8898-7FE2FF2FD8DF}">
      <dgm:prSet phldrT="[Text]"/>
      <dgm:spPr/>
      <dgm:t>
        <a:bodyPr/>
        <a:lstStyle/>
        <a:p>
          <a:r>
            <a:rPr lang="en-US" dirty="0"/>
            <a:t>Preliminary selection </a:t>
          </a:r>
        </a:p>
      </dgm:t>
    </dgm:pt>
    <dgm:pt modelId="{F8061C7C-8C9F-4FDE-8CD8-63BE0065F5E4}" type="parTrans" cxnId="{04851AE2-D4CF-450F-96F0-AE351B2F9EB7}">
      <dgm:prSet/>
      <dgm:spPr/>
      <dgm:t>
        <a:bodyPr/>
        <a:lstStyle/>
        <a:p>
          <a:endParaRPr lang="en-US"/>
        </a:p>
      </dgm:t>
    </dgm:pt>
    <dgm:pt modelId="{B9F5C88B-BCB6-450D-A972-AB0B6E49D970}" type="sibTrans" cxnId="{04851AE2-D4CF-450F-96F0-AE351B2F9EB7}">
      <dgm:prSet/>
      <dgm:spPr/>
      <dgm:t>
        <a:bodyPr/>
        <a:lstStyle/>
        <a:p>
          <a:endParaRPr lang="en-US"/>
        </a:p>
      </dgm:t>
    </dgm:pt>
    <dgm:pt modelId="{F451F0D1-69AC-461B-A149-B36A7F83D404}">
      <dgm:prSet/>
      <dgm:spPr/>
      <dgm:t>
        <a:bodyPr/>
        <a:lstStyle/>
        <a:p>
          <a:r>
            <a:rPr lang="en-US" dirty="0"/>
            <a:t>Matching with potential service provider (SP)</a:t>
          </a:r>
        </a:p>
      </dgm:t>
    </dgm:pt>
    <dgm:pt modelId="{E906B246-50E1-4737-86AA-C835B87B340D}" type="parTrans" cxnId="{562B8512-5A1C-477B-98F5-2FDA5539F1E7}">
      <dgm:prSet/>
      <dgm:spPr/>
      <dgm:t>
        <a:bodyPr/>
        <a:lstStyle/>
        <a:p>
          <a:endParaRPr lang="en-US"/>
        </a:p>
      </dgm:t>
    </dgm:pt>
    <dgm:pt modelId="{DFE6FBC5-F987-4DE3-9D74-6D57940A35F3}" type="sibTrans" cxnId="{562B8512-5A1C-477B-98F5-2FDA5539F1E7}">
      <dgm:prSet/>
      <dgm:spPr/>
      <dgm:t>
        <a:bodyPr/>
        <a:lstStyle/>
        <a:p>
          <a:endParaRPr lang="en-US"/>
        </a:p>
      </dgm:t>
    </dgm:pt>
    <dgm:pt modelId="{753B9807-B89C-4718-BE64-C944457153FC}" type="pres">
      <dgm:prSet presAssocID="{E366522D-4BAB-4A83-A501-7AC25824D62F}" presName="Name0" presStyleCnt="0">
        <dgm:presLayoutVars>
          <dgm:dir/>
          <dgm:resizeHandles val="exact"/>
        </dgm:presLayoutVars>
      </dgm:prSet>
      <dgm:spPr/>
    </dgm:pt>
    <dgm:pt modelId="{B78E82D7-1C60-43DA-BBFE-C039F9A4A066}" type="pres">
      <dgm:prSet presAssocID="{6264E7E9-6035-4FA6-BE01-99D904110015}" presName="node" presStyleLbl="node1" presStyleIdx="0" presStyleCnt="4">
        <dgm:presLayoutVars>
          <dgm:bulletEnabled val="1"/>
        </dgm:presLayoutVars>
      </dgm:prSet>
      <dgm:spPr/>
    </dgm:pt>
    <dgm:pt modelId="{A5DCF664-641A-480F-B7E7-F9A4F232C060}" type="pres">
      <dgm:prSet presAssocID="{45B43F44-E3D4-4BBF-A586-68F0A663A480}" presName="sibTrans" presStyleLbl="sibTrans2D1" presStyleIdx="0" presStyleCnt="3"/>
      <dgm:spPr/>
    </dgm:pt>
    <dgm:pt modelId="{FCB48E02-34FE-4D4D-AD42-746134CB8CD3}" type="pres">
      <dgm:prSet presAssocID="{45B43F44-E3D4-4BBF-A586-68F0A663A480}" presName="connectorText" presStyleLbl="sibTrans2D1" presStyleIdx="0" presStyleCnt="3"/>
      <dgm:spPr/>
    </dgm:pt>
    <dgm:pt modelId="{094752C0-967C-4288-9770-0C17343BCBC6}" type="pres">
      <dgm:prSet presAssocID="{1D6DC355-7F42-469B-B677-88692BBA4158}" presName="node" presStyleLbl="node1" presStyleIdx="1" presStyleCnt="4">
        <dgm:presLayoutVars>
          <dgm:bulletEnabled val="1"/>
        </dgm:presLayoutVars>
      </dgm:prSet>
      <dgm:spPr/>
    </dgm:pt>
    <dgm:pt modelId="{31700B02-7D23-47CB-8624-52CEB50E0677}" type="pres">
      <dgm:prSet presAssocID="{B13760C3-0C05-4E1A-9554-25DC04AF55D3}" presName="sibTrans" presStyleLbl="sibTrans2D1" presStyleIdx="1" presStyleCnt="3"/>
      <dgm:spPr/>
    </dgm:pt>
    <dgm:pt modelId="{560B698B-83A5-4DA4-B4FC-DCD3819EB168}" type="pres">
      <dgm:prSet presAssocID="{B13760C3-0C05-4E1A-9554-25DC04AF55D3}" presName="connectorText" presStyleLbl="sibTrans2D1" presStyleIdx="1" presStyleCnt="3"/>
      <dgm:spPr/>
    </dgm:pt>
    <dgm:pt modelId="{3A53B891-F82F-4750-956C-4E0BE2E3A3A2}" type="pres">
      <dgm:prSet presAssocID="{F23DD1C9-CF13-4134-8898-7FE2FF2FD8DF}" presName="node" presStyleLbl="node1" presStyleIdx="2" presStyleCnt="4">
        <dgm:presLayoutVars>
          <dgm:bulletEnabled val="1"/>
        </dgm:presLayoutVars>
      </dgm:prSet>
      <dgm:spPr/>
    </dgm:pt>
    <dgm:pt modelId="{1C546FCD-A40A-402F-BE71-7C2B9B0C7371}" type="pres">
      <dgm:prSet presAssocID="{B9F5C88B-BCB6-450D-A972-AB0B6E49D970}" presName="sibTrans" presStyleLbl="sibTrans2D1" presStyleIdx="2" presStyleCnt="3"/>
      <dgm:spPr/>
    </dgm:pt>
    <dgm:pt modelId="{F5937A01-5F64-410C-9DD4-D76421B55D30}" type="pres">
      <dgm:prSet presAssocID="{B9F5C88B-BCB6-450D-A972-AB0B6E49D970}" presName="connectorText" presStyleLbl="sibTrans2D1" presStyleIdx="2" presStyleCnt="3"/>
      <dgm:spPr/>
    </dgm:pt>
    <dgm:pt modelId="{4E2463AE-152E-4180-B1E4-A1A3A77159A1}" type="pres">
      <dgm:prSet presAssocID="{F451F0D1-69AC-461B-A149-B36A7F83D404}" presName="node" presStyleLbl="node1" presStyleIdx="3" presStyleCnt="4">
        <dgm:presLayoutVars>
          <dgm:bulletEnabled val="1"/>
        </dgm:presLayoutVars>
      </dgm:prSet>
      <dgm:spPr/>
    </dgm:pt>
  </dgm:ptLst>
  <dgm:cxnLst>
    <dgm:cxn modelId="{08ED9906-72FA-4499-8383-D63E4AE637FB}" type="presOf" srcId="{1D6DC355-7F42-469B-B677-88692BBA4158}" destId="{094752C0-967C-4288-9770-0C17343BCBC6}" srcOrd="0" destOrd="0" presId="urn:microsoft.com/office/officeart/2005/8/layout/process1"/>
    <dgm:cxn modelId="{562B8512-5A1C-477B-98F5-2FDA5539F1E7}" srcId="{E366522D-4BAB-4A83-A501-7AC25824D62F}" destId="{F451F0D1-69AC-461B-A149-B36A7F83D404}" srcOrd="3" destOrd="0" parTransId="{E906B246-50E1-4737-86AA-C835B87B340D}" sibTransId="{DFE6FBC5-F987-4DE3-9D74-6D57940A35F3}"/>
    <dgm:cxn modelId="{A25B9820-9091-4046-B806-1E0DFE847464}" type="presOf" srcId="{6264E7E9-6035-4FA6-BE01-99D904110015}" destId="{B78E82D7-1C60-43DA-BBFE-C039F9A4A066}" srcOrd="0" destOrd="0" presId="urn:microsoft.com/office/officeart/2005/8/layout/process1"/>
    <dgm:cxn modelId="{FBBD5A28-3C7F-49CA-BE49-44CF784B24A1}" type="presOf" srcId="{B9F5C88B-BCB6-450D-A972-AB0B6E49D970}" destId="{1C546FCD-A40A-402F-BE71-7C2B9B0C7371}" srcOrd="0" destOrd="0" presId="urn:microsoft.com/office/officeart/2005/8/layout/process1"/>
    <dgm:cxn modelId="{8AE1D52C-8033-4A0E-BE04-639458AAB61A}" type="presOf" srcId="{E366522D-4BAB-4A83-A501-7AC25824D62F}" destId="{753B9807-B89C-4718-BE64-C944457153FC}" srcOrd="0" destOrd="0" presId="urn:microsoft.com/office/officeart/2005/8/layout/process1"/>
    <dgm:cxn modelId="{1BAE6433-F7AE-4C37-A2DA-96EB13CDC701}" srcId="{E366522D-4BAB-4A83-A501-7AC25824D62F}" destId="{6264E7E9-6035-4FA6-BE01-99D904110015}" srcOrd="0" destOrd="0" parTransId="{12938477-BE27-4608-99EC-5D8EEE5EBA5E}" sibTransId="{45B43F44-E3D4-4BBF-A586-68F0A663A480}"/>
    <dgm:cxn modelId="{D3B9FB63-14FF-4968-837F-1B5C5CC3F478}" type="presOf" srcId="{45B43F44-E3D4-4BBF-A586-68F0A663A480}" destId="{A5DCF664-641A-480F-B7E7-F9A4F232C060}" srcOrd="0" destOrd="0" presId="urn:microsoft.com/office/officeart/2005/8/layout/process1"/>
    <dgm:cxn modelId="{5C2EF84F-3758-4DA9-8CD5-21A2975BE99E}" type="presOf" srcId="{B9F5C88B-BCB6-450D-A972-AB0B6E49D970}" destId="{F5937A01-5F64-410C-9DD4-D76421B55D30}" srcOrd="1" destOrd="0" presId="urn:microsoft.com/office/officeart/2005/8/layout/process1"/>
    <dgm:cxn modelId="{C8D80E86-34E8-414F-939C-29A31ACD9712}" srcId="{E366522D-4BAB-4A83-A501-7AC25824D62F}" destId="{1D6DC355-7F42-469B-B677-88692BBA4158}" srcOrd="1" destOrd="0" parTransId="{0F0C3A0B-8F2D-44B8-BAC3-3060ACC4C11E}" sibTransId="{B13760C3-0C05-4E1A-9554-25DC04AF55D3}"/>
    <dgm:cxn modelId="{9E55AA96-B20F-40E6-90DD-2103C58876FE}" type="presOf" srcId="{B13760C3-0C05-4E1A-9554-25DC04AF55D3}" destId="{560B698B-83A5-4DA4-B4FC-DCD3819EB168}" srcOrd="1" destOrd="0" presId="urn:microsoft.com/office/officeart/2005/8/layout/process1"/>
    <dgm:cxn modelId="{F883EAA1-D390-4E75-9223-A5F0BF21D673}" type="presOf" srcId="{F23DD1C9-CF13-4134-8898-7FE2FF2FD8DF}" destId="{3A53B891-F82F-4750-956C-4E0BE2E3A3A2}" srcOrd="0" destOrd="0" presId="urn:microsoft.com/office/officeart/2005/8/layout/process1"/>
    <dgm:cxn modelId="{0174A4A9-0EBA-4635-85F2-C8F069798F40}" type="presOf" srcId="{B13760C3-0C05-4E1A-9554-25DC04AF55D3}" destId="{31700B02-7D23-47CB-8624-52CEB50E0677}" srcOrd="0" destOrd="0" presId="urn:microsoft.com/office/officeart/2005/8/layout/process1"/>
    <dgm:cxn modelId="{F8A1FEDB-BB00-4409-B935-6E8FF75A0A71}" type="presOf" srcId="{45B43F44-E3D4-4BBF-A586-68F0A663A480}" destId="{FCB48E02-34FE-4D4D-AD42-746134CB8CD3}" srcOrd="1" destOrd="0" presId="urn:microsoft.com/office/officeart/2005/8/layout/process1"/>
    <dgm:cxn modelId="{04851AE2-D4CF-450F-96F0-AE351B2F9EB7}" srcId="{E366522D-4BAB-4A83-A501-7AC25824D62F}" destId="{F23DD1C9-CF13-4134-8898-7FE2FF2FD8DF}" srcOrd="2" destOrd="0" parTransId="{F8061C7C-8C9F-4FDE-8CD8-63BE0065F5E4}" sibTransId="{B9F5C88B-BCB6-450D-A972-AB0B6E49D970}"/>
    <dgm:cxn modelId="{1A273EF8-CF64-4DD7-A4FC-B6344A303D04}" type="presOf" srcId="{F451F0D1-69AC-461B-A149-B36A7F83D404}" destId="{4E2463AE-152E-4180-B1E4-A1A3A77159A1}" srcOrd="0" destOrd="0" presId="urn:microsoft.com/office/officeart/2005/8/layout/process1"/>
    <dgm:cxn modelId="{B33BA02C-6E81-4DD8-8CAE-AEADD98612B3}" type="presParOf" srcId="{753B9807-B89C-4718-BE64-C944457153FC}" destId="{B78E82D7-1C60-43DA-BBFE-C039F9A4A066}" srcOrd="0" destOrd="0" presId="urn:microsoft.com/office/officeart/2005/8/layout/process1"/>
    <dgm:cxn modelId="{674E7B45-A4E9-4D5C-85E2-C25BA6AC0095}" type="presParOf" srcId="{753B9807-B89C-4718-BE64-C944457153FC}" destId="{A5DCF664-641A-480F-B7E7-F9A4F232C060}" srcOrd="1" destOrd="0" presId="urn:microsoft.com/office/officeart/2005/8/layout/process1"/>
    <dgm:cxn modelId="{08491A43-0FCB-46A8-95B5-9DC08E9B7EBD}" type="presParOf" srcId="{A5DCF664-641A-480F-B7E7-F9A4F232C060}" destId="{FCB48E02-34FE-4D4D-AD42-746134CB8CD3}" srcOrd="0" destOrd="0" presId="urn:microsoft.com/office/officeart/2005/8/layout/process1"/>
    <dgm:cxn modelId="{E07A8373-DE9C-44EA-9C66-99D37679B6FC}" type="presParOf" srcId="{753B9807-B89C-4718-BE64-C944457153FC}" destId="{094752C0-967C-4288-9770-0C17343BCBC6}" srcOrd="2" destOrd="0" presId="urn:microsoft.com/office/officeart/2005/8/layout/process1"/>
    <dgm:cxn modelId="{9082A97F-33B4-46E5-8EF7-DC8FC525C130}" type="presParOf" srcId="{753B9807-B89C-4718-BE64-C944457153FC}" destId="{31700B02-7D23-47CB-8624-52CEB50E0677}" srcOrd="3" destOrd="0" presId="urn:microsoft.com/office/officeart/2005/8/layout/process1"/>
    <dgm:cxn modelId="{88F2C587-CA18-44E3-AA24-91EDEDBB9FB9}" type="presParOf" srcId="{31700B02-7D23-47CB-8624-52CEB50E0677}" destId="{560B698B-83A5-4DA4-B4FC-DCD3819EB168}" srcOrd="0" destOrd="0" presId="urn:microsoft.com/office/officeart/2005/8/layout/process1"/>
    <dgm:cxn modelId="{76F6FC46-CC4C-45D6-BA65-7D05BFDCAD01}" type="presParOf" srcId="{753B9807-B89C-4718-BE64-C944457153FC}" destId="{3A53B891-F82F-4750-956C-4E0BE2E3A3A2}" srcOrd="4" destOrd="0" presId="urn:microsoft.com/office/officeart/2005/8/layout/process1"/>
    <dgm:cxn modelId="{F8508437-7D74-4957-98EC-5C71E3ADC204}" type="presParOf" srcId="{753B9807-B89C-4718-BE64-C944457153FC}" destId="{1C546FCD-A40A-402F-BE71-7C2B9B0C7371}" srcOrd="5" destOrd="0" presId="urn:microsoft.com/office/officeart/2005/8/layout/process1"/>
    <dgm:cxn modelId="{7AB71633-D9B6-4953-9EF9-0BF25862E169}" type="presParOf" srcId="{1C546FCD-A40A-402F-BE71-7C2B9B0C7371}" destId="{F5937A01-5F64-410C-9DD4-D76421B55D30}" srcOrd="0" destOrd="0" presId="urn:microsoft.com/office/officeart/2005/8/layout/process1"/>
    <dgm:cxn modelId="{9CED7506-9015-45FF-8A81-BFBA7A3AB6AB}" type="presParOf" srcId="{753B9807-B89C-4718-BE64-C944457153FC}" destId="{4E2463AE-152E-4180-B1E4-A1A3A77159A1}"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66522D-4BAB-4A83-A501-7AC25824D62F}" type="doc">
      <dgm:prSet loTypeId="urn:microsoft.com/office/officeart/2005/8/layout/process1" loCatId="process" qsTypeId="urn:microsoft.com/office/officeart/2005/8/quickstyle/simple1" qsCatId="simple" csTypeId="urn:microsoft.com/office/officeart/2005/8/colors/accent1_2" csCatId="accent1" phldr="1"/>
      <dgm:spPr/>
    </dgm:pt>
    <dgm:pt modelId="{6264E7E9-6035-4FA6-BE01-99D904110015}">
      <dgm:prSet phldrT="[Text]"/>
      <dgm:spPr/>
      <dgm:t>
        <a:bodyPr/>
        <a:lstStyle/>
        <a:p>
          <a:r>
            <a:rPr lang="en-US" dirty="0"/>
            <a:t>In-depth assessment visits by SP</a:t>
          </a:r>
        </a:p>
      </dgm:t>
    </dgm:pt>
    <dgm:pt modelId="{12938477-BE27-4608-99EC-5D8EEE5EBA5E}" type="parTrans" cxnId="{1BAE6433-F7AE-4C37-A2DA-96EB13CDC701}">
      <dgm:prSet/>
      <dgm:spPr/>
      <dgm:t>
        <a:bodyPr/>
        <a:lstStyle/>
        <a:p>
          <a:endParaRPr lang="en-US"/>
        </a:p>
      </dgm:t>
    </dgm:pt>
    <dgm:pt modelId="{45B43F44-E3D4-4BBF-A586-68F0A663A480}" type="sibTrans" cxnId="{1BAE6433-F7AE-4C37-A2DA-96EB13CDC701}">
      <dgm:prSet/>
      <dgm:spPr/>
      <dgm:t>
        <a:bodyPr/>
        <a:lstStyle/>
        <a:p>
          <a:endParaRPr lang="en-US"/>
        </a:p>
      </dgm:t>
    </dgm:pt>
    <dgm:pt modelId="{1D6DC355-7F42-469B-B677-88692BBA4158}">
      <dgm:prSet phldrT="[Text]"/>
      <dgm:spPr/>
      <dgm:t>
        <a:bodyPr/>
        <a:lstStyle/>
        <a:p>
          <a:r>
            <a:rPr lang="en-US" dirty="0"/>
            <a:t>Consensus on priority needs</a:t>
          </a:r>
        </a:p>
      </dgm:t>
    </dgm:pt>
    <dgm:pt modelId="{0F0C3A0B-8F2D-44B8-BAC3-3060ACC4C11E}" type="parTrans" cxnId="{C8D80E86-34E8-414F-939C-29A31ACD9712}">
      <dgm:prSet/>
      <dgm:spPr/>
      <dgm:t>
        <a:bodyPr/>
        <a:lstStyle/>
        <a:p>
          <a:endParaRPr lang="en-US"/>
        </a:p>
      </dgm:t>
    </dgm:pt>
    <dgm:pt modelId="{B13760C3-0C05-4E1A-9554-25DC04AF55D3}" type="sibTrans" cxnId="{C8D80E86-34E8-414F-939C-29A31ACD9712}">
      <dgm:prSet/>
      <dgm:spPr/>
      <dgm:t>
        <a:bodyPr/>
        <a:lstStyle/>
        <a:p>
          <a:endParaRPr lang="en-US"/>
        </a:p>
      </dgm:t>
    </dgm:pt>
    <dgm:pt modelId="{F451F0D1-69AC-461B-A149-B36A7F83D404}">
      <dgm:prSet/>
      <dgm:spPr/>
      <dgm:t>
        <a:bodyPr/>
        <a:lstStyle/>
        <a:p>
          <a:r>
            <a:rPr lang="en-US" dirty="0"/>
            <a:t>Training </a:t>
          </a:r>
        </a:p>
      </dgm:t>
    </dgm:pt>
    <dgm:pt modelId="{E906B246-50E1-4737-86AA-C835B87B340D}" type="parTrans" cxnId="{562B8512-5A1C-477B-98F5-2FDA5539F1E7}">
      <dgm:prSet/>
      <dgm:spPr/>
      <dgm:t>
        <a:bodyPr/>
        <a:lstStyle/>
        <a:p>
          <a:endParaRPr lang="en-US"/>
        </a:p>
      </dgm:t>
    </dgm:pt>
    <dgm:pt modelId="{DFE6FBC5-F987-4DE3-9D74-6D57940A35F3}" type="sibTrans" cxnId="{562B8512-5A1C-477B-98F5-2FDA5539F1E7}">
      <dgm:prSet/>
      <dgm:spPr/>
      <dgm:t>
        <a:bodyPr/>
        <a:lstStyle/>
        <a:p>
          <a:endParaRPr lang="en-US"/>
        </a:p>
      </dgm:t>
    </dgm:pt>
    <dgm:pt modelId="{8C276912-0B55-459C-8095-43CB1E5F2441}">
      <dgm:prSet/>
      <dgm:spPr/>
      <dgm:t>
        <a:bodyPr/>
        <a:lstStyle/>
        <a:p>
          <a:r>
            <a:rPr lang="en-US" dirty="0"/>
            <a:t>Mentoring</a:t>
          </a:r>
        </a:p>
      </dgm:t>
    </dgm:pt>
    <dgm:pt modelId="{5FC77E8D-007F-4ED2-9E6E-B6A0B1952A37}" type="parTrans" cxnId="{F8013DC7-66D9-48CA-B657-F1188CBB1FC1}">
      <dgm:prSet/>
      <dgm:spPr/>
      <dgm:t>
        <a:bodyPr/>
        <a:lstStyle/>
        <a:p>
          <a:endParaRPr lang="en-US"/>
        </a:p>
      </dgm:t>
    </dgm:pt>
    <dgm:pt modelId="{8D1F83D0-C699-4FA6-9355-A96D6C7E748E}" type="sibTrans" cxnId="{F8013DC7-66D9-48CA-B657-F1188CBB1FC1}">
      <dgm:prSet/>
      <dgm:spPr/>
      <dgm:t>
        <a:bodyPr/>
        <a:lstStyle/>
        <a:p>
          <a:endParaRPr lang="en-US"/>
        </a:p>
      </dgm:t>
    </dgm:pt>
    <dgm:pt modelId="{753B9807-B89C-4718-BE64-C944457153FC}" type="pres">
      <dgm:prSet presAssocID="{E366522D-4BAB-4A83-A501-7AC25824D62F}" presName="Name0" presStyleCnt="0">
        <dgm:presLayoutVars>
          <dgm:dir/>
          <dgm:resizeHandles val="exact"/>
        </dgm:presLayoutVars>
      </dgm:prSet>
      <dgm:spPr/>
    </dgm:pt>
    <dgm:pt modelId="{B78E82D7-1C60-43DA-BBFE-C039F9A4A066}" type="pres">
      <dgm:prSet presAssocID="{6264E7E9-6035-4FA6-BE01-99D904110015}" presName="node" presStyleLbl="node1" presStyleIdx="0" presStyleCnt="4">
        <dgm:presLayoutVars>
          <dgm:bulletEnabled val="1"/>
        </dgm:presLayoutVars>
      </dgm:prSet>
      <dgm:spPr/>
    </dgm:pt>
    <dgm:pt modelId="{A5DCF664-641A-480F-B7E7-F9A4F232C060}" type="pres">
      <dgm:prSet presAssocID="{45B43F44-E3D4-4BBF-A586-68F0A663A480}" presName="sibTrans" presStyleLbl="sibTrans2D1" presStyleIdx="0" presStyleCnt="3"/>
      <dgm:spPr/>
    </dgm:pt>
    <dgm:pt modelId="{FCB48E02-34FE-4D4D-AD42-746134CB8CD3}" type="pres">
      <dgm:prSet presAssocID="{45B43F44-E3D4-4BBF-A586-68F0A663A480}" presName="connectorText" presStyleLbl="sibTrans2D1" presStyleIdx="0" presStyleCnt="3"/>
      <dgm:spPr/>
    </dgm:pt>
    <dgm:pt modelId="{094752C0-967C-4288-9770-0C17343BCBC6}" type="pres">
      <dgm:prSet presAssocID="{1D6DC355-7F42-469B-B677-88692BBA4158}" presName="node" presStyleLbl="node1" presStyleIdx="1" presStyleCnt="4">
        <dgm:presLayoutVars>
          <dgm:bulletEnabled val="1"/>
        </dgm:presLayoutVars>
      </dgm:prSet>
      <dgm:spPr/>
    </dgm:pt>
    <dgm:pt modelId="{31700B02-7D23-47CB-8624-52CEB50E0677}" type="pres">
      <dgm:prSet presAssocID="{B13760C3-0C05-4E1A-9554-25DC04AF55D3}" presName="sibTrans" presStyleLbl="sibTrans2D1" presStyleIdx="1" presStyleCnt="3"/>
      <dgm:spPr/>
    </dgm:pt>
    <dgm:pt modelId="{560B698B-83A5-4DA4-B4FC-DCD3819EB168}" type="pres">
      <dgm:prSet presAssocID="{B13760C3-0C05-4E1A-9554-25DC04AF55D3}" presName="connectorText" presStyleLbl="sibTrans2D1" presStyleIdx="1" presStyleCnt="3"/>
      <dgm:spPr/>
    </dgm:pt>
    <dgm:pt modelId="{4E2463AE-152E-4180-B1E4-A1A3A77159A1}" type="pres">
      <dgm:prSet presAssocID="{F451F0D1-69AC-461B-A149-B36A7F83D404}" presName="node" presStyleLbl="node1" presStyleIdx="2" presStyleCnt="4" custLinFactNeighborX="-14912" custLinFactNeighborY="-1481">
        <dgm:presLayoutVars>
          <dgm:bulletEnabled val="1"/>
        </dgm:presLayoutVars>
      </dgm:prSet>
      <dgm:spPr/>
    </dgm:pt>
    <dgm:pt modelId="{696BDCDF-C115-47EA-8404-1F692FB545D6}" type="pres">
      <dgm:prSet presAssocID="{DFE6FBC5-F987-4DE3-9D74-6D57940A35F3}" presName="sibTrans" presStyleLbl="sibTrans2D1" presStyleIdx="2" presStyleCnt="3"/>
      <dgm:spPr/>
    </dgm:pt>
    <dgm:pt modelId="{4818FC25-77FF-4DF1-A593-B6AFE5325397}" type="pres">
      <dgm:prSet presAssocID="{DFE6FBC5-F987-4DE3-9D74-6D57940A35F3}" presName="connectorText" presStyleLbl="sibTrans2D1" presStyleIdx="2" presStyleCnt="3"/>
      <dgm:spPr/>
    </dgm:pt>
    <dgm:pt modelId="{9AE1DFC5-0396-4946-B198-5BF00080FF4C}" type="pres">
      <dgm:prSet presAssocID="{8C276912-0B55-459C-8095-43CB1E5F2441}" presName="node" presStyleLbl="node1" presStyleIdx="3" presStyleCnt="4">
        <dgm:presLayoutVars>
          <dgm:bulletEnabled val="1"/>
        </dgm:presLayoutVars>
      </dgm:prSet>
      <dgm:spPr/>
    </dgm:pt>
  </dgm:ptLst>
  <dgm:cxnLst>
    <dgm:cxn modelId="{0FE7B007-661E-4EEA-8942-A70682399601}" type="presOf" srcId="{B13760C3-0C05-4E1A-9554-25DC04AF55D3}" destId="{31700B02-7D23-47CB-8624-52CEB50E0677}" srcOrd="0" destOrd="0" presId="urn:microsoft.com/office/officeart/2005/8/layout/process1"/>
    <dgm:cxn modelId="{A6F87E12-70BB-4043-B632-ECC8AE5B1586}" type="presOf" srcId="{6264E7E9-6035-4FA6-BE01-99D904110015}" destId="{B78E82D7-1C60-43DA-BBFE-C039F9A4A066}" srcOrd="0" destOrd="0" presId="urn:microsoft.com/office/officeart/2005/8/layout/process1"/>
    <dgm:cxn modelId="{562B8512-5A1C-477B-98F5-2FDA5539F1E7}" srcId="{E366522D-4BAB-4A83-A501-7AC25824D62F}" destId="{F451F0D1-69AC-461B-A149-B36A7F83D404}" srcOrd="2" destOrd="0" parTransId="{E906B246-50E1-4737-86AA-C835B87B340D}" sibTransId="{DFE6FBC5-F987-4DE3-9D74-6D57940A35F3}"/>
    <dgm:cxn modelId="{078CBE1F-7960-484C-91D5-90560E8328C0}" type="presOf" srcId="{F451F0D1-69AC-461B-A149-B36A7F83D404}" destId="{4E2463AE-152E-4180-B1E4-A1A3A77159A1}" srcOrd="0" destOrd="0" presId="urn:microsoft.com/office/officeart/2005/8/layout/process1"/>
    <dgm:cxn modelId="{BB30A326-9C7F-464D-B123-209238DC94DF}" type="presOf" srcId="{E366522D-4BAB-4A83-A501-7AC25824D62F}" destId="{753B9807-B89C-4718-BE64-C944457153FC}" srcOrd="0" destOrd="0" presId="urn:microsoft.com/office/officeart/2005/8/layout/process1"/>
    <dgm:cxn modelId="{1BAE6433-F7AE-4C37-A2DA-96EB13CDC701}" srcId="{E366522D-4BAB-4A83-A501-7AC25824D62F}" destId="{6264E7E9-6035-4FA6-BE01-99D904110015}" srcOrd="0" destOrd="0" parTransId="{12938477-BE27-4608-99EC-5D8EEE5EBA5E}" sibTransId="{45B43F44-E3D4-4BBF-A586-68F0A663A480}"/>
    <dgm:cxn modelId="{F63DC56E-E049-4FBE-A932-A54EE6ED5DFB}" type="presOf" srcId="{45B43F44-E3D4-4BBF-A586-68F0A663A480}" destId="{A5DCF664-641A-480F-B7E7-F9A4F232C060}" srcOrd="0" destOrd="0" presId="urn:microsoft.com/office/officeart/2005/8/layout/process1"/>
    <dgm:cxn modelId="{B440D380-5AEB-4160-87C2-83C9A7F17269}" type="presOf" srcId="{DFE6FBC5-F987-4DE3-9D74-6D57940A35F3}" destId="{696BDCDF-C115-47EA-8404-1F692FB545D6}" srcOrd="0" destOrd="0" presId="urn:microsoft.com/office/officeart/2005/8/layout/process1"/>
    <dgm:cxn modelId="{AB079C85-CC3B-4B66-9FA1-673D599778C7}" type="presOf" srcId="{45B43F44-E3D4-4BBF-A586-68F0A663A480}" destId="{FCB48E02-34FE-4D4D-AD42-746134CB8CD3}" srcOrd="1" destOrd="0" presId="urn:microsoft.com/office/officeart/2005/8/layout/process1"/>
    <dgm:cxn modelId="{C8D80E86-34E8-414F-939C-29A31ACD9712}" srcId="{E366522D-4BAB-4A83-A501-7AC25824D62F}" destId="{1D6DC355-7F42-469B-B677-88692BBA4158}" srcOrd="1" destOrd="0" parTransId="{0F0C3A0B-8F2D-44B8-BAC3-3060ACC4C11E}" sibTransId="{B13760C3-0C05-4E1A-9554-25DC04AF55D3}"/>
    <dgm:cxn modelId="{04941A90-8C24-42C4-8291-4FAEB71EC563}" type="presOf" srcId="{DFE6FBC5-F987-4DE3-9D74-6D57940A35F3}" destId="{4818FC25-77FF-4DF1-A593-B6AFE5325397}" srcOrd="1" destOrd="0" presId="urn:microsoft.com/office/officeart/2005/8/layout/process1"/>
    <dgm:cxn modelId="{AC4EB9BD-6BC6-4FAA-B1F8-A37D0212CBF4}" type="presOf" srcId="{B13760C3-0C05-4E1A-9554-25DC04AF55D3}" destId="{560B698B-83A5-4DA4-B4FC-DCD3819EB168}" srcOrd="1" destOrd="0" presId="urn:microsoft.com/office/officeart/2005/8/layout/process1"/>
    <dgm:cxn modelId="{9F7C02C5-090D-4305-9E5C-D38B83DB8638}" type="presOf" srcId="{1D6DC355-7F42-469B-B677-88692BBA4158}" destId="{094752C0-967C-4288-9770-0C17343BCBC6}" srcOrd="0" destOrd="0" presId="urn:microsoft.com/office/officeart/2005/8/layout/process1"/>
    <dgm:cxn modelId="{F8013DC7-66D9-48CA-B657-F1188CBB1FC1}" srcId="{E366522D-4BAB-4A83-A501-7AC25824D62F}" destId="{8C276912-0B55-459C-8095-43CB1E5F2441}" srcOrd="3" destOrd="0" parTransId="{5FC77E8D-007F-4ED2-9E6E-B6A0B1952A37}" sibTransId="{8D1F83D0-C699-4FA6-9355-A96D6C7E748E}"/>
    <dgm:cxn modelId="{174F75DF-8060-4551-8BB7-F06672362698}" type="presOf" srcId="{8C276912-0B55-459C-8095-43CB1E5F2441}" destId="{9AE1DFC5-0396-4946-B198-5BF00080FF4C}" srcOrd="0" destOrd="0" presId="urn:microsoft.com/office/officeart/2005/8/layout/process1"/>
    <dgm:cxn modelId="{9237F54E-E776-43A2-AC1E-2A2A6A55338B}" type="presParOf" srcId="{753B9807-B89C-4718-BE64-C944457153FC}" destId="{B78E82D7-1C60-43DA-BBFE-C039F9A4A066}" srcOrd="0" destOrd="0" presId="urn:microsoft.com/office/officeart/2005/8/layout/process1"/>
    <dgm:cxn modelId="{17130F21-F3FB-40F4-A7C2-4EE51A268BA7}" type="presParOf" srcId="{753B9807-B89C-4718-BE64-C944457153FC}" destId="{A5DCF664-641A-480F-B7E7-F9A4F232C060}" srcOrd="1" destOrd="0" presId="urn:microsoft.com/office/officeart/2005/8/layout/process1"/>
    <dgm:cxn modelId="{C55DEC3C-64C6-4AC9-90E3-678A22DD1735}" type="presParOf" srcId="{A5DCF664-641A-480F-B7E7-F9A4F232C060}" destId="{FCB48E02-34FE-4D4D-AD42-746134CB8CD3}" srcOrd="0" destOrd="0" presId="urn:microsoft.com/office/officeart/2005/8/layout/process1"/>
    <dgm:cxn modelId="{58B33AB7-1F47-4341-9D81-ABE687CED0E0}" type="presParOf" srcId="{753B9807-B89C-4718-BE64-C944457153FC}" destId="{094752C0-967C-4288-9770-0C17343BCBC6}" srcOrd="2" destOrd="0" presId="urn:microsoft.com/office/officeart/2005/8/layout/process1"/>
    <dgm:cxn modelId="{73A0B0B6-C9FE-43CF-9A3E-2B3129DBB61A}" type="presParOf" srcId="{753B9807-B89C-4718-BE64-C944457153FC}" destId="{31700B02-7D23-47CB-8624-52CEB50E0677}" srcOrd="3" destOrd="0" presId="urn:microsoft.com/office/officeart/2005/8/layout/process1"/>
    <dgm:cxn modelId="{F2B4542A-1EBB-49C2-B7A6-609C1A7E671D}" type="presParOf" srcId="{31700B02-7D23-47CB-8624-52CEB50E0677}" destId="{560B698B-83A5-4DA4-B4FC-DCD3819EB168}" srcOrd="0" destOrd="0" presId="urn:microsoft.com/office/officeart/2005/8/layout/process1"/>
    <dgm:cxn modelId="{63A006D2-D8C0-48C7-8FF2-B94AB50808F3}" type="presParOf" srcId="{753B9807-B89C-4718-BE64-C944457153FC}" destId="{4E2463AE-152E-4180-B1E4-A1A3A77159A1}" srcOrd="4" destOrd="0" presId="urn:microsoft.com/office/officeart/2005/8/layout/process1"/>
    <dgm:cxn modelId="{A2F24A3B-632C-48B3-8979-5C0EC727A9C2}" type="presParOf" srcId="{753B9807-B89C-4718-BE64-C944457153FC}" destId="{696BDCDF-C115-47EA-8404-1F692FB545D6}" srcOrd="5" destOrd="0" presId="urn:microsoft.com/office/officeart/2005/8/layout/process1"/>
    <dgm:cxn modelId="{C783F33B-5482-4784-8DAD-93A0937A5A0F}" type="presParOf" srcId="{696BDCDF-C115-47EA-8404-1F692FB545D6}" destId="{4818FC25-77FF-4DF1-A593-B6AFE5325397}" srcOrd="0" destOrd="0" presId="urn:microsoft.com/office/officeart/2005/8/layout/process1"/>
    <dgm:cxn modelId="{9D5963F1-395C-43B5-9A65-C123864F5FD0}" type="presParOf" srcId="{753B9807-B89C-4718-BE64-C944457153FC}" destId="{9AE1DFC5-0396-4946-B198-5BF00080FF4C}" srcOrd="6"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9E80E4-7595-42E6-B560-0F2728FBE407}" type="doc">
      <dgm:prSet loTypeId="urn:microsoft.com/office/officeart/2005/8/layout/hProcess9" loCatId="process" qsTypeId="urn:microsoft.com/office/officeart/2005/8/quickstyle/simple1" qsCatId="simple" csTypeId="urn:microsoft.com/office/officeart/2005/8/colors/colorful4" csCatId="colorful" phldr="1"/>
      <dgm:spPr/>
    </dgm:pt>
    <dgm:pt modelId="{8309428D-359D-431F-9DFC-6B8BEA321271}">
      <dgm:prSet phldrT="[Text]"/>
      <dgm:spPr/>
      <dgm:t>
        <a:bodyPr/>
        <a:lstStyle/>
        <a:p>
          <a:r>
            <a:rPr lang="en-US" dirty="0"/>
            <a:t>Monitoring</a:t>
          </a:r>
        </a:p>
      </dgm:t>
    </dgm:pt>
    <dgm:pt modelId="{90D4A673-4135-4A18-B42A-32DF0B931C2D}" type="parTrans" cxnId="{B4629BBC-1927-4B33-9039-9802CBE01C17}">
      <dgm:prSet/>
      <dgm:spPr/>
      <dgm:t>
        <a:bodyPr/>
        <a:lstStyle/>
        <a:p>
          <a:endParaRPr lang="en-US"/>
        </a:p>
      </dgm:t>
    </dgm:pt>
    <dgm:pt modelId="{E2AAE2ED-BA21-4858-849F-898D0A04CB08}" type="sibTrans" cxnId="{B4629BBC-1927-4B33-9039-9802CBE01C17}">
      <dgm:prSet/>
      <dgm:spPr/>
      <dgm:t>
        <a:bodyPr/>
        <a:lstStyle/>
        <a:p>
          <a:endParaRPr lang="en-US"/>
        </a:p>
      </dgm:t>
    </dgm:pt>
    <dgm:pt modelId="{601E0D6F-89E5-41B4-8BD1-85A866793ECF}">
      <dgm:prSet phldrT="[Text]"/>
      <dgm:spPr/>
      <dgm:t>
        <a:bodyPr/>
        <a:lstStyle/>
        <a:p>
          <a:r>
            <a:rPr lang="en-US" dirty="0"/>
            <a:t>Action learning</a:t>
          </a:r>
        </a:p>
      </dgm:t>
    </dgm:pt>
    <dgm:pt modelId="{17EA5B30-2549-497F-850B-CBC7D3C4F59A}" type="parTrans" cxnId="{9D312539-DF18-4886-9747-806F8D45B954}">
      <dgm:prSet/>
      <dgm:spPr/>
      <dgm:t>
        <a:bodyPr/>
        <a:lstStyle/>
        <a:p>
          <a:endParaRPr lang="en-US"/>
        </a:p>
      </dgm:t>
    </dgm:pt>
    <dgm:pt modelId="{6FA7354D-57AF-4FCF-89E4-4363B3EB8B81}" type="sibTrans" cxnId="{9D312539-DF18-4886-9747-806F8D45B954}">
      <dgm:prSet/>
      <dgm:spPr/>
      <dgm:t>
        <a:bodyPr/>
        <a:lstStyle/>
        <a:p>
          <a:endParaRPr lang="en-US"/>
        </a:p>
      </dgm:t>
    </dgm:pt>
    <dgm:pt modelId="{69005EAB-AB88-4B12-9B50-286C0819A89E}">
      <dgm:prSet phldrT="[Text]"/>
      <dgm:spPr/>
      <dgm:t>
        <a:bodyPr/>
        <a:lstStyle/>
        <a:p>
          <a:r>
            <a:rPr lang="en-US" dirty="0"/>
            <a:t>Adjustments</a:t>
          </a:r>
        </a:p>
      </dgm:t>
    </dgm:pt>
    <dgm:pt modelId="{1AF6F7AF-B56F-41A1-BB2C-5BF3D8268533}" type="parTrans" cxnId="{AEB4701E-E2B2-4A34-A332-6388EBE4BF5B}">
      <dgm:prSet/>
      <dgm:spPr/>
      <dgm:t>
        <a:bodyPr/>
        <a:lstStyle/>
        <a:p>
          <a:endParaRPr lang="en-US"/>
        </a:p>
      </dgm:t>
    </dgm:pt>
    <dgm:pt modelId="{68267252-C767-4252-867A-D503CFBBBCE1}" type="sibTrans" cxnId="{AEB4701E-E2B2-4A34-A332-6388EBE4BF5B}">
      <dgm:prSet/>
      <dgm:spPr/>
      <dgm:t>
        <a:bodyPr/>
        <a:lstStyle/>
        <a:p>
          <a:endParaRPr lang="en-US"/>
        </a:p>
      </dgm:t>
    </dgm:pt>
    <dgm:pt modelId="{93973FF9-A469-41E1-BD65-D34F939E0272}" type="pres">
      <dgm:prSet presAssocID="{1C9E80E4-7595-42E6-B560-0F2728FBE407}" presName="CompostProcess" presStyleCnt="0">
        <dgm:presLayoutVars>
          <dgm:dir/>
          <dgm:resizeHandles val="exact"/>
        </dgm:presLayoutVars>
      </dgm:prSet>
      <dgm:spPr/>
    </dgm:pt>
    <dgm:pt modelId="{90050983-1A63-44C3-860E-1C6990AE9EC9}" type="pres">
      <dgm:prSet presAssocID="{1C9E80E4-7595-42E6-B560-0F2728FBE407}" presName="arrow" presStyleLbl="bgShp" presStyleIdx="0" presStyleCnt="1"/>
      <dgm:spPr/>
    </dgm:pt>
    <dgm:pt modelId="{714AFAB7-E43B-4CA1-A435-EC5A6474B1B6}" type="pres">
      <dgm:prSet presAssocID="{1C9E80E4-7595-42E6-B560-0F2728FBE407}" presName="linearProcess" presStyleCnt="0"/>
      <dgm:spPr/>
    </dgm:pt>
    <dgm:pt modelId="{A67A530F-ED69-40A0-916F-7AE6EB76E0E5}" type="pres">
      <dgm:prSet presAssocID="{8309428D-359D-431F-9DFC-6B8BEA321271}" presName="textNode" presStyleLbl="node1" presStyleIdx="0" presStyleCnt="3">
        <dgm:presLayoutVars>
          <dgm:bulletEnabled val="1"/>
        </dgm:presLayoutVars>
      </dgm:prSet>
      <dgm:spPr/>
    </dgm:pt>
    <dgm:pt modelId="{4AA43AE8-CC68-4965-9D98-E9235BFFD28A}" type="pres">
      <dgm:prSet presAssocID="{E2AAE2ED-BA21-4858-849F-898D0A04CB08}" presName="sibTrans" presStyleCnt="0"/>
      <dgm:spPr/>
    </dgm:pt>
    <dgm:pt modelId="{6741D941-3D21-4118-A4CE-CB4DDDB09B6A}" type="pres">
      <dgm:prSet presAssocID="{601E0D6F-89E5-41B4-8BD1-85A866793ECF}" presName="textNode" presStyleLbl="node1" presStyleIdx="1" presStyleCnt="3" custLinFactNeighborY="-4245">
        <dgm:presLayoutVars>
          <dgm:bulletEnabled val="1"/>
        </dgm:presLayoutVars>
      </dgm:prSet>
      <dgm:spPr/>
    </dgm:pt>
    <dgm:pt modelId="{5CB2E49B-1896-4273-9A11-58B802953009}" type="pres">
      <dgm:prSet presAssocID="{6FA7354D-57AF-4FCF-89E4-4363B3EB8B81}" presName="sibTrans" presStyleCnt="0"/>
      <dgm:spPr/>
    </dgm:pt>
    <dgm:pt modelId="{77BF8105-4B15-4570-803C-1EFABA8AAB07}" type="pres">
      <dgm:prSet presAssocID="{69005EAB-AB88-4B12-9B50-286C0819A89E}" presName="textNode" presStyleLbl="node1" presStyleIdx="2" presStyleCnt="3">
        <dgm:presLayoutVars>
          <dgm:bulletEnabled val="1"/>
        </dgm:presLayoutVars>
      </dgm:prSet>
      <dgm:spPr/>
    </dgm:pt>
  </dgm:ptLst>
  <dgm:cxnLst>
    <dgm:cxn modelId="{AEB4701E-E2B2-4A34-A332-6388EBE4BF5B}" srcId="{1C9E80E4-7595-42E6-B560-0F2728FBE407}" destId="{69005EAB-AB88-4B12-9B50-286C0819A89E}" srcOrd="2" destOrd="0" parTransId="{1AF6F7AF-B56F-41A1-BB2C-5BF3D8268533}" sibTransId="{68267252-C767-4252-867A-D503CFBBBCE1}"/>
    <dgm:cxn modelId="{9D312539-DF18-4886-9747-806F8D45B954}" srcId="{1C9E80E4-7595-42E6-B560-0F2728FBE407}" destId="{601E0D6F-89E5-41B4-8BD1-85A866793ECF}" srcOrd="1" destOrd="0" parTransId="{17EA5B30-2549-497F-850B-CBC7D3C4F59A}" sibTransId="{6FA7354D-57AF-4FCF-89E4-4363B3EB8B81}"/>
    <dgm:cxn modelId="{FEDFE339-E312-4429-B6AF-0DA1A77EEE93}" type="presOf" srcId="{69005EAB-AB88-4B12-9B50-286C0819A89E}" destId="{77BF8105-4B15-4570-803C-1EFABA8AAB07}" srcOrd="0" destOrd="0" presId="urn:microsoft.com/office/officeart/2005/8/layout/hProcess9"/>
    <dgm:cxn modelId="{3A6F113A-5A75-4028-AC12-4869DCB5DA62}" type="presOf" srcId="{8309428D-359D-431F-9DFC-6B8BEA321271}" destId="{A67A530F-ED69-40A0-916F-7AE6EB76E0E5}" srcOrd="0" destOrd="0" presId="urn:microsoft.com/office/officeart/2005/8/layout/hProcess9"/>
    <dgm:cxn modelId="{7D3B4D85-1599-41F8-9ECA-DF2695700DF6}" type="presOf" srcId="{601E0D6F-89E5-41B4-8BD1-85A866793ECF}" destId="{6741D941-3D21-4118-A4CE-CB4DDDB09B6A}" srcOrd="0" destOrd="0" presId="urn:microsoft.com/office/officeart/2005/8/layout/hProcess9"/>
    <dgm:cxn modelId="{FBD8C3A5-F62C-4B8C-8FDB-D978DBE642EE}" type="presOf" srcId="{1C9E80E4-7595-42E6-B560-0F2728FBE407}" destId="{93973FF9-A469-41E1-BD65-D34F939E0272}" srcOrd="0" destOrd="0" presId="urn:microsoft.com/office/officeart/2005/8/layout/hProcess9"/>
    <dgm:cxn modelId="{B4629BBC-1927-4B33-9039-9802CBE01C17}" srcId="{1C9E80E4-7595-42E6-B560-0F2728FBE407}" destId="{8309428D-359D-431F-9DFC-6B8BEA321271}" srcOrd="0" destOrd="0" parTransId="{90D4A673-4135-4A18-B42A-32DF0B931C2D}" sibTransId="{E2AAE2ED-BA21-4858-849F-898D0A04CB08}"/>
    <dgm:cxn modelId="{FA1CA644-E45C-4B7C-A1D2-87BADE96EEF0}" type="presParOf" srcId="{93973FF9-A469-41E1-BD65-D34F939E0272}" destId="{90050983-1A63-44C3-860E-1C6990AE9EC9}" srcOrd="0" destOrd="0" presId="urn:microsoft.com/office/officeart/2005/8/layout/hProcess9"/>
    <dgm:cxn modelId="{315CF696-9DF6-4191-8C07-4355C490AA1B}" type="presParOf" srcId="{93973FF9-A469-41E1-BD65-D34F939E0272}" destId="{714AFAB7-E43B-4CA1-A435-EC5A6474B1B6}" srcOrd="1" destOrd="0" presId="urn:microsoft.com/office/officeart/2005/8/layout/hProcess9"/>
    <dgm:cxn modelId="{FE476DB9-8660-4ACE-9CD4-70D59D59C53A}" type="presParOf" srcId="{714AFAB7-E43B-4CA1-A435-EC5A6474B1B6}" destId="{A67A530F-ED69-40A0-916F-7AE6EB76E0E5}" srcOrd="0" destOrd="0" presId="urn:microsoft.com/office/officeart/2005/8/layout/hProcess9"/>
    <dgm:cxn modelId="{B2DA1F2F-0A27-44A7-9CB6-0DFE846BF6A4}" type="presParOf" srcId="{714AFAB7-E43B-4CA1-A435-EC5A6474B1B6}" destId="{4AA43AE8-CC68-4965-9D98-E9235BFFD28A}" srcOrd="1" destOrd="0" presId="urn:microsoft.com/office/officeart/2005/8/layout/hProcess9"/>
    <dgm:cxn modelId="{B759D245-1A32-401D-92D9-574431B45836}" type="presParOf" srcId="{714AFAB7-E43B-4CA1-A435-EC5A6474B1B6}" destId="{6741D941-3D21-4118-A4CE-CB4DDDB09B6A}" srcOrd="2" destOrd="0" presId="urn:microsoft.com/office/officeart/2005/8/layout/hProcess9"/>
    <dgm:cxn modelId="{5E677738-511E-490C-A6B6-36B7C6B1294E}" type="presParOf" srcId="{714AFAB7-E43B-4CA1-A435-EC5A6474B1B6}" destId="{5CB2E49B-1896-4273-9A11-58B802953009}" srcOrd="3" destOrd="0" presId="urn:microsoft.com/office/officeart/2005/8/layout/hProcess9"/>
    <dgm:cxn modelId="{8D05EA54-20FF-4E89-A08F-D0D08BF1BE54}" type="presParOf" srcId="{714AFAB7-E43B-4CA1-A435-EC5A6474B1B6}" destId="{77BF8105-4B15-4570-803C-1EFABA8AAB07}" srcOrd="4" destOrd="0" presId="urn:microsoft.com/office/officeart/2005/8/layout/hProcess9"/>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4E3E4-F3AD-4D67-A8C0-CC9370881354}">
      <dsp:nvSpPr>
        <dsp:cNvPr id="0" name=""/>
        <dsp:cNvSpPr/>
      </dsp:nvSpPr>
      <dsp:spPr>
        <a:xfrm>
          <a:off x="5354804" y="454903"/>
          <a:ext cx="95254" cy="417305"/>
        </a:xfrm>
        <a:custGeom>
          <a:avLst/>
          <a:gdLst/>
          <a:ahLst/>
          <a:cxnLst/>
          <a:rect l="0" t="0" r="0" b="0"/>
          <a:pathLst>
            <a:path>
              <a:moveTo>
                <a:pt x="95254" y="0"/>
              </a:moveTo>
              <a:lnTo>
                <a:pt x="95254" y="417305"/>
              </a:lnTo>
              <a:lnTo>
                <a:pt x="0" y="417305"/>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372455-5E73-4455-A431-BE4388CBD642}">
      <dsp:nvSpPr>
        <dsp:cNvPr id="0" name=""/>
        <dsp:cNvSpPr/>
      </dsp:nvSpPr>
      <dsp:spPr>
        <a:xfrm>
          <a:off x="5450058" y="454903"/>
          <a:ext cx="1097694" cy="834610"/>
        </a:xfrm>
        <a:custGeom>
          <a:avLst/>
          <a:gdLst/>
          <a:ahLst/>
          <a:cxnLst/>
          <a:rect l="0" t="0" r="0" b="0"/>
          <a:pathLst>
            <a:path>
              <a:moveTo>
                <a:pt x="0" y="0"/>
              </a:moveTo>
              <a:lnTo>
                <a:pt x="0" y="739356"/>
              </a:lnTo>
              <a:lnTo>
                <a:pt x="1097694" y="739356"/>
              </a:lnTo>
              <a:lnTo>
                <a:pt x="1097694" y="83461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0707C9-F9C8-4FAE-9A5E-A312AC561861}">
      <dsp:nvSpPr>
        <dsp:cNvPr id="0" name=""/>
        <dsp:cNvSpPr/>
      </dsp:nvSpPr>
      <dsp:spPr>
        <a:xfrm>
          <a:off x="5404338" y="454903"/>
          <a:ext cx="91440" cy="834610"/>
        </a:xfrm>
        <a:custGeom>
          <a:avLst/>
          <a:gdLst/>
          <a:ahLst/>
          <a:cxnLst/>
          <a:rect l="0" t="0" r="0" b="0"/>
          <a:pathLst>
            <a:path>
              <a:moveTo>
                <a:pt x="45720" y="0"/>
              </a:moveTo>
              <a:lnTo>
                <a:pt x="45720" y="83461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FBFF84-59E1-42A0-9D3D-4DEA82160F90}">
      <dsp:nvSpPr>
        <dsp:cNvPr id="0" name=""/>
        <dsp:cNvSpPr/>
      </dsp:nvSpPr>
      <dsp:spPr>
        <a:xfrm>
          <a:off x="4352364" y="1743106"/>
          <a:ext cx="1097694" cy="190508"/>
        </a:xfrm>
        <a:custGeom>
          <a:avLst/>
          <a:gdLst/>
          <a:ahLst/>
          <a:cxnLst/>
          <a:rect l="0" t="0" r="0" b="0"/>
          <a:pathLst>
            <a:path>
              <a:moveTo>
                <a:pt x="0" y="0"/>
              </a:moveTo>
              <a:lnTo>
                <a:pt x="0" y="95254"/>
              </a:lnTo>
              <a:lnTo>
                <a:pt x="1097694" y="95254"/>
              </a:lnTo>
              <a:lnTo>
                <a:pt x="1097694" y="19050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70F741-EEFE-4FA8-AA78-4CF5016EE52F}">
      <dsp:nvSpPr>
        <dsp:cNvPr id="0" name=""/>
        <dsp:cNvSpPr/>
      </dsp:nvSpPr>
      <dsp:spPr>
        <a:xfrm>
          <a:off x="4306644" y="1743106"/>
          <a:ext cx="91440" cy="190508"/>
        </a:xfrm>
        <a:custGeom>
          <a:avLst/>
          <a:gdLst/>
          <a:ahLst/>
          <a:cxnLst/>
          <a:rect l="0" t="0" r="0" b="0"/>
          <a:pathLst>
            <a:path>
              <a:moveTo>
                <a:pt x="45720" y="0"/>
              </a:moveTo>
              <a:lnTo>
                <a:pt x="45720" y="19050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7E17AD-C9F8-449E-BE66-D4D2D499C106}">
      <dsp:nvSpPr>
        <dsp:cNvPr id="0" name=""/>
        <dsp:cNvSpPr/>
      </dsp:nvSpPr>
      <dsp:spPr>
        <a:xfrm>
          <a:off x="3159415" y="2387208"/>
          <a:ext cx="95254" cy="417305"/>
        </a:xfrm>
        <a:custGeom>
          <a:avLst/>
          <a:gdLst/>
          <a:ahLst/>
          <a:cxnLst/>
          <a:rect l="0" t="0" r="0" b="0"/>
          <a:pathLst>
            <a:path>
              <a:moveTo>
                <a:pt x="95254" y="0"/>
              </a:moveTo>
              <a:lnTo>
                <a:pt x="95254" y="417305"/>
              </a:lnTo>
              <a:lnTo>
                <a:pt x="0" y="417305"/>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9B6D92-6D4E-4AA8-9FA1-B524E34D0582}">
      <dsp:nvSpPr>
        <dsp:cNvPr id="0" name=""/>
        <dsp:cNvSpPr/>
      </dsp:nvSpPr>
      <dsp:spPr>
        <a:xfrm>
          <a:off x="3254670" y="2387208"/>
          <a:ext cx="1097694" cy="834610"/>
        </a:xfrm>
        <a:custGeom>
          <a:avLst/>
          <a:gdLst/>
          <a:ahLst/>
          <a:cxnLst/>
          <a:rect l="0" t="0" r="0" b="0"/>
          <a:pathLst>
            <a:path>
              <a:moveTo>
                <a:pt x="0" y="0"/>
              </a:moveTo>
              <a:lnTo>
                <a:pt x="0" y="739356"/>
              </a:lnTo>
              <a:lnTo>
                <a:pt x="1097694" y="739356"/>
              </a:lnTo>
              <a:lnTo>
                <a:pt x="1097694" y="83461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9869D9-C4CE-4123-A140-667308C4D926}">
      <dsp:nvSpPr>
        <dsp:cNvPr id="0" name=""/>
        <dsp:cNvSpPr/>
      </dsp:nvSpPr>
      <dsp:spPr>
        <a:xfrm>
          <a:off x="3208950" y="2387208"/>
          <a:ext cx="91440" cy="834610"/>
        </a:xfrm>
        <a:custGeom>
          <a:avLst/>
          <a:gdLst/>
          <a:ahLst/>
          <a:cxnLst/>
          <a:rect l="0" t="0" r="0" b="0"/>
          <a:pathLst>
            <a:path>
              <a:moveTo>
                <a:pt x="45720" y="0"/>
              </a:moveTo>
              <a:lnTo>
                <a:pt x="45720" y="83461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C4BCA6-D355-43AF-AB87-00654966DFA6}">
      <dsp:nvSpPr>
        <dsp:cNvPr id="0" name=""/>
        <dsp:cNvSpPr/>
      </dsp:nvSpPr>
      <dsp:spPr>
        <a:xfrm>
          <a:off x="1794101" y="3675411"/>
          <a:ext cx="136077" cy="1705508"/>
        </a:xfrm>
        <a:custGeom>
          <a:avLst/>
          <a:gdLst/>
          <a:ahLst/>
          <a:cxnLst/>
          <a:rect l="0" t="0" r="0" b="0"/>
          <a:pathLst>
            <a:path>
              <a:moveTo>
                <a:pt x="0" y="0"/>
              </a:moveTo>
              <a:lnTo>
                <a:pt x="0" y="1705508"/>
              </a:lnTo>
              <a:lnTo>
                <a:pt x="136077" y="170550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476883D-1820-40CD-AFF4-BD790ADA7F12}">
      <dsp:nvSpPr>
        <dsp:cNvPr id="0" name=""/>
        <dsp:cNvSpPr/>
      </dsp:nvSpPr>
      <dsp:spPr>
        <a:xfrm>
          <a:off x="1794101" y="3675411"/>
          <a:ext cx="136077" cy="1061406"/>
        </a:xfrm>
        <a:custGeom>
          <a:avLst/>
          <a:gdLst/>
          <a:ahLst/>
          <a:cxnLst/>
          <a:rect l="0" t="0" r="0" b="0"/>
          <a:pathLst>
            <a:path>
              <a:moveTo>
                <a:pt x="0" y="0"/>
              </a:moveTo>
              <a:lnTo>
                <a:pt x="0" y="1061406"/>
              </a:lnTo>
              <a:lnTo>
                <a:pt x="136077" y="1061406"/>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2D5F78-B6DB-4EA1-B97B-32BE0775170E}">
      <dsp:nvSpPr>
        <dsp:cNvPr id="0" name=""/>
        <dsp:cNvSpPr/>
      </dsp:nvSpPr>
      <dsp:spPr>
        <a:xfrm>
          <a:off x="1794101" y="3675411"/>
          <a:ext cx="136077" cy="417305"/>
        </a:xfrm>
        <a:custGeom>
          <a:avLst/>
          <a:gdLst/>
          <a:ahLst/>
          <a:cxnLst/>
          <a:rect l="0" t="0" r="0" b="0"/>
          <a:pathLst>
            <a:path>
              <a:moveTo>
                <a:pt x="0" y="0"/>
              </a:moveTo>
              <a:lnTo>
                <a:pt x="0" y="417305"/>
              </a:lnTo>
              <a:lnTo>
                <a:pt x="136077" y="417305"/>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C8A0BA-4ADD-43A7-91D8-55B6DC58D9E5}">
      <dsp:nvSpPr>
        <dsp:cNvPr id="0" name=""/>
        <dsp:cNvSpPr/>
      </dsp:nvSpPr>
      <dsp:spPr>
        <a:xfrm>
          <a:off x="2156975" y="2387208"/>
          <a:ext cx="1097694" cy="834610"/>
        </a:xfrm>
        <a:custGeom>
          <a:avLst/>
          <a:gdLst/>
          <a:ahLst/>
          <a:cxnLst/>
          <a:rect l="0" t="0" r="0" b="0"/>
          <a:pathLst>
            <a:path>
              <a:moveTo>
                <a:pt x="1097694" y="0"/>
              </a:moveTo>
              <a:lnTo>
                <a:pt x="1097694" y="739356"/>
              </a:lnTo>
              <a:lnTo>
                <a:pt x="0" y="739356"/>
              </a:lnTo>
              <a:lnTo>
                <a:pt x="0" y="834610"/>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A73F410-88CF-483C-948F-14DEC192F812}">
      <dsp:nvSpPr>
        <dsp:cNvPr id="0" name=""/>
        <dsp:cNvSpPr/>
      </dsp:nvSpPr>
      <dsp:spPr>
        <a:xfrm>
          <a:off x="3254670" y="1743106"/>
          <a:ext cx="1097694" cy="190508"/>
        </a:xfrm>
        <a:custGeom>
          <a:avLst/>
          <a:gdLst/>
          <a:ahLst/>
          <a:cxnLst/>
          <a:rect l="0" t="0" r="0" b="0"/>
          <a:pathLst>
            <a:path>
              <a:moveTo>
                <a:pt x="1097694" y="0"/>
              </a:moveTo>
              <a:lnTo>
                <a:pt x="1097694" y="95254"/>
              </a:lnTo>
              <a:lnTo>
                <a:pt x="0" y="95254"/>
              </a:lnTo>
              <a:lnTo>
                <a:pt x="0" y="190508"/>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F3C931-39AB-4455-8AA7-BD33F73B3B2F}">
      <dsp:nvSpPr>
        <dsp:cNvPr id="0" name=""/>
        <dsp:cNvSpPr/>
      </dsp:nvSpPr>
      <dsp:spPr>
        <a:xfrm>
          <a:off x="4352364" y="454903"/>
          <a:ext cx="1097694" cy="834610"/>
        </a:xfrm>
        <a:custGeom>
          <a:avLst/>
          <a:gdLst/>
          <a:ahLst/>
          <a:cxnLst/>
          <a:rect l="0" t="0" r="0" b="0"/>
          <a:pathLst>
            <a:path>
              <a:moveTo>
                <a:pt x="1097694" y="0"/>
              </a:moveTo>
              <a:lnTo>
                <a:pt x="1097694" y="739356"/>
              </a:lnTo>
              <a:lnTo>
                <a:pt x="0" y="739356"/>
              </a:lnTo>
              <a:lnTo>
                <a:pt x="0" y="83461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CB4DB4-47D2-4D88-B9F8-69A1326AF71A}">
      <dsp:nvSpPr>
        <dsp:cNvPr id="0" name=""/>
        <dsp:cNvSpPr/>
      </dsp:nvSpPr>
      <dsp:spPr>
        <a:xfrm>
          <a:off x="4996466" y="1310"/>
          <a:ext cx="907185" cy="453592"/>
        </a:xfrm>
        <a:prstGeom prst="rect">
          <a:avLst/>
        </a:prstGeom>
        <a:solidFill>
          <a:schemeClr val="accent1"/>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noProof="0" dirty="0"/>
            <a:t>SO</a:t>
          </a:r>
        </a:p>
      </dsp:txBody>
      <dsp:txXfrm>
        <a:off x="4996466" y="1310"/>
        <a:ext cx="907185" cy="453592"/>
      </dsp:txXfrm>
    </dsp:sp>
    <dsp:sp modelId="{D4ADD086-35E9-44CD-A597-999AE7C1686E}">
      <dsp:nvSpPr>
        <dsp:cNvPr id="0" name=""/>
        <dsp:cNvSpPr/>
      </dsp:nvSpPr>
      <dsp:spPr>
        <a:xfrm>
          <a:off x="3898771" y="1289513"/>
          <a:ext cx="907185" cy="453592"/>
        </a:xfrm>
        <a:prstGeom prst="rect">
          <a:avLst/>
        </a:prstGeom>
        <a:solidFill>
          <a:srgbClr val="C0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noProof="0" dirty="0"/>
            <a:t>Impact</a:t>
          </a:r>
        </a:p>
      </dsp:txBody>
      <dsp:txXfrm>
        <a:off x="3898771" y="1289513"/>
        <a:ext cx="907185" cy="453592"/>
      </dsp:txXfrm>
    </dsp:sp>
    <dsp:sp modelId="{EE7DE4A6-DCB3-4C94-8ACB-F9D2DCB6F91A}">
      <dsp:nvSpPr>
        <dsp:cNvPr id="0" name=""/>
        <dsp:cNvSpPr/>
      </dsp:nvSpPr>
      <dsp:spPr>
        <a:xfrm>
          <a:off x="2801077" y="1933615"/>
          <a:ext cx="907185" cy="453592"/>
        </a:xfrm>
        <a:prstGeom prst="rect">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noProof="0" dirty="0"/>
            <a:t>Sector Outcome</a:t>
          </a:r>
        </a:p>
      </dsp:txBody>
      <dsp:txXfrm>
        <a:off x="2801077" y="1933615"/>
        <a:ext cx="907185" cy="453592"/>
      </dsp:txXfrm>
    </dsp:sp>
    <dsp:sp modelId="{C7F0628B-D99D-4DFC-8FFC-21C976AD664B}">
      <dsp:nvSpPr>
        <dsp:cNvPr id="0" name=""/>
        <dsp:cNvSpPr/>
      </dsp:nvSpPr>
      <dsp:spPr>
        <a:xfrm>
          <a:off x="1703383" y="3221818"/>
          <a:ext cx="907185" cy="453592"/>
        </a:xfrm>
        <a:prstGeom prst="rect">
          <a:avLst/>
        </a:prstGeom>
        <a:solidFill>
          <a:schemeClr val="bg1">
            <a:lumMod val="6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noProof="0" dirty="0"/>
            <a:t>Sector </a:t>
          </a:r>
        </a:p>
      </dsp:txBody>
      <dsp:txXfrm>
        <a:off x="1703383" y="3221818"/>
        <a:ext cx="907185" cy="453592"/>
      </dsp:txXfrm>
    </dsp:sp>
    <dsp:sp modelId="{E374A126-4672-4EC8-932C-CBAAC2B217EF}">
      <dsp:nvSpPr>
        <dsp:cNvPr id="0" name=""/>
        <dsp:cNvSpPr/>
      </dsp:nvSpPr>
      <dsp:spPr>
        <a:xfrm>
          <a:off x="1930179" y="3865920"/>
          <a:ext cx="907185" cy="453592"/>
        </a:xfrm>
        <a:prstGeom prst="rect">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noProof="0" dirty="0"/>
            <a:t>Outcome</a:t>
          </a:r>
        </a:p>
      </dsp:txBody>
      <dsp:txXfrm>
        <a:off x="1930179" y="3865920"/>
        <a:ext cx="907185" cy="453592"/>
      </dsp:txXfrm>
    </dsp:sp>
    <dsp:sp modelId="{B3D38BDD-F173-4A55-BA47-F8E6C5025DBA}">
      <dsp:nvSpPr>
        <dsp:cNvPr id="0" name=""/>
        <dsp:cNvSpPr/>
      </dsp:nvSpPr>
      <dsp:spPr>
        <a:xfrm>
          <a:off x="1930179" y="4510021"/>
          <a:ext cx="907185" cy="453592"/>
        </a:xfrm>
        <a:prstGeom prst="rect">
          <a:avLst/>
        </a:prstGeom>
        <a:solidFill>
          <a:schemeClr val="accent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noProof="0" dirty="0"/>
            <a:t>Output</a:t>
          </a:r>
        </a:p>
      </dsp:txBody>
      <dsp:txXfrm>
        <a:off x="1930179" y="4510021"/>
        <a:ext cx="907185" cy="453592"/>
      </dsp:txXfrm>
    </dsp:sp>
    <dsp:sp modelId="{A98ED155-188A-4F2B-80D3-B482BFFC780D}">
      <dsp:nvSpPr>
        <dsp:cNvPr id="0" name=""/>
        <dsp:cNvSpPr/>
      </dsp:nvSpPr>
      <dsp:spPr>
        <a:xfrm>
          <a:off x="1930179" y="5154123"/>
          <a:ext cx="907185" cy="453592"/>
        </a:xfrm>
        <a:prstGeom prst="rect">
          <a:avLst/>
        </a:prstGeom>
        <a:solidFill>
          <a:schemeClr val="accent4"/>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noProof="0" dirty="0"/>
            <a:t>Output</a:t>
          </a:r>
        </a:p>
      </dsp:txBody>
      <dsp:txXfrm>
        <a:off x="1930179" y="5154123"/>
        <a:ext cx="907185" cy="453592"/>
      </dsp:txXfrm>
    </dsp:sp>
    <dsp:sp modelId="{EFEF3921-02FA-4CFF-BDB8-E81C8C817D0F}">
      <dsp:nvSpPr>
        <dsp:cNvPr id="0" name=""/>
        <dsp:cNvSpPr/>
      </dsp:nvSpPr>
      <dsp:spPr>
        <a:xfrm>
          <a:off x="2801077" y="3221818"/>
          <a:ext cx="907185" cy="453592"/>
        </a:xfrm>
        <a:prstGeom prst="rect">
          <a:avLst/>
        </a:prstGeom>
        <a:solidFill>
          <a:schemeClr val="bg1">
            <a:lumMod val="6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noProof="0" dirty="0"/>
            <a:t>Sector</a:t>
          </a:r>
        </a:p>
      </dsp:txBody>
      <dsp:txXfrm>
        <a:off x="2801077" y="3221818"/>
        <a:ext cx="907185" cy="453592"/>
      </dsp:txXfrm>
    </dsp:sp>
    <dsp:sp modelId="{7457391E-01F8-4099-A304-C1E17802B4B9}">
      <dsp:nvSpPr>
        <dsp:cNvPr id="0" name=""/>
        <dsp:cNvSpPr/>
      </dsp:nvSpPr>
      <dsp:spPr>
        <a:xfrm>
          <a:off x="3898771" y="3221818"/>
          <a:ext cx="907185" cy="453592"/>
        </a:xfrm>
        <a:prstGeom prst="rect">
          <a:avLst/>
        </a:prstGeom>
        <a:solidFill>
          <a:schemeClr val="bg1">
            <a:lumMod val="6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noProof="0" dirty="0"/>
            <a:t>Sector</a:t>
          </a:r>
        </a:p>
      </dsp:txBody>
      <dsp:txXfrm>
        <a:off x="3898771" y="3221818"/>
        <a:ext cx="907185" cy="453592"/>
      </dsp:txXfrm>
    </dsp:sp>
    <dsp:sp modelId="{EE04CC81-1F36-431D-AEEC-16B04C0B7B74}">
      <dsp:nvSpPr>
        <dsp:cNvPr id="0" name=""/>
        <dsp:cNvSpPr/>
      </dsp:nvSpPr>
      <dsp:spPr>
        <a:xfrm>
          <a:off x="2252230" y="2577717"/>
          <a:ext cx="907185" cy="453592"/>
        </a:xfrm>
        <a:prstGeom prst="rect">
          <a:avLst/>
        </a:prstGeom>
        <a:solidFill>
          <a:schemeClr val="accent6">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noProof="0" dirty="0"/>
            <a:t>Financial info</a:t>
          </a:r>
        </a:p>
      </dsp:txBody>
      <dsp:txXfrm>
        <a:off x="2252230" y="2577717"/>
        <a:ext cx="907185" cy="453592"/>
      </dsp:txXfrm>
    </dsp:sp>
    <dsp:sp modelId="{F08B7EE9-CE28-4BB1-B445-010489EB0483}">
      <dsp:nvSpPr>
        <dsp:cNvPr id="0" name=""/>
        <dsp:cNvSpPr/>
      </dsp:nvSpPr>
      <dsp:spPr>
        <a:xfrm>
          <a:off x="3898771" y="1933615"/>
          <a:ext cx="907185" cy="453592"/>
        </a:xfrm>
        <a:prstGeom prst="rect">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noProof="0" dirty="0"/>
            <a:t>Sector Outcome</a:t>
          </a:r>
        </a:p>
      </dsp:txBody>
      <dsp:txXfrm>
        <a:off x="3898771" y="1933615"/>
        <a:ext cx="907185" cy="453592"/>
      </dsp:txXfrm>
    </dsp:sp>
    <dsp:sp modelId="{898F2959-EAD7-482C-9C4F-79ABEFC44984}">
      <dsp:nvSpPr>
        <dsp:cNvPr id="0" name=""/>
        <dsp:cNvSpPr/>
      </dsp:nvSpPr>
      <dsp:spPr>
        <a:xfrm>
          <a:off x="4996466" y="1933615"/>
          <a:ext cx="907185" cy="453592"/>
        </a:xfrm>
        <a:prstGeom prst="rect">
          <a:avLst/>
        </a:prstGeom>
        <a:solidFill>
          <a:schemeClr val="accent2"/>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noProof="0" dirty="0"/>
            <a:t>Sector Outcome</a:t>
          </a:r>
        </a:p>
      </dsp:txBody>
      <dsp:txXfrm>
        <a:off x="4996466" y="1933615"/>
        <a:ext cx="907185" cy="453592"/>
      </dsp:txXfrm>
    </dsp:sp>
    <dsp:sp modelId="{FD6E99C8-FCF9-43CF-B950-18BD75B19543}">
      <dsp:nvSpPr>
        <dsp:cNvPr id="0" name=""/>
        <dsp:cNvSpPr/>
      </dsp:nvSpPr>
      <dsp:spPr>
        <a:xfrm>
          <a:off x="4996466" y="1289513"/>
          <a:ext cx="907185" cy="453592"/>
        </a:xfrm>
        <a:prstGeom prst="rect">
          <a:avLst/>
        </a:prstGeom>
        <a:solidFill>
          <a:srgbClr val="C0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noProof="0" dirty="0"/>
            <a:t>Impact</a:t>
          </a:r>
        </a:p>
      </dsp:txBody>
      <dsp:txXfrm>
        <a:off x="4996466" y="1289513"/>
        <a:ext cx="907185" cy="453592"/>
      </dsp:txXfrm>
    </dsp:sp>
    <dsp:sp modelId="{3C885190-F99D-4D55-8E7B-C94925E90A1A}">
      <dsp:nvSpPr>
        <dsp:cNvPr id="0" name=""/>
        <dsp:cNvSpPr/>
      </dsp:nvSpPr>
      <dsp:spPr>
        <a:xfrm>
          <a:off x="6094160" y="1289513"/>
          <a:ext cx="907185" cy="453592"/>
        </a:xfrm>
        <a:prstGeom prst="rect">
          <a:avLst/>
        </a:prstGeom>
        <a:solidFill>
          <a:srgbClr val="C0000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noProof="0" dirty="0"/>
            <a:t>Impact</a:t>
          </a:r>
        </a:p>
      </dsp:txBody>
      <dsp:txXfrm>
        <a:off x="6094160" y="1289513"/>
        <a:ext cx="907185" cy="453592"/>
      </dsp:txXfrm>
    </dsp:sp>
    <dsp:sp modelId="{A64C6D25-1478-46FF-91BA-011453FDB16B}">
      <dsp:nvSpPr>
        <dsp:cNvPr id="0" name=""/>
        <dsp:cNvSpPr/>
      </dsp:nvSpPr>
      <dsp:spPr>
        <a:xfrm>
          <a:off x="3799915" y="645412"/>
          <a:ext cx="1554888" cy="453592"/>
        </a:xfrm>
        <a:prstGeom prst="rect">
          <a:avLst/>
        </a:prstGeom>
        <a:solidFill>
          <a:schemeClr val="accent3"/>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sv-SE" sz="1400" kern="1200" dirty="0" err="1"/>
            <a:t>Assumptions</a:t>
          </a:r>
          <a:endParaRPr lang="sv-SE" sz="1400" kern="1200" dirty="0"/>
        </a:p>
      </dsp:txBody>
      <dsp:txXfrm>
        <a:off x="3799915" y="645412"/>
        <a:ext cx="1554888" cy="4535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1451C8-53DB-4001-AE2E-C1CF58765F8D}">
      <dsp:nvSpPr>
        <dsp:cNvPr id="0" name=""/>
        <dsp:cNvSpPr/>
      </dsp:nvSpPr>
      <dsp:spPr>
        <a:xfrm rot="5400000">
          <a:off x="4646848" y="-1755616"/>
          <a:ext cx="1619110" cy="5135439"/>
        </a:xfrm>
        <a:prstGeom prst="round2SameRect">
          <a:avLst/>
        </a:prstGeom>
        <a:solidFill>
          <a:schemeClr val="accent1">
            <a:lumMod val="40000"/>
            <a:lumOff val="60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u="sng" kern="1200" dirty="0"/>
            <a:t>Output 1.1</a:t>
          </a:r>
          <a:r>
            <a:rPr lang="en-US" sz="1600" kern="1200" dirty="0"/>
            <a:t>: Capacity of the MSMEs sector to create jobs is improved</a:t>
          </a:r>
        </a:p>
        <a:p>
          <a:pPr marL="171450" lvl="1" indent="-171450" algn="l" defTabSz="711200">
            <a:lnSpc>
              <a:spcPct val="90000"/>
            </a:lnSpc>
            <a:spcBef>
              <a:spcPct val="0"/>
            </a:spcBef>
            <a:spcAft>
              <a:spcPct val="15000"/>
            </a:spcAft>
            <a:buChar char="•"/>
          </a:pPr>
          <a:r>
            <a:rPr lang="en-US" sz="1600" u="sng" kern="1200" dirty="0"/>
            <a:t>Output 1.2</a:t>
          </a:r>
          <a:r>
            <a:rPr lang="en-US" sz="1600" kern="1200" dirty="0"/>
            <a:t>: Competitive integrated VC strengthened and upgraded</a:t>
          </a:r>
        </a:p>
        <a:p>
          <a:pPr marL="171450" lvl="1" indent="-171450" algn="l" defTabSz="711200">
            <a:lnSpc>
              <a:spcPct val="90000"/>
            </a:lnSpc>
            <a:spcBef>
              <a:spcPct val="0"/>
            </a:spcBef>
            <a:spcAft>
              <a:spcPct val="15000"/>
            </a:spcAft>
            <a:buChar char="•"/>
          </a:pPr>
          <a:r>
            <a:rPr lang="en-US" sz="1600" u="sng" kern="1200" dirty="0"/>
            <a:t>Output 1.3</a:t>
          </a:r>
          <a:r>
            <a:rPr lang="en-US" sz="1600" kern="1200" dirty="0"/>
            <a:t>: Job creation is fostered through </a:t>
          </a:r>
          <a:r>
            <a:rPr lang="en-US" sz="1600" kern="1200" dirty="0" err="1"/>
            <a:t>labour-intensive</a:t>
          </a:r>
          <a:r>
            <a:rPr lang="en-US" sz="1600" kern="1200" dirty="0"/>
            <a:t> investments</a:t>
          </a:r>
        </a:p>
      </dsp:txBody>
      <dsp:txXfrm rot="-5400000">
        <a:off x="2888684" y="81586"/>
        <a:ext cx="5056401" cy="1461034"/>
      </dsp:txXfrm>
    </dsp:sp>
    <dsp:sp modelId="{C99AACC7-33B7-4213-9EEE-344F1588C3BB}">
      <dsp:nvSpPr>
        <dsp:cNvPr id="0" name=""/>
        <dsp:cNvSpPr/>
      </dsp:nvSpPr>
      <dsp:spPr>
        <a:xfrm>
          <a:off x="0" y="37281"/>
          <a:ext cx="2888684" cy="1564285"/>
        </a:xfrm>
        <a:prstGeom prst="roundRect">
          <a:avLst/>
        </a:prstGeom>
        <a:solidFill>
          <a:schemeClr val="accent1">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t>Outcome 1 - Employment and income generating opportunities enhanced</a:t>
          </a:r>
        </a:p>
      </dsp:txBody>
      <dsp:txXfrm>
        <a:off x="76362" y="113643"/>
        <a:ext cx="2735960" cy="1411561"/>
      </dsp:txXfrm>
    </dsp:sp>
    <dsp:sp modelId="{EE030776-E44E-4ED8-BF42-304363636B4D}">
      <dsp:nvSpPr>
        <dsp:cNvPr id="0" name=""/>
        <dsp:cNvSpPr/>
      </dsp:nvSpPr>
      <dsp:spPr>
        <a:xfrm rot="5400000">
          <a:off x="4669846" y="-78465"/>
          <a:ext cx="1583782" cy="5140459"/>
        </a:xfrm>
        <a:prstGeom prst="round2SameRect">
          <a:avLst/>
        </a:prstGeom>
        <a:solidFill>
          <a:schemeClr val="accent1">
            <a:lumMod val="40000"/>
            <a:lumOff val="60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u="sng" kern="1200" dirty="0"/>
            <a:t>Output 2.1</a:t>
          </a:r>
          <a:r>
            <a:rPr lang="en-US" sz="1600" kern="1200" dirty="0"/>
            <a:t>: Vulnerable people provided with marketable skills</a:t>
          </a:r>
        </a:p>
        <a:p>
          <a:pPr marL="171450" lvl="1" indent="-171450" algn="l" defTabSz="711200">
            <a:lnSpc>
              <a:spcPct val="90000"/>
            </a:lnSpc>
            <a:spcBef>
              <a:spcPct val="0"/>
            </a:spcBef>
            <a:spcAft>
              <a:spcPct val="15000"/>
            </a:spcAft>
            <a:buChar char="•"/>
          </a:pPr>
          <a:r>
            <a:rPr lang="en-US" sz="1600" u="sng" kern="1200" dirty="0"/>
            <a:t>Output 2.2</a:t>
          </a:r>
          <a:r>
            <a:rPr lang="en-US" sz="1600" kern="1200" dirty="0"/>
            <a:t>: Pathway to entrepreneurship and employment strengthened</a:t>
          </a:r>
        </a:p>
      </dsp:txBody>
      <dsp:txXfrm rot="-5400000">
        <a:off x="2891508" y="1777187"/>
        <a:ext cx="5063145" cy="1429154"/>
      </dsp:txXfrm>
    </dsp:sp>
    <dsp:sp modelId="{26C4C517-E8D2-4FB7-BB3D-DCA1FF3A83F3}">
      <dsp:nvSpPr>
        <dsp:cNvPr id="0" name=""/>
        <dsp:cNvSpPr/>
      </dsp:nvSpPr>
      <dsp:spPr>
        <a:xfrm>
          <a:off x="0" y="1709621"/>
          <a:ext cx="2891508" cy="1564285"/>
        </a:xfrm>
        <a:prstGeom prst="roundRect">
          <a:avLst/>
        </a:prstGeom>
        <a:solidFill>
          <a:schemeClr val="accent1">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t>Outcome 2 – Workforce employability improved</a:t>
          </a:r>
        </a:p>
      </dsp:txBody>
      <dsp:txXfrm>
        <a:off x="76362" y="1785983"/>
        <a:ext cx="2738784" cy="1411561"/>
      </dsp:txXfrm>
    </dsp:sp>
    <dsp:sp modelId="{24625367-3F30-4888-96F2-BA3756983E5A}">
      <dsp:nvSpPr>
        <dsp:cNvPr id="0" name=""/>
        <dsp:cNvSpPr/>
      </dsp:nvSpPr>
      <dsp:spPr>
        <a:xfrm rot="5400000">
          <a:off x="4716182" y="1571270"/>
          <a:ext cx="1501789" cy="5145484"/>
        </a:xfrm>
        <a:prstGeom prst="round2SameRect">
          <a:avLst/>
        </a:prstGeom>
        <a:solidFill>
          <a:schemeClr val="accent1">
            <a:lumMod val="40000"/>
            <a:lumOff val="60000"/>
            <a:alpha val="9000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US" sz="1600" u="sng" kern="1200" dirty="0"/>
            <a:t>Output 3.1</a:t>
          </a:r>
          <a:r>
            <a:rPr lang="en-US" sz="1600" kern="1200" dirty="0"/>
            <a:t>: Decent work conditions improved</a:t>
          </a:r>
        </a:p>
        <a:p>
          <a:pPr marL="171450" lvl="1" indent="-171450" algn="l" defTabSz="711200">
            <a:lnSpc>
              <a:spcPct val="90000"/>
            </a:lnSpc>
            <a:spcBef>
              <a:spcPct val="0"/>
            </a:spcBef>
            <a:spcAft>
              <a:spcPct val="15000"/>
            </a:spcAft>
            <a:buChar char="•"/>
          </a:pPr>
          <a:r>
            <a:rPr lang="en-US" sz="1600" u="sng" kern="1200" dirty="0"/>
            <a:t>Output 3.2</a:t>
          </a:r>
          <a:r>
            <a:rPr lang="en-US" sz="1600" kern="1200" dirty="0"/>
            <a:t>: Policies, strategies, plans set up to strengthen business ecosystem</a:t>
          </a:r>
        </a:p>
      </dsp:txBody>
      <dsp:txXfrm rot="-5400000">
        <a:off x="2894335" y="3466429"/>
        <a:ext cx="5072173" cy="1355167"/>
      </dsp:txXfrm>
    </dsp:sp>
    <dsp:sp modelId="{00934F11-E428-49A9-BC89-6641798DEE0A}">
      <dsp:nvSpPr>
        <dsp:cNvPr id="0" name=""/>
        <dsp:cNvSpPr/>
      </dsp:nvSpPr>
      <dsp:spPr>
        <a:xfrm>
          <a:off x="0" y="3361869"/>
          <a:ext cx="2894334" cy="1564285"/>
        </a:xfrm>
        <a:prstGeom prst="roundRect">
          <a:avLst/>
        </a:prstGeom>
        <a:solidFill>
          <a:schemeClr val="accent1">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US" sz="1900" b="1" kern="1200" dirty="0"/>
            <a:t>Outcome 3 – Policy development &amp; enabling environment for job creation strengthened</a:t>
          </a:r>
        </a:p>
      </dsp:txBody>
      <dsp:txXfrm>
        <a:off x="76362" y="3438231"/>
        <a:ext cx="2741610" cy="1411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D5B1D6-A6E6-4BA5-AAA3-59254B474E17}">
      <dsp:nvSpPr>
        <dsp:cNvPr id="0" name=""/>
        <dsp:cNvSpPr/>
      </dsp:nvSpPr>
      <dsp:spPr>
        <a:xfrm>
          <a:off x="3855663" y="53928"/>
          <a:ext cx="2804272" cy="2804272"/>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cap="all" baseline="0" dirty="0"/>
            <a:t>Education</a:t>
          </a:r>
        </a:p>
      </dsp:txBody>
      <dsp:txXfrm>
        <a:off x="4179233" y="431426"/>
        <a:ext cx="2157132" cy="889817"/>
      </dsp:txXfrm>
    </dsp:sp>
    <dsp:sp modelId="{E62503FB-2AFC-4499-9BA7-5D59BF8FFBF2}">
      <dsp:nvSpPr>
        <dsp:cNvPr id="0" name=""/>
        <dsp:cNvSpPr/>
      </dsp:nvSpPr>
      <dsp:spPr>
        <a:xfrm>
          <a:off x="5096015" y="1294279"/>
          <a:ext cx="2804272" cy="2804272"/>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cap="all" baseline="0" dirty="0"/>
            <a:t>Skills</a:t>
          </a:r>
        </a:p>
      </dsp:txBody>
      <dsp:txXfrm>
        <a:off x="6606007" y="1617849"/>
        <a:ext cx="1078566" cy="2157132"/>
      </dsp:txXfrm>
    </dsp:sp>
    <dsp:sp modelId="{445D60C0-7CD3-47EF-A68C-59D1BD7E4F56}">
      <dsp:nvSpPr>
        <dsp:cNvPr id="0" name=""/>
        <dsp:cNvSpPr/>
      </dsp:nvSpPr>
      <dsp:spPr>
        <a:xfrm>
          <a:off x="3855663" y="2534630"/>
          <a:ext cx="2804272" cy="2804272"/>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dirty="0"/>
            <a:t>MARKET </a:t>
          </a:r>
          <a:r>
            <a:rPr lang="en-US" sz="1600" b="1" kern="1200" cap="all" baseline="0" dirty="0"/>
            <a:t>Analysis</a:t>
          </a:r>
        </a:p>
      </dsp:txBody>
      <dsp:txXfrm>
        <a:off x="4179233" y="4071587"/>
        <a:ext cx="2157132" cy="889817"/>
      </dsp:txXfrm>
    </dsp:sp>
    <dsp:sp modelId="{8F12368F-8D77-438A-A7A9-84A1F8B787DA}">
      <dsp:nvSpPr>
        <dsp:cNvPr id="0" name=""/>
        <dsp:cNvSpPr/>
      </dsp:nvSpPr>
      <dsp:spPr>
        <a:xfrm>
          <a:off x="2615312" y="1294279"/>
          <a:ext cx="2804272" cy="2804272"/>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b="1" kern="1200" cap="all" baseline="0" dirty="0"/>
            <a:t>  Preference</a:t>
          </a:r>
        </a:p>
      </dsp:txBody>
      <dsp:txXfrm>
        <a:off x="2831026" y="1617849"/>
        <a:ext cx="1078566" cy="21571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36979F-81E8-4559-9933-53296436E959}">
      <dsp:nvSpPr>
        <dsp:cNvPr id="0" name=""/>
        <dsp:cNvSpPr/>
      </dsp:nvSpPr>
      <dsp:spPr>
        <a:xfrm>
          <a:off x="0" y="1653055"/>
          <a:ext cx="2808371" cy="1822682"/>
        </a:xfrm>
        <a:prstGeom prst="rightArrow">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D06419F-ACAE-4EBD-B7A0-B8A58C32CF8F}">
      <dsp:nvSpPr>
        <dsp:cNvPr id="0" name=""/>
        <dsp:cNvSpPr/>
      </dsp:nvSpPr>
      <dsp:spPr>
        <a:xfrm>
          <a:off x="1088079" y="2186450"/>
          <a:ext cx="1046282" cy="954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2720" rIns="0" bIns="172720" numCol="1" spcCol="1270" anchor="ctr" anchorCtr="0">
          <a:noAutofit/>
        </a:bodyPr>
        <a:lstStyle/>
        <a:p>
          <a:pPr marL="0" lvl="0" indent="0" algn="ctr" defTabSz="755650">
            <a:lnSpc>
              <a:spcPct val="90000"/>
            </a:lnSpc>
            <a:spcBef>
              <a:spcPct val="0"/>
            </a:spcBef>
            <a:spcAft>
              <a:spcPct val="35000"/>
            </a:spcAft>
            <a:buNone/>
          </a:pPr>
          <a:r>
            <a:rPr lang="en-US" sz="1700" kern="1200" dirty="0"/>
            <a:t>Action Plan</a:t>
          </a:r>
        </a:p>
      </dsp:txBody>
      <dsp:txXfrm>
        <a:off x="1088079" y="2186450"/>
        <a:ext cx="1046282" cy="954218"/>
      </dsp:txXfrm>
    </dsp:sp>
    <dsp:sp modelId="{D979C477-6A70-4CBA-A9D4-E4EE49098096}">
      <dsp:nvSpPr>
        <dsp:cNvPr id="0" name=""/>
        <dsp:cNvSpPr/>
      </dsp:nvSpPr>
      <dsp:spPr>
        <a:xfrm>
          <a:off x="21278" y="1729249"/>
          <a:ext cx="1046282" cy="11312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marL="0" lvl="0" indent="0" algn="ctr" defTabSz="800100">
            <a:lnSpc>
              <a:spcPct val="90000"/>
            </a:lnSpc>
            <a:spcBef>
              <a:spcPct val="0"/>
            </a:spcBef>
            <a:spcAft>
              <a:spcPct val="35000"/>
            </a:spcAft>
            <a:buNone/>
          </a:pPr>
          <a:r>
            <a:rPr lang="en-US" sz="1800" kern="1200" dirty="0"/>
            <a:t>Counseling</a:t>
          </a:r>
        </a:p>
      </dsp:txBody>
      <dsp:txXfrm>
        <a:off x="21278" y="1729249"/>
        <a:ext cx="1046282" cy="11312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E82D7-1C60-43DA-BBFE-C039F9A4A066}">
      <dsp:nvSpPr>
        <dsp:cNvPr id="0" name=""/>
        <dsp:cNvSpPr/>
      </dsp:nvSpPr>
      <dsp:spPr>
        <a:xfrm>
          <a:off x="3817" y="29622"/>
          <a:ext cx="1669070" cy="12361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MSE outreach and profiling </a:t>
          </a:r>
          <a:r>
            <a:rPr lang="en-US" sz="1800" kern="1200"/>
            <a:t>+ referrals</a:t>
          </a:r>
          <a:endParaRPr lang="en-US" sz="1800" kern="1200" dirty="0"/>
        </a:p>
      </dsp:txBody>
      <dsp:txXfrm>
        <a:off x="40023" y="65828"/>
        <a:ext cx="1596658" cy="1163743"/>
      </dsp:txXfrm>
    </dsp:sp>
    <dsp:sp modelId="{A5DCF664-641A-480F-B7E7-F9A4F232C060}">
      <dsp:nvSpPr>
        <dsp:cNvPr id="0" name=""/>
        <dsp:cNvSpPr/>
      </dsp:nvSpPr>
      <dsp:spPr>
        <a:xfrm>
          <a:off x="1839794" y="440735"/>
          <a:ext cx="353842" cy="4139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839794" y="523521"/>
        <a:ext cx="247689" cy="248357"/>
      </dsp:txXfrm>
    </dsp:sp>
    <dsp:sp modelId="{094752C0-967C-4288-9770-0C17343BCBC6}">
      <dsp:nvSpPr>
        <dsp:cNvPr id="0" name=""/>
        <dsp:cNvSpPr/>
      </dsp:nvSpPr>
      <dsp:spPr>
        <a:xfrm>
          <a:off x="2340515" y="29622"/>
          <a:ext cx="1669070" cy="12361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MSE profile review</a:t>
          </a:r>
        </a:p>
      </dsp:txBody>
      <dsp:txXfrm>
        <a:off x="2376721" y="65828"/>
        <a:ext cx="1596658" cy="1163743"/>
      </dsp:txXfrm>
    </dsp:sp>
    <dsp:sp modelId="{31700B02-7D23-47CB-8624-52CEB50E0677}">
      <dsp:nvSpPr>
        <dsp:cNvPr id="0" name=""/>
        <dsp:cNvSpPr/>
      </dsp:nvSpPr>
      <dsp:spPr>
        <a:xfrm>
          <a:off x="4176492" y="440735"/>
          <a:ext cx="353842" cy="4139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176492" y="523521"/>
        <a:ext cx="247689" cy="248357"/>
      </dsp:txXfrm>
    </dsp:sp>
    <dsp:sp modelId="{3A53B891-F82F-4750-956C-4E0BE2E3A3A2}">
      <dsp:nvSpPr>
        <dsp:cNvPr id="0" name=""/>
        <dsp:cNvSpPr/>
      </dsp:nvSpPr>
      <dsp:spPr>
        <a:xfrm>
          <a:off x="4677214" y="29622"/>
          <a:ext cx="1669070" cy="12361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Preliminary selection </a:t>
          </a:r>
        </a:p>
      </dsp:txBody>
      <dsp:txXfrm>
        <a:off x="4713420" y="65828"/>
        <a:ext cx="1596658" cy="1163743"/>
      </dsp:txXfrm>
    </dsp:sp>
    <dsp:sp modelId="{1C546FCD-A40A-402F-BE71-7C2B9B0C7371}">
      <dsp:nvSpPr>
        <dsp:cNvPr id="0" name=""/>
        <dsp:cNvSpPr/>
      </dsp:nvSpPr>
      <dsp:spPr>
        <a:xfrm>
          <a:off x="6513191" y="440735"/>
          <a:ext cx="353842" cy="4139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513191" y="523521"/>
        <a:ext cx="247689" cy="248357"/>
      </dsp:txXfrm>
    </dsp:sp>
    <dsp:sp modelId="{4E2463AE-152E-4180-B1E4-A1A3A77159A1}">
      <dsp:nvSpPr>
        <dsp:cNvPr id="0" name=""/>
        <dsp:cNvSpPr/>
      </dsp:nvSpPr>
      <dsp:spPr>
        <a:xfrm>
          <a:off x="7013912" y="29622"/>
          <a:ext cx="1669070" cy="123615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Matching with potential service provider (SP)</a:t>
          </a:r>
        </a:p>
      </dsp:txBody>
      <dsp:txXfrm>
        <a:off x="7050118" y="65828"/>
        <a:ext cx="1596658" cy="11637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8E82D7-1C60-43DA-BBFE-C039F9A4A066}">
      <dsp:nvSpPr>
        <dsp:cNvPr id="0" name=""/>
        <dsp:cNvSpPr/>
      </dsp:nvSpPr>
      <dsp:spPr>
        <a:xfrm>
          <a:off x="3817" y="413678"/>
          <a:ext cx="1669070" cy="10014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In-depth assessment visits by SP</a:t>
          </a:r>
        </a:p>
      </dsp:txBody>
      <dsp:txXfrm>
        <a:off x="33148" y="443009"/>
        <a:ext cx="1610408" cy="942780"/>
      </dsp:txXfrm>
    </dsp:sp>
    <dsp:sp modelId="{A5DCF664-641A-480F-B7E7-F9A4F232C060}">
      <dsp:nvSpPr>
        <dsp:cNvPr id="0" name=""/>
        <dsp:cNvSpPr/>
      </dsp:nvSpPr>
      <dsp:spPr>
        <a:xfrm>
          <a:off x="1839794" y="707435"/>
          <a:ext cx="353842" cy="4139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839794" y="790221"/>
        <a:ext cx="247689" cy="248357"/>
      </dsp:txXfrm>
    </dsp:sp>
    <dsp:sp modelId="{094752C0-967C-4288-9770-0C17343BCBC6}">
      <dsp:nvSpPr>
        <dsp:cNvPr id="0" name=""/>
        <dsp:cNvSpPr/>
      </dsp:nvSpPr>
      <dsp:spPr>
        <a:xfrm>
          <a:off x="2340515" y="413678"/>
          <a:ext cx="1669070" cy="10014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Consensus on priority needs</a:t>
          </a:r>
        </a:p>
      </dsp:txBody>
      <dsp:txXfrm>
        <a:off x="2369846" y="443009"/>
        <a:ext cx="1610408" cy="942780"/>
      </dsp:txXfrm>
    </dsp:sp>
    <dsp:sp modelId="{31700B02-7D23-47CB-8624-52CEB50E0677}">
      <dsp:nvSpPr>
        <dsp:cNvPr id="0" name=""/>
        <dsp:cNvSpPr/>
      </dsp:nvSpPr>
      <dsp:spPr>
        <a:xfrm rot="21577209">
          <a:off x="4151600" y="699963"/>
          <a:ext cx="301084" cy="4139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4151601" y="783048"/>
        <a:ext cx="210759" cy="248357"/>
      </dsp:txXfrm>
    </dsp:sp>
    <dsp:sp modelId="{4E2463AE-152E-4180-B1E4-A1A3A77159A1}">
      <dsp:nvSpPr>
        <dsp:cNvPr id="0" name=""/>
        <dsp:cNvSpPr/>
      </dsp:nvSpPr>
      <dsp:spPr>
        <a:xfrm>
          <a:off x="4577657" y="398847"/>
          <a:ext cx="1669070" cy="10014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Training </a:t>
          </a:r>
        </a:p>
      </dsp:txBody>
      <dsp:txXfrm>
        <a:off x="4606988" y="428178"/>
        <a:ext cx="1610408" cy="942780"/>
      </dsp:txXfrm>
    </dsp:sp>
    <dsp:sp modelId="{696BDCDF-C115-47EA-8404-1F692FB545D6}">
      <dsp:nvSpPr>
        <dsp:cNvPr id="0" name=""/>
        <dsp:cNvSpPr/>
      </dsp:nvSpPr>
      <dsp:spPr>
        <a:xfrm rot="20928">
          <a:off x="6438519" y="700089"/>
          <a:ext cx="406615" cy="4139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438520" y="782504"/>
        <a:ext cx="284631" cy="248357"/>
      </dsp:txXfrm>
    </dsp:sp>
    <dsp:sp modelId="{9AE1DFC5-0396-4946-B198-5BF00080FF4C}">
      <dsp:nvSpPr>
        <dsp:cNvPr id="0" name=""/>
        <dsp:cNvSpPr/>
      </dsp:nvSpPr>
      <dsp:spPr>
        <a:xfrm>
          <a:off x="7013912" y="413678"/>
          <a:ext cx="1669070" cy="100144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Mentoring</a:t>
          </a:r>
        </a:p>
      </dsp:txBody>
      <dsp:txXfrm>
        <a:off x="7043243" y="443009"/>
        <a:ext cx="1610408" cy="9427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50983-1A63-44C3-860E-1C6990AE9EC9}">
      <dsp:nvSpPr>
        <dsp:cNvPr id="0" name=""/>
        <dsp:cNvSpPr/>
      </dsp:nvSpPr>
      <dsp:spPr>
        <a:xfrm>
          <a:off x="508634" y="0"/>
          <a:ext cx="5764530" cy="114300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7A530F-ED69-40A0-916F-7AE6EB76E0E5}">
      <dsp:nvSpPr>
        <dsp:cNvPr id="0" name=""/>
        <dsp:cNvSpPr/>
      </dsp:nvSpPr>
      <dsp:spPr>
        <a:xfrm>
          <a:off x="173684" y="342899"/>
          <a:ext cx="2034540" cy="4572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Monitoring</a:t>
          </a:r>
        </a:p>
      </dsp:txBody>
      <dsp:txXfrm>
        <a:off x="196003" y="365218"/>
        <a:ext cx="1989902" cy="412562"/>
      </dsp:txXfrm>
    </dsp:sp>
    <dsp:sp modelId="{6741D941-3D21-4118-A4CE-CB4DDDB09B6A}">
      <dsp:nvSpPr>
        <dsp:cNvPr id="0" name=""/>
        <dsp:cNvSpPr/>
      </dsp:nvSpPr>
      <dsp:spPr>
        <a:xfrm>
          <a:off x="2373630" y="323491"/>
          <a:ext cx="2034540" cy="45720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Action learning</a:t>
          </a:r>
        </a:p>
      </dsp:txBody>
      <dsp:txXfrm>
        <a:off x="2395949" y="345810"/>
        <a:ext cx="1989902" cy="412562"/>
      </dsp:txXfrm>
    </dsp:sp>
    <dsp:sp modelId="{77BF8105-4B15-4570-803C-1EFABA8AAB07}">
      <dsp:nvSpPr>
        <dsp:cNvPr id="0" name=""/>
        <dsp:cNvSpPr/>
      </dsp:nvSpPr>
      <dsp:spPr>
        <a:xfrm>
          <a:off x="4573575" y="342899"/>
          <a:ext cx="2034540" cy="45720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Adjustments</a:t>
          </a:r>
        </a:p>
      </dsp:txBody>
      <dsp:txXfrm>
        <a:off x="4595894" y="365218"/>
        <a:ext cx="1989902" cy="41256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889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8250" y="0"/>
            <a:ext cx="2889250" cy="488950"/>
          </a:xfrm>
          <a:prstGeom prst="rect">
            <a:avLst/>
          </a:prstGeom>
        </p:spPr>
        <p:txBody>
          <a:bodyPr vert="horz" lIns="91440" tIns="45720" rIns="91440" bIns="45720" rtlCol="0"/>
          <a:lstStyle>
            <a:lvl1pPr algn="r">
              <a:defRPr sz="1200"/>
            </a:lvl1pPr>
          </a:lstStyle>
          <a:p>
            <a:fld id="{A2A7998B-F010-4D6B-9187-22D7475CFF57}" type="datetimeFigureOut">
              <a:rPr lang="en-US" smtClean="0"/>
              <a:t>7/13/2017</a:t>
            </a:fld>
            <a:endParaRPr lang="en-US"/>
          </a:p>
        </p:txBody>
      </p:sp>
      <p:sp>
        <p:nvSpPr>
          <p:cNvPr id="4" name="Footer Placeholder 3"/>
          <p:cNvSpPr>
            <a:spLocks noGrp="1"/>
          </p:cNvSpPr>
          <p:nvPr>
            <p:ph type="ftr" sz="quarter" idx="2"/>
          </p:nvPr>
        </p:nvSpPr>
        <p:spPr>
          <a:xfrm>
            <a:off x="0" y="9264650"/>
            <a:ext cx="2889250" cy="4889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8250" y="9264650"/>
            <a:ext cx="2889250" cy="488950"/>
          </a:xfrm>
          <a:prstGeom prst="rect">
            <a:avLst/>
          </a:prstGeom>
        </p:spPr>
        <p:txBody>
          <a:bodyPr vert="horz" lIns="91440" tIns="45720" rIns="91440" bIns="45720" rtlCol="0" anchor="b"/>
          <a:lstStyle>
            <a:lvl1pPr algn="r">
              <a:defRPr sz="1200"/>
            </a:lvl1pPr>
          </a:lstStyle>
          <a:p>
            <a:fld id="{109C8C34-E7EA-418D-9370-8E7113794C13}" type="slidenum">
              <a:rPr lang="en-US" smtClean="0"/>
              <a:t>‹#›</a:t>
            </a:fld>
            <a:endParaRPr lang="en-US"/>
          </a:p>
        </p:txBody>
      </p:sp>
    </p:spTree>
    <p:extLst>
      <p:ext uri="{BB962C8B-B14F-4D97-AF65-F5344CB8AC3E}">
        <p14:creationId xmlns:p14="http://schemas.microsoft.com/office/powerpoint/2010/main" val="1041203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87680"/>
          </a:xfrm>
          <a:prstGeom prst="rect">
            <a:avLst/>
          </a:prstGeom>
        </p:spPr>
        <p:txBody>
          <a:bodyPr vert="horz" lIns="91440" tIns="45720" rIns="91440" bIns="45720" rtlCol="0"/>
          <a:lstStyle>
            <a:lvl1pPr algn="r">
              <a:defRPr sz="1200"/>
            </a:lvl1pPr>
          </a:lstStyle>
          <a:p>
            <a:fld id="{1CDB3EEA-2102-46AB-B46A-8CBFCF501BBA}" type="datetimeFigureOut">
              <a:rPr lang="en-GB" smtClean="0"/>
              <a:t>13/07/2017</a:t>
            </a:fld>
            <a:endParaRPr lang="en-GB"/>
          </a:p>
        </p:txBody>
      </p:sp>
      <p:sp>
        <p:nvSpPr>
          <p:cNvPr id="4" name="Slide Image Placeholder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32960"/>
            <a:ext cx="5335270" cy="438912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264227"/>
            <a:ext cx="2889938" cy="48768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264227"/>
            <a:ext cx="2889938" cy="487680"/>
          </a:xfrm>
          <a:prstGeom prst="rect">
            <a:avLst/>
          </a:prstGeom>
        </p:spPr>
        <p:txBody>
          <a:bodyPr vert="horz" lIns="91440" tIns="45720" rIns="91440" bIns="45720" rtlCol="0" anchor="b"/>
          <a:lstStyle>
            <a:lvl1pPr algn="r">
              <a:defRPr sz="1200"/>
            </a:lvl1pPr>
          </a:lstStyle>
          <a:p>
            <a:fld id="{BB59E501-5CF4-491C-8F68-2E5748A035C2}" type="slidenum">
              <a:rPr lang="en-GB" smtClean="0"/>
              <a:t>‹#›</a:t>
            </a:fld>
            <a:endParaRPr lang="en-GB"/>
          </a:p>
        </p:txBody>
      </p:sp>
    </p:spTree>
    <p:extLst>
      <p:ext uri="{BB962C8B-B14F-4D97-AF65-F5344CB8AC3E}">
        <p14:creationId xmlns:p14="http://schemas.microsoft.com/office/powerpoint/2010/main" val="291088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6938" y="731838"/>
            <a:ext cx="4875212" cy="36576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05A13D1-23FE-4365-8D18-74CECADE0726}"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649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Livelihoods sector contributes to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t>
            </a:r>
            <a:r>
              <a:rPr kumimoji="0" lang="en-US" sz="1200" b="1" i="0" u="none" strike="noStrike" kern="1200" cap="none" spc="0" normalizeH="0" baseline="0" noProof="0" dirty="0">
                <a:ln>
                  <a:noFill/>
                </a:ln>
                <a:solidFill>
                  <a:prstClr val="black"/>
                </a:solidFill>
                <a:effectLst/>
                <a:uLnTx/>
                <a:uFillTx/>
                <a:latin typeface="+mn-lt"/>
                <a:ea typeface="+mn-ea"/>
                <a:cs typeface="+mn-cs"/>
              </a:rPr>
              <a:t> SO4 </a:t>
            </a:r>
            <a:r>
              <a:rPr kumimoji="0" lang="en-US" sz="1200" b="0" i="0" u="none" strike="noStrike" kern="1200" cap="none" spc="0" normalizeH="0" baseline="0" noProof="0" dirty="0">
                <a:ln>
                  <a:noFill/>
                </a:ln>
                <a:solidFill>
                  <a:prstClr val="black"/>
                </a:solidFill>
                <a:effectLst/>
                <a:uLnTx/>
                <a:uFillTx/>
                <a:latin typeface="+mn-lt"/>
                <a:ea typeface="+mn-ea"/>
                <a:cs typeface="+mn-cs"/>
              </a:rPr>
              <a:t>“Reinforce Lebanon’s economic, social and environmental stability”:  </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Outcome 1: Employment and income generating opportunities enhanced (job creation through MSME support/VC development/public works)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Outcome 2: Workforce employability improved (provision of MBST, internships, OTJ trainings, career guidance services…)</a:t>
            </a:r>
          </a:p>
          <a:p>
            <a:pPr marL="628650"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Outcome 3: Policy development and enabling environment for job creation strengthened (decent work conditions improved ; policies, strategies &amp; plans improving business environment)</a:t>
            </a:r>
          </a:p>
          <a:p>
            <a:endParaRPr lang="en-US" dirty="0"/>
          </a:p>
        </p:txBody>
      </p:sp>
      <p:sp>
        <p:nvSpPr>
          <p:cNvPr id="4" name="Slide Number Placeholder 3"/>
          <p:cNvSpPr txBox="1"/>
          <p:nvPr/>
        </p:nvSpPr>
        <p:spPr>
          <a:xfrm>
            <a:off x="3777602" y="9264222"/>
            <a:ext cx="2889938" cy="489377"/>
          </a:xfrm>
          <a:prstGeom prst="rect">
            <a:avLst/>
          </a:prstGeom>
          <a:noFill/>
          <a:ln cap="flat">
            <a:noFill/>
          </a:ln>
        </p:spPr>
        <p:txBody>
          <a:bodyPr vert="horz" wrap="square" lIns="91440" tIns="45720" rIns="91440" bIns="45720" anchor="b" anchorCtr="0" compatLnSpc="1">
            <a:noAutofit/>
          </a:bodyPr>
          <a:lstStyle/>
          <a:p>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fld id="{FC4ECF23-BF67-4BFF-B750-2927278CCBFC}" type="slidenum">
              <a:rPr kumimoji="0" lang="en-GB" sz="1200" b="0" i="0" u="none" strike="noStrike" kern="1200" cap="none" spc="0" normalizeH="0" baseline="0" noProof="0" smtClean="0">
                <a:ln>
                  <a:noFill/>
                </a:ln>
                <a:solidFill>
                  <a:srgbClr val="000000"/>
                </a:solidFill>
                <a:effectLst/>
                <a:uLnTx/>
                <a:uFillTx/>
                <a:latin typeface="Calibri"/>
              </a:rPr>
              <a:pPr marL="0" marR="0" lvl="0" indent="0" algn="r" defTabSz="4572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t>11</a:t>
            </a:fld>
            <a:endParaRPr kumimoji="0" lang="en-GB" sz="1200" b="0" i="0" u="none" strike="noStrike" kern="1200" cap="none" spc="0" normalizeH="0" baseline="0" noProof="0">
              <a:ln>
                <a:noFill/>
              </a:ln>
              <a:solidFill>
                <a:srgbClr val="000000"/>
              </a:solidFill>
              <a:effectLst/>
              <a:uLnTx/>
              <a:uFillTx/>
              <a:latin typeface="Calibri"/>
            </a:endParaRPr>
          </a:p>
        </p:txBody>
      </p:sp>
    </p:spTree>
    <p:extLst>
      <p:ext uri="{BB962C8B-B14F-4D97-AF65-F5344CB8AC3E}">
        <p14:creationId xmlns:p14="http://schemas.microsoft.com/office/powerpoint/2010/main" val="1395552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0"/>
              </a:spcBef>
              <a:spcAft>
                <a:spcPts val="0"/>
              </a:spcAft>
              <a:buClrTx/>
              <a:buSzTx/>
              <a:buFont typeface="+mj-lt"/>
              <a:buNone/>
              <a:tabLst/>
              <a:defRPr/>
            </a:pPr>
            <a:r>
              <a:rPr kumimoji="0" lang="en-US" sz="11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M&amp;E consultant’s main observations on the current LH sector </a:t>
            </a:r>
            <a:r>
              <a:rPr kumimoji="0" lang="en-US" sz="1100" b="0" i="0" u="sng"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logframe</a:t>
            </a:r>
            <a:r>
              <a:rPr kumimoji="0" lang="en-US" sz="11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07000"/>
              </a:lnSpc>
              <a:spcBef>
                <a:spcPts val="0"/>
              </a:spcBef>
              <a:spcAft>
                <a:spcPts val="0"/>
              </a:spcAft>
              <a:buClrTx/>
              <a:buSzTx/>
              <a:buFont typeface="+mj-lt"/>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1. The unique LH outcome is quite broad and imprecise. </a:t>
            </a:r>
          </a:p>
          <a:p>
            <a:pPr marL="171450" marR="0" lvl="0" indent="-171450" algn="just" defTabSz="914400" rtl="0" eaLnBrk="1" fontAlgn="auto" latinLnBrk="0" hangingPunct="1">
              <a:lnSpc>
                <a:spcPct val="107000"/>
              </a:lnSpc>
              <a:spcBef>
                <a:spcPts val="0"/>
              </a:spcBef>
              <a:spcAft>
                <a:spcPts val="0"/>
              </a:spcAft>
              <a:buClrTx/>
              <a:buSzTx/>
              <a:buFont typeface="Symbol" panose="05050102010706020507" pitchFamily="18" charset="2"/>
              <a:buChar char="Þ"/>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It makes it difficult for the sector to measure/assess its impact under the crisis response.</a:t>
            </a:r>
          </a:p>
          <a:p>
            <a:pPr marL="0" marR="0" lvl="0" indent="0" algn="just"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2. There is quite a bit of confusion between the outcome and output-level indicators.</a:t>
            </a:r>
          </a:p>
          <a:p>
            <a:pPr marL="0" marR="0" lvl="0" indent="0" algn="just" defTabSz="914400" rtl="0" eaLnBrk="1" fontAlgn="auto" latinLnBrk="0" hangingPunct="1">
              <a:lnSpc>
                <a:spcPct val="107000"/>
              </a:lnSpc>
              <a:spcBef>
                <a:spcPts val="0"/>
              </a:spcBef>
              <a:spcAft>
                <a:spcPts val="0"/>
              </a:spcAft>
              <a:buClrTx/>
              <a:buSzTx/>
              <a:buFont typeface="+mj-lt"/>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 Important information is missing (including some baseline data &amp; targets).</a:t>
            </a:r>
          </a:p>
          <a:p>
            <a:endParaRPr lang="en-US" dirty="0"/>
          </a:p>
        </p:txBody>
      </p:sp>
      <p:sp>
        <p:nvSpPr>
          <p:cNvPr id="4" name="Slide Number Placeholder 3"/>
          <p:cNvSpPr>
            <a:spLocks noGrp="1"/>
          </p:cNvSpPr>
          <p:nvPr>
            <p:ph type="sldNum" sz="quarter" idx="10"/>
          </p:nvPr>
        </p:nvSpPr>
        <p:spPr/>
        <p:txBody>
          <a:bodyPr/>
          <a:lstStyle/>
          <a:p>
            <a:fld id="{BB59E501-5CF4-491C-8F68-2E5748A035C2}" type="slidenum">
              <a:rPr lang="en-GB" smtClean="0"/>
              <a:t>12</a:t>
            </a:fld>
            <a:endParaRPr lang="en-GB"/>
          </a:p>
        </p:txBody>
      </p:sp>
    </p:spTree>
    <p:extLst>
      <p:ext uri="{BB962C8B-B14F-4D97-AF65-F5344CB8AC3E}">
        <p14:creationId xmlns:p14="http://schemas.microsoft.com/office/powerpoint/2010/main" val="27994911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C7DB88-EE5D-4E86-8350-523E82E21B29}" type="slidenum">
              <a:rPr kumimoji="0" lang="sv-S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sv-S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27408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1D65F1A-EDF3-4AE0-A7AF-64DDC02D1F7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11331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1D65F1A-EDF3-4AE0-A7AF-64DDC02D1F7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022581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1D65F1A-EDF3-4AE0-A7AF-64DDC02D1F7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32598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1D65F1A-EDF3-4AE0-A7AF-64DDC02D1F7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582875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1D65F1A-EDF3-4AE0-A7AF-64DDC02D1F7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110238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1D65F1A-EDF3-4AE0-A7AF-64DDC02D1F7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016370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1D65F1A-EDF3-4AE0-A7AF-64DDC02D1F7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65354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B59E501-5CF4-491C-8F68-2E5748A035C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640378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1D65F1A-EDF3-4AE0-A7AF-64DDC02D1F7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396943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1D65F1A-EDF3-4AE0-A7AF-64DDC02D1F7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988351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D65F1A-EDF3-4AE0-A7AF-64DDC02D1F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41251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D65F1A-EDF3-4AE0-A7AF-64DDC02D1F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44531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D65F1A-EDF3-4AE0-A7AF-64DDC02D1F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347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D65F1A-EDF3-4AE0-A7AF-64DDC02D1F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338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D65F1A-EDF3-4AE0-A7AF-64DDC02D1F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0175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1D65F1A-EDF3-4AE0-A7AF-64DDC02D1F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426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B59E501-5CF4-491C-8F68-2E5748A035C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745590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B59E501-5CF4-491C-8F68-2E5748A035C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765645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B59E501-5CF4-491C-8F68-2E5748A035C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284639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1" indent="-342900" algn="l" defTabSz="914400" rtl="0" eaLnBrk="1" fontAlgn="auto" latinLnBrk="0" hangingPunct="1">
              <a:lnSpc>
                <a:spcPct val="100000"/>
              </a:lnSpc>
              <a:spcBef>
                <a:spcPts val="0"/>
              </a:spcBef>
              <a:spcAft>
                <a:spcPts val="0"/>
              </a:spcAft>
              <a:buClr>
                <a:srgbClr val="A53010"/>
              </a:buClr>
              <a:buSzTx/>
              <a:buFont typeface="Wingdings" panose="05000000000000000000" pitchFamily="2" charset="2"/>
              <a:buChar char="Ø"/>
              <a:tabLst/>
              <a:defRPr/>
            </a:pPr>
            <a:r>
              <a:rPr kumimoji="0" lang="en-US" sz="27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Next steps</a:t>
            </a:r>
          </a:p>
          <a:p>
            <a:pPr marL="742950" marR="0" lvl="1" indent="-285750" algn="l" defTabSz="914400" rtl="0" eaLnBrk="1" fontAlgn="auto" latinLnBrk="0" hangingPunct="1">
              <a:lnSpc>
                <a:spcPct val="100000"/>
              </a:lnSpc>
              <a:spcBef>
                <a:spcPts val="0"/>
              </a:spcBef>
              <a:spcAft>
                <a:spcPts val="0"/>
              </a:spcAft>
              <a:buClr>
                <a:srgbClr val="A53010"/>
              </a:buClr>
              <a:buSzTx/>
              <a:buFont typeface="Wingdings" panose="05000000000000000000" pitchFamily="2" charset="2"/>
              <a:buChar char="ü"/>
              <a:tabLst/>
              <a:defRPr/>
            </a:pPr>
            <a:r>
              <a:rPr kumimoji="0" lang="en-US" sz="22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Organization of similar events </a:t>
            </a:r>
          </a:p>
          <a:p>
            <a:pPr marL="914400" marR="0" lvl="2" indent="0" algn="l" defTabSz="914400" rtl="0" eaLnBrk="1" fontAlgn="auto" latinLnBrk="0" hangingPunct="1">
              <a:lnSpc>
                <a:spcPct val="100000"/>
              </a:lnSpc>
              <a:spcBef>
                <a:spcPts val="0"/>
              </a:spcBef>
              <a:spcAft>
                <a:spcPts val="0"/>
              </a:spcAft>
              <a:buClr>
                <a:srgbClr val="A53010"/>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MoET</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SME Forum on July 11</a:t>
            </a:r>
            <a:r>
              <a:rPr kumimoji="0" lang="en-US" sz="2000" b="0" i="0" u="none" strike="noStrike" kern="1200" cap="none" spc="0" normalizeH="0" baseline="3000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th</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at BIEL (Beirut)</a:t>
            </a:r>
          </a:p>
          <a:p>
            <a:pPr marL="742950" marR="0" lvl="1" indent="-285750" algn="l" defTabSz="914400" rtl="0" eaLnBrk="1" fontAlgn="auto" latinLnBrk="0" hangingPunct="1">
              <a:lnSpc>
                <a:spcPct val="100000"/>
              </a:lnSpc>
              <a:spcBef>
                <a:spcPts val="0"/>
              </a:spcBef>
              <a:spcAft>
                <a:spcPts val="0"/>
              </a:spcAft>
              <a:buClr>
                <a:srgbClr val="A53010"/>
              </a:buClr>
              <a:buSzTx/>
              <a:buFont typeface="Wingdings" panose="05000000000000000000" pitchFamily="2" charset="2"/>
              <a:buChar char="ü"/>
              <a:tabLst/>
              <a:defRPr/>
            </a:pPr>
            <a:r>
              <a:rPr kumimoji="0" lang="en-US" sz="22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Setting up of a dedicated platform </a:t>
            </a:r>
            <a:r>
              <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to strengthen linkages with the private sector</a:t>
            </a:r>
            <a:endParaRPr kumimoji="0" lang="en-US" sz="22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914400" marR="0" lvl="2" indent="0" algn="l" defTabSz="914400" rtl="0" eaLnBrk="1" fontAlgn="auto" latinLnBrk="0" hangingPunct="1">
              <a:lnSpc>
                <a:spcPct val="100000"/>
              </a:lnSpc>
              <a:spcBef>
                <a:spcPts val="0"/>
              </a:spcBef>
              <a:spcAft>
                <a:spcPts val="0"/>
              </a:spcAft>
              <a:buClr>
                <a:srgbClr val="A53010"/>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With support of </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11 organizations </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(including OXFAM, ILO, IRC, LEADERS, Mercy Corps, UNIDO, ACTED and ALFANAR)</a:t>
            </a:r>
          </a:p>
          <a:p>
            <a:pPr marL="742950" marR="0" lvl="1" indent="-285750" algn="l" defTabSz="914400" rtl="0" eaLnBrk="1" fontAlgn="auto" latinLnBrk="0" hangingPunct="1">
              <a:lnSpc>
                <a:spcPct val="100000"/>
              </a:lnSpc>
              <a:spcBef>
                <a:spcPts val="0"/>
              </a:spcBef>
              <a:spcAft>
                <a:spcPts val="0"/>
              </a:spcAft>
              <a:buClr>
                <a:srgbClr val="A53010"/>
              </a:buClr>
              <a:buSzTx/>
              <a:buFont typeface="Wingdings" panose="05000000000000000000" pitchFamily="2" charset="2"/>
              <a:buChar char="ü"/>
              <a:tabLst/>
              <a:defRPr/>
            </a:pPr>
            <a:r>
              <a:rPr kumimoji="0" lang="en-US" sz="22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Development of guidelines on PSE </a:t>
            </a:r>
            <a:r>
              <a:rPr kumimoji="0" lang="en-US" sz="22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to provide guidance to partners and harmonize practices</a:t>
            </a:r>
          </a:p>
          <a:p>
            <a:pPr marL="1143000" marR="0" lvl="2" indent="-228600" algn="l" defTabSz="914400" rtl="0" eaLnBrk="1" fontAlgn="auto" latinLnBrk="0" hangingPunct="1">
              <a:lnSpc>
                <a:spcPct val="100000"/>
              </a:lnSpc>
              <a:spcBef>
                <a:spcPts val="0"/>
              </a:spcBef>
              <a:spcAft>
                <a:spcPts val="0"/>
              </a:spcAft>
              <a:buClr>
                <a:srgbClr val="A53010"/>
              </a:buClr>
              <a:buSzTx/>
              <a:buFont typeface="Wingdings" panose="05000000000000000000" pitchFamily="2" charset="2"/>
              <a:buChar char="§"/>
              <a:tabLst/>
              <a:defRPr/>
            </a:pP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With the support of </a:t>
            </a:r>
            <a:r>
              <a:rPr kumimoji="0" lang="en-US" sz="20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8 organizations </a:t>
            </a:r>
            <a:r>
              <a:rPr kumimoji="0" lang="en-US" sz="20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(including LEADERS, IRC, UNIDO, OXFAM, ALFANAR and UNDP).</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B59E501-5CF4-491C-8F68-2E5748A035C2}" type="slidenum">
              <a:rPr kumimoji="0" lang="en-GB"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681289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4EC7DB88-EE5D-4E86-8350-523E82E21B29}" type="slidenum">
              <a:rPr kumimoji="0" lang="sv-S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sv-SE"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3451722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4EC7DB88-EE5D-4E86-8350-523E82E21B29}" type="slidenum">
              <a:rPr lang="sv-SE" smtClean="0"/>
              <a:t>9</a:t>
            </a:fld>
            <a:endParaRPr lang="sv-SE"/>
          </a:p>
        </p:txBody>
      </p:sp>
    </p:spTree>
    <p:extLst>
      <p:ext uri="{BB962C8B-B14F-4D97-AF65-F5344CB8AC3E}">
        <p14:creationId xmlns:p14="http://schemas.microsoft.com/office/powerpoint/2010/main" val="1767928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59E501-5CF4-491C-8F68-2E5748A035C2}" type="slidenum">
              <a:rPr lang="en-GB" smtClean="0"/>
              <a:t>10</a:t>
            </a:fld>
            <a:endParaRPr lang="en-GB"/>
          </a:p>
        </p:txBody>
      </p:sp>
    </p:spTree>
    <p:extLst>
      <p:ext uri="{BB962C8B-B14F-4D97-AF65-F5344CB8AC3E}">
        <p14:creationId xmlns:p14="http://schemas.microsoft.com/office/powerpoint/2010/main" val="2994870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D344BA-7F37-4FF0-93BF-85B3347AE239}" type="datetimeFigureOut">
              <a:rPr lang="en-GB" smtClean="0"/>
              <a:t>13/07/2017</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A4DEE0C1-AE97-41D8-89B7-90E9A03E589B}" type="slidenum">
              <a:rPr lang="en-GB" smtClean="0"/>
              <a:t>‹#›</a:t>
            </a:fld>
            <a:endParaRPr lang="en-GB"/>
          </a:p>
        </p:txBody>
      </p:sp>
    </p:spTree>
    <p:extLst>
      <p:ext uri="{BB962C8B-B14F-4D97-AF65-F5344CB8AC3E}">
        <p14:creationId xmlns:p14="http://schemas.microsoft.com/office/powerpoint/2010/main" val="151597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fld id="{96DFF08F-DC6B-4601-B491-B0F83F6DD2DA}" type="datetimeFigureOut">
              <a:rPr lang="en-US" smtClean="0">
                <a:solidFill>
                  <a:srgbClr val="FFFFFF"/>
                </a:solidFill>
              </a:rPr>
              <a:pPr defTabSz="342900"/>
              <a:t>7/13/2017</a:t>
            </a:fld>
            <a:endParaRPr lang="en-US" dirty="0">
              <a:solidFill>
                <a:srgbClr val="FFFFFF"/>
              </a:solidFill>
            </a:endParaRPr>
          </a:p>
        </p:txBody>
      </p:sp>
      <p:sp>
        <p:nvSpPr>
          <p:cNvPr id="5" name="Footer Placeholder 4"/>
          <p:cNvSpPr>
            <a:spLocks noGrp="1"/>
          </p:cNvSpPr>
          <p:nvPr>
            <p:ph type="ftr" sz="quarter" idx="11"/>
          </p:nvPr>
        </p:nvSpPr>
        <p:spPr/>
        <p:txBody>
          <a:bodyPr/>
          <a:lstStyle/>
          <a:p>
            <a:pPr defTabSz="342900"/>
            <a:endParaRPr lang="en-US" dirty="0">
              <a:solidFill>
                <a:srgbClr val="FFFFFF"/>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defTabSz="342900"/>
            <a:fld id="{4FAB73BC-B049-4115-A692-8D63A059BFB8}" type="slidenum">
              <a:rPr lang="en-US" smtClean="0">
                <a:solidFill>
                  <a:srgbClr val="FFFFFF"/>
                </a:solidFill>
              </a:rPr>
              <a:pPr defTabSz="342900"/>
              <a:t>‹#›</a:t>
            </a:fld>
            <a:endParaRPr lang="en-US" dirty="0">
              <a:solidFill>
                <a:srgbClr val="FFFFFF"/>
              </a:solidFill>
            </a:endParaRPr>
          </a:p>
        </p:txBody>
      </p:sp>
    </p:spTree>
    <p:extLst>
      <p:ext uri="{BB962C8B-B14F-4D97-AF65-F5344CB8AC3E}">
        <p14:creationId xmlns:p14="http://schemas.microsoft.com/office/powerpoint/2010/main" val="97823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342900"/>
            <a:fld id="{96DFF08F-DC6B-4601-B491-B0F83F6DD2DA}" type="datetimeFigureOut">
              <a:rPr lang="en-US" smtClean="0">
                <a:solidFill>
                  <a:srgbClr val="FFFFFF"/>
                </a:solidFill>
              </a:rPr>
              <a:pPr defTabSz="342900"/>
              <a:t>7/13/2017</a:t>
            </a:fld>
            <a:endParaRPr lang="en-US" dirty="0">
              <a:solidFill>
                <a:srgbClr val="FFFFFF"/>
              </a:solidFill>
            </a:endParaRPr>
          </a:p>
        </p:txBody>
      </p:sp>
      <p:sp>
        <p:nvSpPr>
          <p:cNvPr id="5" name="Footer Placeholder 4"/>
          <p:cNvSpPr>
            <a:spLocks noGrp="1"/>
          </p:cNvSpPr>
          <p:nvPr>
            <p:ph type="ftr" sz="quarter" idx="11"/>
          </p:nvPr>
        </p:nvSpPr>
        <p:spPr/>
        <p:txBody>
          <a:bodyPr/>
          <a:lstStyle/>
          <a:p>
            <a:pPr defTabSz="342900"/>
            <a:endParaRPr lang="en-US" dirty="0">
              <a:solidFill>
                <a:srgbClr val="FFFFFF"/>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defTabSz="342900"/>
            <a:fld id="{4FAB73BC-B049-4115-A692-8D63A059BFB8}" type="slidenum">
              <a:rPr lang="en-US" smtClean="0">
                <a:solidFill>
                  <a:srgbClr val="FFFFFF"/>
                </a:solidFill>
              </a:rPr>
              <a:pPr defTabSz="342900"/>
              <a:t>‹#›</a:t>
            </a:fld>
            <a:endParaRPr lang="en-US" dirty="0">
              <a:solidFill>
                <a:srgbClr val="FFFFFF"/>
              </a:solidFill>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40369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defTabSz="342900"/>
            <a:fld id="{96DFF08F-DC6B-4601-B491-B0F83F6DD2DA}" type="datetimeFigureOut">
              <a:rPr lang="en-US" smtClean="0">
                <a:solidFill>
                  <a:srgbClr val="FFFFFF"/>
                </a:solidFill>
              </a:rPr>
              <a:pPr defTabSz="342900"/>
              <a:t>7/13/2017</a:t>
            </a:fld>
            <a:endParaRPr lang="en-US" dirty="0">
              <a:solidFill>
                <a:srgbClr val="FFFFFF"/>
              </a:solidFill>
            </a:endParaRPr>
          </a:p>
        </p:txBody>
      </p:sp>
      <p:sp>
        <p:nvSpPr>
          <p:cNvPr id="6" name="Footer Placeholder 5"/>
          <p:cNvSpPr>
            <a:spLocks noGrp="1"/>
          </p:cNvSpPr>
          <p:nvPr>
            <p:ph type="ftr" sz="quarter" idx="11"/>
          </p:nvPr>
        </p:nvSpPr>
        <p:spPr/>
        <p:txBody>
          <a:bodyPr/>
          <a:lstStyle/>
          <a:p>
            <a:pPr defTabSz="342900"/>
            <a:endParaRPr lang="en-US" dirty="0">
              <a:solidFill>
                <a:srgbClr val="FFFFFF"/>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defTabSz="342900"/>
            <a:fld id="{4FAB73BC-B049-4115-A692-8D63A059BFB8}" type="slidenum">
              <a:rPr lang="en-US" smtClean="0">
                <a:solidFill>
                  <a:srgbClr val="FFFFFF"/>
                </a:solidFill>
              </a:rPr>
              <a:pPr defTabSz="342900"/>
              <a:t>‹#›</a:t>
            </a:fld>
            <a:endParaRPr lang="en-US" dirty="0">
              <a:solidFill>
                <a:srgbClr val="FFFFFF"/>
              </a:solidFill>
            </a:endParaRPr>
          </a:p>
        </p:txBody>
      </p:sp>
    </p:spTree>
    <p:extLst>
      <p:ext uri="{BB962C8B-B14F-4D97-AF65-F5344CB8AC3E}">
        <p14:creationId xmlns:p14="http://schemas.microsoft.com/office/powerpoint/2010/main" val="35239435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defTabSz="342900"/>
            <a:fld id="{96DFF08F-DC6B-4601-B491-B0F83F6DD2DA}" type="datetimeFigureOut">
              <a:rPr lang="en-US" smtClean="0">
                <a:solidFill>
                  <a:srgbClr val="FFFFFF"/>
                </a:solidFill>
              </a:rPr>
              <a:pPr defTabSz="342900"/>
              <a:t>7/13/2017</a:t>
            </a:fld>
            <a:endParaRPr lang="en-US" dirty="0">
              <a:solidFill>
                <a:srgbClr val="FFFFFF"/>
              </a:solidFill>
            </a:endParaRPr>
          </a:p>
        </p:txBody>
      </p:sp>
      <p:sp>
        <p:nvSpPr>
          <p:cNvPr id="6" name="Footer Placeholder 5"/>
          <p:cNvSpPr>
            <a:spLocks noGrp="1"/>
          </p:cNvSpPr>
          <p:nvPr>
            <p:ph type="ftr" sz="quarter" idx="11"/>
          </p:nvPr>
        </p:nvSpPr>
        <p:spPr/>
        <p:txBody>
          <a:bodyPr/>
          <a:lstStyle/>
          <a:p>
            <a:pPr defTabSz="342900"/>
            <a:endParaRPr lang="en-US" dirty="0">
              <a:solidFill>
                <a:srgbClr val="FFFFFF"/>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defTabSz="342900"/>
            <a:fld id="{4FAB73BC-B049-4115-A692-8D63A059BFB8}" type="slidenum">
              <a:rPr lang="en-US" smtClean="0">
                <a:solidFill>
                  <a:srgbClr val="FFFFFF"/>
                </a:solidFill>
              </a:rPr>
              <a:pPr defTabSz="342900"/>
              <a:t>‹#›</a:t>
            </a:fld>
            <a:endParaRPr lang="en-US" dirty="0">
              <a:solidFill>
                <a:srgbClr val="FFFFFF"/>
              </a:solidFill>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36308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pPr defTabSz="342900"/>
            <a:fld id="{96DFF08F-DC6B-4601-B491-B0F83F6DD2DA}" type="datetimeFigureOut">
              <a:rPr lang="en-US" smtClean="0">
                <a:solidFill>
                  <a:srgbClr val="FFFFFF"/>
                </a:solidFill>
              </a:rPr>
              <a:pPr defTabSz="342900"/>
              <a:t>7/13/2017</a:t>
            </a:fld>
            <a:endParaRPr lang="en-US" dirty="0">
              <a:solidFill>
                <a:srgbClr val="FFFFFF"/>
              </a:solidFill>
            </a:endParaRPr>
          </a:p>
        </p:txBody>
      </p:sp>
      <p:sp>
        <p:nvSpPr>
          <p:cNvPr id="6" name="Footer Placeholder 5"/>
          <p:cNvSpPr>
            <a:spLocks noGrp="1"/>
          </p:cNvSpPr>
          <p:nvPr>
            <p:ph type="ftr" sz="quarter" idx="11"/>
          </p:nvPr>
        </p:nvSpPr>
        <p:spPr/>
        <p:txBody>
          <a:bodyPr/>
          <a:lstStyle/>
          <a:p>
            <a:pPr defTabSz="342900"/>
            <a:endParaRPr lang="en-US" dirty="0">
              <a:solidFill>
                <a:srgbClr val="FFFFFF"/>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defTabSz="342900"/>
            <a:fld id="{4FAB73BC-B049-4115-A692-8D63A059BFB8}" type="slidenum">
              <a:rPr lang="en-US" smtClean="0">
                <a:solidFill>
                  <a:srgbClr val="FFFFFF"/>
                </a:solidFill>
              </a:rPr>
              <a:pPr defTabSz="342900"/>
              <a:t>‹#›</a:t>
            </a:fld>
            <a:endParaRPr lang="en-US" dirty="0">
              <a:solidFill>
                <a:srgbClr val="FFFFFF"/>
              </a:solidFill>
            </a:endParaRPr>
          </a:p>
        </p:txBody>
      </p:sp>
    </p:spTree>
    <p:extLst>
      <p:ext uri="{BB962C8B-B14F-4D97-AF65-F5344CB8AC3E}">
        <p14:creationId xmlns:p14="http://schemas.microsoft.com/office/powerpoint/2010/main" val="31115037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D344BA-7F37-4FF0-93BF-85B3347AE239}" type="datetimeFigureOut">
              <a:rPr lang="en-GB" smtClean="0"/>
              <a:t>13/07/2017</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4DEE0C1-AE97-41D8-89B7-90E9A03E589B}" type="slidenum">
              <a:rPr lang="en-GB" smtClean="0"/>
              <a:t>‹#›</a:t>
            </a:fld>
            <a:endParaRPr lang="en-GB"/>
          </a:p>
        </p:txBody>
      </p:sp>
    </p:spTree>
    <p:extLst>
      <p:ext uri="{BB962C8B-B14F-4D97-AF65-F5344CB8AC3E}">
        <p14:creationId xmlns:p14="http://schemas.microsoft.com/office/powerpoint/2010/main" val="2827509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D344BA-7F37-4FF0-93BF-85B3347AE239}" type="datetimeFigureOut">
              <a:rPr lang="en-GB" smtClean="0"/>
              <a:t>13/07/2017</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4DEE0C1-AE97-41D8-89B7-90E9A03E589B}" type="slidenum">
              <a:rPr lang="en-GB" smtClean="0"/>
              <a:t>‹#›</a:t>
            </a:fld>
            <a:endParaRPr lang="en-GB"/>
          </a:p>
        </p:txBody>
      </p:sp>
    </p:spTree>
    <p:extLst>
      <p:ext uri="{BB962C8B-B14F-4D97-AF65-F5344CB8AC3E}">
        <p14:creationId xmlns:p14="http://schemas.microsoft.com/office/powerpoint/2010/main" val="3427326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4804F86-F4C3-488B-923F-6937B59B2424}"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01DE0-FD6B-48C1-AE55-0EF5C8EB6D7E}" type="slidenum">
              <a:rPr lang="en-US" smtClean="0"/>
              <a:pPr/>
              <a:t>‹#›</a:t>
            </a:fld>
            <a:endParaRPr lang="en-US"/>
          </a:p>
        </p:txBody>
      </p:sp>
    </p:spTree>
    <p:extLst>
      <p:ext uri="{BB962C8B-B14F-4D97-AF65-F5344CB8AC3E}">
        <p14:creationId xmlns:p14="http://schemas.microsoft.com/office/powerpoint/2010/main" val="1014621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804F86-F4C3-488B-923F-6937B59B2424}"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01DE0-FD6B-48C1-AE55-0EF5C8EB6D7E}" type="slidenum">
              <a:rPr lang="en-US" smtClean="0"/>
              <a:pPr/>
              <a:t>‹#›</a:t>
            </a:fld>
            <a:endParaRPr lang="en-US"/>
          </a:p>
        </p:txBody>
      </p:sp>
    </p:spTree>
    <p:extLst>
      <p:ext uri="{BB962C8B-B14F-4D97-AF65-F5344CB8AC3E}">
        <p14:creationId xmlns:p14="http://schemas.microsoft.com/office/powerpoint/2010/main" val="2752864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804F86-F4C3-488B-923F-6937B59B2424}"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01DE0-FD6B-48C1-AE55-0EF5C8EB6D7E}" type="slidenum">
              <a:rPr lang="en-US" smtClean="0"/>
              <a:pPr/>
              <a:t>‹#›</a:t>
            </a:fld>
            <a:endParaRPr lang="en-US"/>
          </a:p>
        </p:txBody>
      </p:sp>
    </p:spTree>
    <p:extLst>
      <p:ext uri="{BB962C8B-B14F-4D97-AF65-F5344CB8AC3E}">
        <p14:creationId xmlns:p14="http://schemas.microsoft.com/office/powerpoint/2010/main" val="170809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D344BA-7F37-4FF0-93BF-85B3347AE239}" type="datetimeFigureOut">
              <a:rPr lang="en-GB" smtClean="0"/>
              <a:t>13/07/2017</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A4DEE0C1-AE97-41D8-89B7-90E9A03E589B}" type="slidenum">
              <a:rPr lang="en-GB" smtClean="0"/>
              <a:t>‹#›</a:t>
            </a:fld>
            <a:endParaRPr lang="en-GB"/>
          </a:p>
        </p:txBody>
      </p:sp>
    </p:spTree>
    <p:extLst>
      <p:ext uri="{BB962C8B-B14F-4D97-AF65-F5344CB8AC3E}">
        <p14:creationId xmlns:p14="http://schemas.microsoft.com/office/powerpoint/2010/main" val="240680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804F86-F4C3-488B-923F-6937B59B2424}" type="datetimeFigureOut">
              <a:rPr lang="en-US" smtClean="0"/>
              <a:pPr/>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01DE0-FD6B-48C1-AE55-0EF5C8EB6D7E}" type="slidenum">
              <a:rPr lang="en-US" smtClean="0"/>
              <a:pPr/>
              <a:t>‹#›</a:t>
            </a:fld>
            <a:endParaRPr lang="en-US"/>
          </a:p>
        </p:txBody>
      </p:sp>
    </p:spTree>
    <p:extLst>
      <p:ext uri="{BB962C8B-B14F-4D97-AF65-F5344CB8AC3E}">
        <p14:creationId xmlns:p14="http://schemas.microsoft.com/office/powerpoint/2010/main" val="18998029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804F86-F4C3-488B-923F-6937B59B2424}" type="datetimeFigureOut">
              <a:rPr lang="en-US" smtClean="0"/>
              <a:pPr/>
              <a:t>7/13/2017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C01DE0-FD6B-48C1-AE55-0EF5C8EB6D7E}" type="slidenum">
              <a:rPr lang="en-US" smtClean="0"/>
              <a:pPr/>
              <a:t>‹#›</a:t>
            </a:fld>
            <a:endParaRPr lang="en-US"/>
          </a:p>
        </p:txBody>
      </p:sp>
    </p:spTree>
    <p:extLst>
      <p:ext uri="{BB962C8B-B14F-4D97-AF65-F5344CB8AC3E}">
        <p14:creationId xmlns:p14="http://schemas.microsoft.com/office/powerpoint/2010/main" val="3725159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804F86-F4C3-488B-923F-6937B59B2424}" type="datetimeFigureOut">
              <a:rPr lang="en-US" smtClean="0"/>
              <a:pPr/>
              <a:t>7/13/2017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C01DE0-FD6B-48C1-AE55-0EF5C8EB6D7E}" type="slidenum">
              <a:rPr lang="en-US" smtClean="0"/>
              <a:pPr/>
              <a:t>‹#›</a:t>
            </a:fld>
            <a:endParaRPr lang="en-US"/>
          </a:p>
        </p:txBody>
      </p:sp>
    </p:spTree>
    <p:extLst>
      <p:ext uri="{BB962C8B-B14F-4D97-AF65-F5344CB8AC3E}">
        <p14:creationId xmlns:p14="http://schemas.microsoft.com/office/powerpoint/2010/main" val="6261236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804F86-F4C3-488B-923F-6937B59B2424}" type="datetimeFigureOut">
              <a:rPr lang="en-US" smtClean="0"/>
              <a:pPr/>
              <a:t>7/13/2017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C01DE0-FD6B-48C1-AE55-0EF5C8EB6D7E}" type="slidenum">
              <a:rPr lang="en-US" smtClean="0"/>
              <a:pPr/>
              <a:t>‹#›</a:t>
            </a:fld>
            <a:endParaRPr lang="en-US"/>
          </a:p>
        </p:txBody>
      </p:sp>
    </p:spTree>
    <p:extLst>
      <p:ext uri="{BB962C8B-B14F-4D97-AF65-F5344CB8AC3E}">
        <p14:creationId xmlns:p14="http://schemas.microsoft.com/office/powerpoint/2010/main" val="26928991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804F86-F4C3-488B-923F-6937B59B2424}" type="datetimeFigureOut">
              <a:rPr lang="en-US" smtClean="0"/>
              <a:pPr/>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01DE0-FD6B-48C1-AE55-0EF5C8EB6D7E}" type="slidenum">
              <a:rPr lang="en-US" smtClean="0"/>
              <a:pPr/>
              <a:t>‹#›</a:t>
            </a:fld>
            <a:endParaRPr lang="en-US"/>
          </a:p>
        </p:txBody>
      </p:sp>
    </p:spTree>
    <p:extLst>
      <p:ext uri="{BB962C8B-B14F-4D97-AF65-F5344CB8AC3E}">
        <p14:creationId xmlns:p14="http://schemas.microsoft.com/office/powerpoint/2010/main" val="40688884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4804F86-F4C3-488B-923F-6937B59B2424}" type="datetimeFigureOut">
              <a:rPr lang="en-US" smtClean="0"/>
              <a:pPr/>
              <a:t>7/13/2017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C01DE0-FD6B-48C1-AE55-0EF5C8EB6D7E}" type="slidenum">
              <a:rPr lang="en-US" smtClean="0"/>
              <a:pPr/>
              <a:t>‹#›</a:t>
            </a:fld>
            <a:endParaRPr lang="en-US"/>
          </a:p>
        </p:txBody>
      </p:sp>
    </p:spTree>
    <p:extLst>
      <p:ext uri="{BB962C8B-B14F-4D97-AF65-F5344CB8AC3E}">
        <p14:creationId xmlns:p14="http://schemas.microsoft.com/office/powerpoint/2010/main" val="19071951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804F86-F4C3-488B-923F-6937B59B2424}"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01DE0-FD6B-48C1-AE55-0EF5C8EB6D7E}" type="slidenum">
              <a:rPr lang="en-US" smtClean="0"/>
              <a:pPr/>
              <a:t>‹#›</a:t>
            </a:fld>
            <a:endParaRPr lang="en-US"/>
          </a:p>
        </p:txBody>
      </p:sp>
    </p:spTree>
    <p:extLst>
      <p:ext uri="{BB962C8B-B14F-4D97-AF65-F5344CB8AC3E}">
        <p14:creationId xmlns:p14="http://schemas.microsoft.com/office/powerpoint/2010/main" val="3173612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804F86-F4C3-488B-923F-6937B59B2424}" type="datetimeFigureOut">
              <a:rPr lang="en-US" smtClean="0"/>
              <a:pPr/>
              <a:t>7/13/2017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C01DE0-FD6B-48C1-AE55-0EF5C8EB6D7E}" type="slidenum">
              <a:rPr lang="en-US" smtClean="0"/>
              <a:pPr/>
              <a:t>‹#›</a:t>
            </a:fld>
            <a:endParaRPr lang="en-US"/>
          </a:p>
        </p:txBody>
      </p:sp>
    </p:spTree>
    <p:extLst>
      <p:ext uri="{BB962C8B-B14F-4D97-AF65-F5344CB8AC3E}">
        <p14:creationId xmlns:p14="http://schemas.microsoft.com/office/powerpoint/2010/main" val="724814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60B6E97-AC10-4065-A07B-CEE827904A27}" type="datetimeFigureOut">
              <a:rPr lang="en-GB" smtClean="0"/>
              <a:t>13/07/2017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DB421D-688B-44D7-9635-EF042BC22758}" type="slidenum">
              <a:rPr lang="en-GB" smtClean="0"/>
              <a:t>‹#›</a:t>
            </a:fld>
            <a:endParaRPr lang="en-GB"/>
          </a:p>
        </p:txBody>
      </p:sp>
    </p:spTree>
    <p:extLst>
      <p:ext uri="{BB962C8B-B14F-4D97-AF65-F5344CB8AC3E}">
        <p14:creationId xmlns:p14="http://schemas.microsoft.com/office/powerpoint/2010/main" val="1676857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0B6E97-AC10-4065-A07B-CEE827904A27}" type="datetimeFigureOut">
              <a:rPr lang="en-GB" smtClean="0"/>
              <a:t>13/07/2017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DB421D-688B-44D7-9635-EF042BC22758}" type="slidenum">
              <a:rPr lang="en-GB" smtClean="0"/>
              <a:t>‹#›</a:t>
            </a:fld>
            <a:endParaRPr lang="en-GB"/>
          </a:p>
        </p:txBody>
      </p:sp>
    </p:spTree>
    <p:extLst>
      <p:ext uri="{BB962C8B-B14F-4D97-AF65-F5344CB8AC3E}">
        <p14:creationId xmlns:p14="http://schemas.microsoft.com/office/powerpoint/2010/main" val="454999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D344BA-7F37-4FF0-93BF-85B3347AE239}" type="datetimeFigureOut">
              <a:rPr lang="en-GB" smtClean="0"/>
              <a:t>13/07/2017</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A4DEE0C1-AE97-41D8-89B7-90E9A03E589B}" type="slidenum">
              <a:rPr lang="en-GB" smtClean="0"/>
              <a:t>‹#›</a:t>
            </a:fld>
            <a:endParaRPr lang="en-GB"/>
          </a:p>
        </p:txBody>
      </p:sp>
    </p:spTree>
    <p:extLst>
      <p:ext uri="{BB962C8B-B14F-4D97-AF65-F5344CB8AC3E}">
        <p14:creationId xmlns:p14="http://schemas.microsoft.com/office/powerpoint/2010/main" val="4165934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0B6E97-AC10-4065-A07B-CEE827904A27}" type="datetimeFigureOut">
              <a:rPr lang="en-GB" smtClean="0"/>
              <a:t>13/07/2017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DB421D-688B-44D7-9635-EF042BC22758}" type="slidenum">
              <a:rPr lang="en-GB" smtClean="0"/>
              <a:t>‹#›</a:t>
            </a:fld>
            <a:endParaRPr lang="en-GB"/>
          </a:p>
        </p:txBody>
      </p:sp>
    </p:spTree>
    <p:extLst>
      <p:ext uri="{BB962C8B-B14F-4D97-AF65-F5344CB8AC3E}">
        <p14:creationId xmlns:p14="http://schemas.microsoft.com/office/powerpoint/2010/main" val="14038480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60B6E97-AC10-4065-A07B-CEE827904A27}" type="datetimeFigureOut">
              <a:rPr lang="en-GB" smtClean="0"/>
              <a:t>13/07/2017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DB421D-688B-44D7-9635-EF042BC22758}" type="slidenum">
              <a:rPr lang="en-GB" smtClean="0"/>
              <a:t>‹#›</a:t>
            </a:fld>
            <a:endParaRPr lang="en-GB"/>
          </a:p>
        </p:txBody>
      </p:sp>
    </p:spTree>
    <p:extLst>
      <p:ext uri="{BB962C8B-B14F-4D97-AF65-F5344CB8AC3E}">
        <p14:creationId xmlns:p14="http://schemas.microsoft.com/office/powerpoint/2010/main" val="2499578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60B6E97-AC10-4065-A07B-CEE827904A27}" type="datetimeFigureOut">
              <a:rPr lang="en-GB" smtClean="0"/>
              <a:t>13/07/2017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BDB421D-688B-44D7-9635-EF042BC22758}" type="slidenum">
              <a:rPr lang="en-GB" smtClean="0"/>
              <a:t>‹#›</a:t>
            </a:fld>
            <a:endParaRPr lang="en-GB"/>
          </a:p>
        </p:txBody>
      </p:sp>
    </p:spTree>
    <p:extLst>
      <p:ext uri="{BB962C8B-B14F-4D97-AF65-F5344CB8AC3E}">
        <p14:creationId xmlns:p14="http://schemas.microsoft.com/office/powerpoint/2010/main" val="30516298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60B6E97-AC10-4065-A07B-CEE827904A27}" type="datetimeFigureOut">
              <a:rPr lang="en-GB" smtClean="0"/>
              <a:t>13/07/2017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BDB421D-688B-44D7-9635-EF042BC22758}" type="slidenum">
              <a:rPr lang="en-GB" smtClean="0"/>
              <a:t>‹#›</a:t>
            </a:fld>
            <a:endParaRPr lang="en-GB"/>
          </a:p>
        </p:txBody>
      </p:sp>
    </p:spTree>
    <p:extLst>
      <p:ext uri="{BB962C8B-B14F-4D97-AF65-F5344CB8AC3E}">
        <p14:creationId xmlns:p14="http://schemas.microsoft.com/office/powerpoint/2010/main" val="41714257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B6E97-AC10-4065-A07B-CEE827904A27}" type="datetimeFigureOut">
              <a:rPr lang="en-GB" smtClean="0"/>
              <a:t>13/07/2017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BDB421D-688B-44D7-9635-EF042BC22758}" type="slidenum">
              <a:rPr lang="en-GB" smtClean="0"/>
              <a:t>‹#›</a:t>
            </a:fld>
            <a:endParaRPr lang="en-GB"/>
          </a:p>
        </p:txBody>
      </p:sp>
    </p:spTree>
    <p:extLst>
      <p:ext uri="{BB962C8B-B14F-4D97-AF65-F5344CB8AC3E}">
        <p14:creationId xmlns:p14="http://schemas.microsoft.com/office/powerpoint/2010/main" val="35532903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0B6E97-AC10-4065-A07B-CEE827904A27}" type="datetimeFigureOut">
              <a:rPr lang="en-GB" smtClean="0"/>
              <a:t>13/07/2017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DB421D-688B-44D7-9635-EF042BC22758}" type="slidenum">
              <a:rPr lang="en-GB" smtClean="0"/>
              <a:t>‹#›</a:t>
            </a:fld>
            <a:endParaRPr lang="en-GB"/>
          </a:p>
        </p:txBody>
      </p:sp>
    </p:spTree>
    <p:extLst>
      <p:ext uri="{BB962C8B-B14F-4D97-AF65-F5344CB8AC3E}">
        <p14:creationId xmlns:p14="http://schemas.microsoft.com/office/powerpoint/2010/main" val="1925005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60B6E97-AC10-4065-A07B-CEE827904A27}" type="datetimeFigureOut">
              <a:rPr lang="en-GB" smtClean="0"/>
              <a:t>13/07/2017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BDB421D-688B-44D7-9635-EF042BC22758}" type="slidenum">
              <a:rPr lang="en-GB" smtClean="0"/>
              <a:t>‹#›</a:t>
            </a:fld>
            <a:endParaRPr lang="en-GB"/>
          </a:p>
        </p:txBody>
      </p:sp>
    </p:spTree>
    <p:extLst>
      <p:ext uri="{BB962C8B-B14F-4D97-AF65-F5344CB8AC3E}">
        <p14:creationId xmlns:p14="http://schemas.microsoft.com/office/powerpoint/2010/main" val="16477780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0B6E97-AC10-4065-A07B-CEE827904A27}" type="datetimeFigureOut">
              <a:rPr lang="en-GB" smtClean="0"/>
              <a:t>13/07/2017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DB421D-688B-44D7-9635-EF042BC22758}" type="slidenum">
              <a:rPr lang="en-GB" smtClean="0"/>
              <a:t>‹#›</a:t>
            </a:fld>
            <a:endParaRPr lang="en-GB"/>
          </a:p>
        </p:txBody>
      </p:sp>
    </p:spTree>
    <p:extLst>
      <p:ext uri="{BB962C8B-B14F-4D97-AF65-F5344CB8AC3E}">
        <p14:creationId xmlns:p14="http://schemas.microsoft.com/office/powerpoint/2010/main" val="32321386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60B6E97-AC10-4065-A07B-CEE827904A27}" type="datetimeFigureOut">
              <a:rPr lang="en-GB" smtClean="0"/>
              <a:t>13/07/2017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BDB421D-688B-44D7-9635-EF042BC22758}" type="slidenum">
              <a:rPr lang="en-GB" smtClean="0"/>
              <a:t>‹#›</a:t>
            </a:fld>
            <a:endParaRPr lang="en-GB"/>
          </a:p>
        </p:txBody>
      </p:sp>
    </p:spTree>
    <p:extLst>
      <p:ext uri="{BB962C8B-B14F-4D97-AF65-F5344CB8AC3E}">
        <p14:creationId xmlns:p14="http://schemas.microsoft.com/office/powerpoint/2010/main" val="2445469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D344BA-7F37-4FF0-93BF-85B3347AE239}" type="datetimeFigureOut">
              <a:rPr lang="en-GB" smtClean="0"/>
              <a:t>13/07/2017</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A4DEE0C1-AE97-41D8-89B7-90E9A03E589B}" type="slidenum">
              <a:rPr lang="en-GB" smtClean="0"/>
              <a:t>‹#›</a:t>
            </a:fld>
            <a:endParaRPr lang="en-GB"/>
          </a:p>
        </p:txBody>
      </p:sp>
    </p:spTree>
    <p:extLst>
      <p:ext uri="{BB962C8B-B14F-4D97-AF65-F5344CB8AC3E}">
        <p14:creationId xmlns:p14="http://schemas.microsoft.com/office/powerpoint/2010/main" val="397019724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D344BA-7F37-4FF0-93BF-85B3347AE239}" type="datetimeFigureOut">
              <a:rPr lang="en-GB" smtClean="0"/>
              <a:t>13/07/2017</a:t>
            </a:fld>
            <a:endParaRPr lang="en-GB"/>
          </a:p>
        </p:txBody>
      </p:sp>
      <p:sp>
        <p:nvSpPr>
          <p:cNvPr id="8" name="Footer Placeholder 7"/>
          <p:cNvSpPr>
            <a:spLocks noGrp="1"/>
          </p:cNvSpPr>
          <p:nvPr>
            <p:ph type="ftr" sz="quarter" idx="11"/>
          </p:nvPr>
        </p:nvSpPr>
        <p:spPr/>
        <p:txBody>
          <a:bodyPr/>
          <a:lstStyle/>
          <a:p>
            <a:endParaRPr lang="en-GB"/>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A4DEE0C1-AE97-41D8-89B7-90E9A03E589B}" type="slidenum">
              <a:rPr lang="en-GB" smtClean="0"/>
              <a:t>‹#›</a:t>
            </a:fld>
            <a:endParaRPr lang="en-GB"/>
          </a:p>
        </p:txBody>
      </p:sp>
    </p:spTree>
    <p:extLst>
      <p:ext uri="{BB962C8B-B14F-4D97-AF65-F5344CB8AC3E}">
        <p14:creationId xmlns:p14="http://schemas.microsoft.com/office/powerpoint/2010/main" val="3624857044"/>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D344BA-7F37-4FF0-93BF-85B3347AE239}" type="datetimeFigureOut">
              <a:rPr lang="en-GB" smtClean="0"/>
              <a:t>13/07/2017</a:t>
            </a:fld>
            <a:endParaRPr lang="en-GB"/>
          </a:p>
        </p:txBody>
      </p:sp>
      <p:sp>
        <p:nvSpPr>
          <p:cNvPr id="4" name="Footer Placeholder 3"/>
          <p:cNvSpPr>
            <a:spLocks noGrp="1"/>
          </p:cNvSpPr>
          <p:nvPr>
            <p:ph type="ftr" sz="quarter" idx="11"/>
          </p:nvPr>
        </p:nvSpPr>
        <p:spPr/>
        <p:txBody>
          <a:bodyPr/>
          <a:lstStyle/>
          <a:p>
            <a:endParaRPr lang="en-GB"/>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A4DEE0C1-AE97-41D8-89B7-90E9A03E589B}" type="slidenum">
              <a:rPr lang="en-GB" smtClean="0"/>
              <a:t>‹#›</a:t>
            </a:fld>
            <a:endParaRPr lang="en-GB"/>
          </a:p>
        </p:txBody>
      </p:sp>
    </p:spTree>
    <p:extLst>
      <p:ext uri="{BB962C8B-B14F-4D97-AF65-F5344CB8AC3E}">
        <p14:creationId xmlns:p14="http://schemas.microsoft.com/office/powerpoint/2010/main" val="1579378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D344BA-7F37-4FF0-93BF-85B3347AE239}" type="datetimeFigureOut">
              <a:rPr lang="en-GB" smtClean="0"/>
              <a:t>13/07/2017</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A4DEE0C1-AE97-41D8-89B7-90E9A03E589B}" type="slidenum">
              <a:rPr lang="en-GB" smtClean="0"/>
              <a:t>‹#›</a:t>
            </a:fld>
            <a:endParaRPr lang="en-GB"/>
          </a:p>
        </p:txBody>
      </p:sp>
    </p:spTree>
    <p:extLst>
      <p:ext uri="{BB962C8B-B14F-4D97-AF65-F5344CB8AC3E}">
        <p14:creationId xmlns:p14="http://schemas.microsoft.com/office/powerpoint/2010/main" val="2406703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0D344BA-7F37-4FF0-93BF-85B3347AE239}" type="datetimeFigureOut">
              <a:rPr lang="en-GB" smtClean="0"/>
              <a:t>13/07/2017</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A4DEE0C1-AE97-41D8-89B7-90E9A03E589B}" type="slidenum">
              <a:rPr lang="en-GB" smtClean="0"/>
              <a:t>‹#›</a:t>
            </a:fld>
            <a:endParaRPr lang="en-GB"/>
          </a:p>
        </p:txBody>
      </p:sp>
    </p:spTree>
    <p:extLst>
      <p:ext uri="{BB962C8B-B14F-4D97-AF65-F5344CB8AC3E}">
        <p14:creationId xmlns:p14="http://schemas.microsoft.com/office/powerpoint/2010/main" val="4495364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0D344BA-7F37-4FF0-93BF-85B3347AE239}" type="datetimeFigureOut">
              <a:rPr lang="en-GB" smtClean="0"/>
              <a:t>13/07/2017</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A4DEE0C1-AE97-41D8-89B7-90E9A03E589B}" type="slidenum">
              <a:rPr lang="en-GB" smtClean="0"/>
              <a:t>‹#›</a:t>
            </a:fld>
            <a:endParaRPr lang="en-GB"/>
          </a:p>
        </p:txBody>
      </p:sp>
    </p:spTree>
    <p:extLst>
      <p:ext uri="{BB962C8B-B14F-4D97-AF65-F5344CB8AC3E}">
        <p14:creationId xmlns:p14="http://schemas.microsoft.com/office/powerpoint/2010/main" val="1788670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96DFF08F-DC6B-4601-B491-B0F83F6DD2DA}" type="datetimeFigureOut">
              <a:rPr lang="en-US" smtClean="0">
                <a:solidFill>
                  <a:srgbClr val="FFFFFF"/>
                </a:solidFill>
              </a:rPr>
              <a:pPr defTabSz="342900"/>
              <a:t>7/13/2017</a:t>
            </a:fld>
            <a:endParaRPr lang="en-US" dirty="0">
              <a:solidFill>
                <a:srgbClr val="FFFFFF"/>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endParaRPr lang="en-US" dirty="0">
              <a:solidFill>
                <a:srgbClr val="FFFFFF"/>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defTabSz="342900"/>
            <a:fld id="{4FAB73BC-B049-4115-A692-8D63A059BFB8}" type="slidenum">
              <a:rPr lang="en-US" smtClean="0">
                <a:solidFill>
                  <a:srgbClr val="FFFFFF"/>
                </a:solidFill>
              </a:rPr>
              <a:pPr defTabSz="342900"/>
              <a:t>‹#›</a:t>
            </a:fld>
            <a:endParaRPr lang="en-US" dirty="0">
              <a:solidFill>
                <a:srgbClr val="FFFFFF"/>
              </a:solidFill>
            </a:endParaRPr>
          </a:p>
        </p:txBody>
      </p:sp>
    </p:spTree>
    <p:extLst>
      <p:ext uri="{BB962C8B-B14F-4D97-AF65-F5344CB8AC3E}">
        <p14:creationId xmlns:p14="http://schemas.microsoft.com/office/powerpoint/2010/main" val="1246329948"/>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1" r:id="rId12"/>
    <p:sldLayoutId id="2147483792" r:id="rId13"/>
    <p:sldLayoutId id="2147483793" r:id="rId14"/>
    <p:sldLayoutId id="2147483794" r:id="rId15"/>
    <p:sldLayoutId id="2147483795"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804F86-F4C3-488B-923F-6937B59B2424}" type="datetimeFigureOut">
              <a:rPr lang="en-US" smtClean="0"/>
              <a:pPr/>
              <a:t>7/13/2017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C01DE0-FD6B-48C1-AE55-0EF5C8EB6D7E}" type="slidenum">
              <a:rPr lang="en-US" smtClean="0"/>
              <a:pPr/>
              <a:t>‹#›</a:t>
            </a:fld>
            <a:endParaRPr lang="en-US"/>
          </a:p>
        </p:txBody>
      </p:sp>
    </p:spTree>
    <p:extLst>
      <p:ext uri="{BB962C8B-B14F-4D97-AF65-F5344CB8AC3E}">
        <p14:creationId xmlns:p14="http://schemas.microsoft.com/office/powerpoint/2010/main" val="1733841146"/>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0B6E97-AC10-4065-A07B-CEE827904A27}" type="datetimeFigureOut">
              <a:rPr lang="en-GB" smtClean="0"/>
              <a:t>13/07/2017</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BDB421D-688B-44D7-9635-EF042BC22758}" type="slidenum">
              <a:rPr lang="en-GB" smtClean="0"/>
              <a:t>‹#›</a:t>
            </a:fld>
            <a:endParaRPr lang="en-GB"/>
          </a:p>
        </p:txBody>
      </p:sp>
    </p:spTree>
    <p:extLst>
      <p:ext uri="{BB962C8B-B14F-4D97-AF65-F5344CB8AC3E}">
        <p14:creationId xmlns:p14="http://schemas.microsoft.com/office/powerpoint/2010/main" val="2980892249"/>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4.emf"/><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2.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hemeOverride" Target="../theme/themeOverride1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8.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17.xml"/><Relationship Id="rId6" Type="http://schemas.openxmlformats.org/officeDocument/2006/relationships/image" Target="../media/image11.emf"/><Relationship Id="rId11" Type="http://schemas.openxmlformats.org/officeDocument/2006/relationships/image" Target="../media/image16.jpeg"/><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8.emf"/><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18" Type="http://schemas.microsoft.com/office/2007/relationships/diagramDrawing" Target="../diagrams/drawing7.xml"/><Relationship Id="rId3" Type="http://schemas.openxmlformats.org/officeDocument/2006/relationships/image" Target="../media/image8.emf"/><Relationship Id="rId7" Type="http://schemas.openxmlformats.org/officeDocument/2006/relationships/diagramColors" Target="../diagrams/colors5.xml"/><Relationship Id="rId12" Type="http://schemas.openxmlformats.org/officeDocument/2006/relationships/diagramColors" Target="../diagrams/colors6.xml"/><Relationship Id="rId17" Type="http://schemas.openxmlformats.org/officeDocument/2006/relationships/diagramColors" Target="../diagrams/colors7.xml"/><Relationship Id="rId2" Type="http://schemas.openxmlformats.org/officeDocument/2006/relationships/notesSlide" Target="../notesSlides/notesSlide17.xml"/><Relationship Id="rId16" Type="http://schemas.openxmlformats.org/officeDocument/2006/relationships/diagramQuickStyle" Target="../diagrams/quickStyle7.xml"/><Relationship Id="rId1" Type="http://schemas.openxmlformats.org/officeDocument/2006/relationships/slideLayout" Target="../slideLayouts/slideLayout17.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5" Type="http://schemas.openxmlformats.org/officeDocument/2006/relationships/diagramLayout" Target="../diagrams/layout7.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 Id="rId14" Type="http://schemas.openxmlformats.org/officeDocument/2006/relationships/diagramData" Target="../diagrams/data7.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17.xml"/><Relationship Id="rId6" Type="http://schemas.openxmlformats.org/officeDocument/2006/relationships/image" Target="../media/image11.emf"/><Relationship Id="rId11" Type="http://schemas.openxmlformats.org/officeDocument/2006/relationships/image" Target="../media/image16.jpeg"/><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28.xml"/><Relationship Id="rId5" Type="http://schemas.openxmlformats.org/officeDocument/2006/relationships/image" Target="../media/image16.jpeg"/><Relationship Id="rId4" Type="http://schemas.openxmlformats.org/officeDocument/2006/relationships/image" Target="../media/image8.emf"/></Relationships>
</file>

<file path=ppt/slides/_rels/slide3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3.xml"/><Relationship Id="rId1" Type="http://schemas.openxmlformats.org/officeDocument/2006/relationships/slideLayout" Target="../slideLayouts/slideLayout28.xml"/><Relationship Id="rId5" Type="http://schemas.openxmlformats.org/officeDocument/2006/relationships/image" Target="../media/image16.jpeg"/><Relationship Id="rId4" Type="http://schemas.openxmlformats.org/officeDocument/2006/relationships/image" Target="../media/image8.emf"/></Relationships>
</file>

<file path=ppt/slides/_rels/slide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4.xml"/><Relationship Id="rId1" Type="http://schemas.openxmlformats.org/officeDocument/2006/relationships/slideLayout" Target="../slideLayouts/slideLayout28.xml"/><Relationship Id="rId5" Type="http://schemas.openxmlformats.org/officeDocument/2006/relationships/image" Target="../media/image16.jpeg"/><Relationship Id="rId4" Type="http://schemas.openxmlformats.org/officeDocument/2006/relationships/image" Target="../media/image8.emf"/></Relationships>
</file>

<file path=ppt/slides/_rels/slide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29.xml"/><Relationship Id="rId5" Type="http://schemas.openxmlformats.org/officeDocument/2006/relationships/image" Target="../media/image16.jpeg"/><Relationship Id="rId4" Type="http://schemas.openxmlformats.org/officeDocument/2006/relationships/image" Target="../media/image8.emf"/></Relationships>
</file>

<file path=ppt/slides/_rels/slide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29.xml"/><Relationship Id="rId5" Type="http://schemas.openxmlformats.org/officeDocument/2006/relationships/image" Target="../media/image21.emf"/><Relationship Id="rId4" Type="http://schemas.openxmlformats.org/officeDocument/2006/relationships/image" Target="../media/image8.emf"/></Relationships>
</file>

<file path=ppt/slides/_rels/slide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7.xml"/><Relationship Id="rId1" Type="http://schemas.openxmlformats.org/officeDocument/2006/relationships/slideLayout" Target="../slideLayouts/slideLayout28.xml"/><Relationship Id="rId5" Type="http://schemas.openxmlformats.org/officeDocument/2006/relationships/image" Target="../media/image21.emf"/><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hemeOverride" Target="../theme/themeOverride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57400"/>
            <a:ext cx="7848599" cy="2667000"/>
          </a:xfrm>
        </p:spPr>
        <p:txBody>
          <a:bodyPr>
            <a:normAutofit fontScale="90000"/>
          </a:bodyPr>
          <a:lstStyle/>
          <a:p>
            <a:pPr algn="ctr"/>
            <a:r>
              <a:rPr lang="en-US" sz="4500" dirty="0"/>
              <a:t>National Livelihoods Working Group Meeting</a:t>
            </a:r>
            <a:br>
              <a:rPr lang="en-US" dirty="0"/>
            </a:br>
            <a:r>
              <a:rPr lang="en-US" sz="3200" dirty="0"/>
              <a:t> </a:t>
            </a:r>
            <a:br>
              <a:rPr lang="en-US" dirty="0"/>
            </a:br>
            <a:r>
              <a:rPr lang="en-US" sz="3100" dirty="0" err="1"/>
              <a:t>MoSA</a:t>
            </a:r>
            <a:r>
              <a:rPr lang="en-US" sz="3100" dirty="0"/>
              <a:t> – 7</a:t>
            </a:r>
            <a:r>
              <a:rPr lang="en-US" sz="3100" baseline="30000" dirty="0"/>
              <a:t>th</a:t>
            </a:r>
            <a:r>
              <a:rPr lang="en-US" sz="3100" dirty="0"/>
              <a:t> floor</a:t>
            </a:r>
            <a:br>
              <a:rPr lang="en-US" dirty="0"/>
            </a:br>
            <a:r>
              <a:rPr lang="en-US" sz="3100" dirty="0"/>
              <a:t>29 June 2017</a:t>
            </a:r>
            <a:endParaRPr lang="en-GB" sz="3100" dirty="0"/>
          </a:p>
        </p:txBody>
      </p:sp>
      <p:pic>
        <p:nvPicPr>
          <p:cNvPr id="8" name="Picture 7" descr="Cedar_UN_4_600dpi"/>
          <p:cNvPicPr/>
          <p:nvPr/>
        </p:nvPicPr>
        <p:blipFill>
          <a:blip r:embed="rId4" cstate="email">
            <a:extLst>
              <a:ext uri="{28A0092B-C50C-407E-A947-70E740481C1C}">
                <a14:useLocalDpi xmlns:a14="http://schemas.microsoft.com/office/drawing/2010/main"/>
              </a:ext>
            </a:extLst>
          </a:blip>
          <a:srcRect/>
          <a:stretch>
            <a:fillRect/>
          </a:stretch>
        </p:blipFill>
        <p:spPr bwMode="auto">
          <a:xfrm>
            <a:off x="3352800" y="420847"/>
            <a:ext cx="2667000" cy="1181100"/>
          </a:xfrm>
          <a:prstGeom prst="rect">
            <a:avLst/>
          </a:prstGeom>
          <a:noFill/>
        </p:spPr>
      </p:pic>
      <p:pic>
        <p:nvPicPr>
          <p:cNvPr id="4" name="Picture 3"/>
          <p:cNvPicPr>
            <a:picLocks noChangeAspect="1"/>
          </p:cNvPicPr>
          <p:nvPr/>
        </p:nvPicPr>
        <p:blipFill>
          <a:blip r:embed="rId5"/>
          <a:stretch>
            <a:fillRect/>
          </a:stretch>
        </p:blipFill>
        <p:spPr>
          <a:xfrm>
            <a:off x="4247350" y="5215948"/>
            <a:ext cx="877900" cy="865707"/>
          </a:xfrm>
          <a:prstGeom prst="rect">
            <a:avLst/>
          </a:prstGeom>
        </p:spPr>
      </p:pic>
    </p:spTree>
    <p:extLst>
      <p:ext uri="{BB962C8B-B14F-4D97-AF65-F5344CB8AC3E}">
        <p14:creationId xmlns:p14="http://schemas.microsoft.com/office/powerpoint/2010/main" val="181845870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118806"/>
            <a:ext cx="7655999" cy="490794"/>
          </a:xfrm>
        </p:spPr>
        <p:txBody>
          <a:bodyPr>
            <a:normAutofit fontScale="90000"/>
          </a:bodyPr>
          <a:lstStyle/>
          <a:p>
            <a:r>
              <a:rPr lang="en-US" dirty="0"/>
              <a:t>LCRP – M&amp;E framework </a:t>
            </a:r>
            <a:br>
              <a:rPr lang="en-US" dirty="0"/>
            </a:br>
            <a:endParaRPr lang="en-US" dirty="0"/>
          </a:p>
        </p:txBody>
      </p:sp>
      <p:grpSp>
        <p:nvGrpSpPr>
          <p:cNvPr id="15" name="Group 14"/>
          <p:cNvGrpSpPr/>
          <p:nvPr/>
        </p:nvGrpSpPr>
        <p:grpSpPr>
          <a:xfrm>
            <a:off x="4697956" y="1598648"/>
            <a:ext cx="4161413" cy="977804"/>
            <a:chOff x="4906387" y="1580002"/>
            <a:chExt cx="4161413" cy="977804"/>
          </a:xfrm>
        </p:grpSpPr>
        <p:sp>
          <p:nvSpPr>
            <p:cNvPr id="4" name="Rectangle 5"/>
            <p:cNvSpPr/>
            <p:nvPr/>
          </p:nvSpPr>
          <p:spPr>
            <a:xfrm>
              <a:off x="5134987" y="1580002"/>
              <a:ext cx="3932813" cy="977804"/>
            </a:xfrm>
            <a:prstGeom prst="rect">
              <a:avLst/>
            </a:prstGeom>
            <a:solidFill>
              <a:schemeClr val="bg1">
                <a:lumMod val="85000"/>
              </a:schemeClr>
            </a:solidFill>
            <a:ln w="15873" cap="flat">
              <a:solidFill>
                <a:schemeClr val="bg1"/>
              </a:solidFill>
              <a:prstDash val="solid"/>
              <a:miter/>
            </a:ln>
          </p:spPr>
          <p:txBody>
            <a:bodyPr vert="horz" wrap="square" lIns="91440" tIns="45720" rIns="91440" bIns="45720" anchor="ctr" anchorCtr="1" compatLnSpc="1">
              <a:noAutofit/>
            </a:bodyPr>
            <a:lstStyle/>
            <a:p>
              <a:pPr marL="0" marR="0" lvl="0" indent="0" algn="ctr" defTabSz="4572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chemeClr val="accent1">
                      <a:lumMod val="50000"/>
                    </a:schemeClr>
                  </a:solidFill>
                  <a:uFillTx/>
                  <a:latin typeface="Calibri"/>
                </a:rPr>
                <a:t>Displaced persons from Syria and vulnerable populations live in a safe protective environment.</a:t>
              </a:r>
            </a:p>
          </p:txBody>
        </p:sp>
        <p:sp>
          <p:nvSpPr>
            <p:cNvPr id="11" name="Pentagon 10"/>
            <p:cNvSpPr/>
            <p:nvPr/>
          </p:nvSpPr>
          <p:spPr>
            <a:xfrm rot="10800000">
              <a:off x="4906387" y="1598402"/>
              <a:ext cx="228600" cy="955134"/>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697955" y="2625228"/>
            <a:ext cx="4161414" cy="1133897"/>
            <a:chOff x="4906386" y="2572775"/>
            <a:chExt cx="4161414" cy="1133897"/>
          </a:xfrm>
        </p:grpSpPr>
        <p:sp>
          <p:nvSpPr>
            <p:cNvPr id="5" name="Rectangle 5"/>
            <p:cNvSpPr/>
            <p:nvPr/>
          </p:nvSpPr>
          <p:spPr>
            <a:xfrm>
              <a:off x="5078031" y="2572775"/>
              <a:ext cx="3989769" cy="1133897"/>
            </a:xfrm>
            <a:prstGeom prst="rect">
              <a:avLst/>
            </a:prstGeom>
            <a:solidFill>
              <a:schemeClr val="bg1">
                <a:lumMod val="85000"/>
              </a:schemeClr>
            </a:solidFill>
            <a:ln w="15873" cap="flat">
              <a:solidFill>
                <a:schemeClr val="bg1"/>
              </a:solidFill>
              <a:prstDash val="solid"/>
              <a:miter/>
            </a:ln>
          </p:spPr>
          <p:txBody>
            <a:bodyPr vert="horz" wrap="square" lIns="91440" tIns="45720" rIns="91440" bIns="45720" anchor="ctr" anchorCtr="1" compatLnSpc="1">
              <a:noAutofit/>
            </a:bodyPr>
            <a:lstStyle/>
            <a:p>
              <a:pPr algn="ctr" defTabSz="457200"/>
              <a:r>
                <a:rPr lang="en-GB" sz="1600" dirty="0">
                  <a:solidFill>
                    <a:schemeClr val="accent1">
                      <a:lumMod val="50000"/>
                    </a:schemeClr>
                  </a:solidFill>
                  <a:latin typeface="Calibri"/>
                </a:rPr>
                <a:t>Immediate humanitarian needs of the most vulnerable populations are met.</a:t>
              </a:r>
            </a:p>
          </p:txBody>
        </p:sp>
        <p:sp>
          <p:nvSpPr>
            <p:cNvPr id="12" name="Pentagon 11"/>
            <p:cNvSpPr/>
            <p:nvPr/>
          </p:nvSpPr>
          <p:spPr>
            <a:xfrm rot="10800000">
              <a:off x="4906386" y="2588580"/>
              <a:ext cx="228601" cy="1100125"/>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4697956" y="3803390"/>
            <a:ext cx="4184820" cy="1163580"/>
            <a:chOff x="4939937" y="3768060"/>
            <a:chExt cx="4184819" cy="1149610"/>
          </a:xfrm>
        </p:grpSpPr>
        <p:sp>
          <p:nvSpPr>
            <p:cNvPr id="6" name="Rectangle 5"/>
            <p:cNvSpPr/>
            <p:nvPr/>
          </p:nvSpPr>
          <p:spPr>
            <a:xfrm>
              <a:off x="5134987" y="3768060"/>
              <a:ext cx="3989769" cy="1149610"/>
            </a:xfrm>
            <a:prstGeom prst="rect">
              <a:avLst/>
            </a:prstGeom>
            <a:solidFill>
              <a:schemeClr val="bg1">
                <a:lumMod val="85000"/>
              </a:schemeClr>
            </a:solidFill>
            <a:ln w="15873" cap="flat">
              <a:solidFill>
                <a:schemeClr val="bg1"/>
              </a:solidFill>
              <a:prstDash val="solid"/>
              <a:miter/>
            </a:ln>
          </p:spPr>
          <p:txBody>
            <a:bodyPr vert="horz" wrap="square" lIns="91440" tIns="45720" rIns="91440" bIns="45720" anchor="ctr" anchorCtr="1" compatLnSpc="1">
              <a:noAutofit/>
            </a:bodyPr>
            <a:lstStyle/>
            <a:p>
              <a:pPr algn="ctr" defTabSz="457200"/>
              <a:r>
                <a:rPr lang="en-GB" sz="1600" dirty="0">
                  <a:solidFill>
                    <a:schemeClr val="accent1">
                      <a:lumMod val="50000"/>
                    </a:schemeClr>
                  </a:solidFill>
                  <a:latin typeface="Calibri"/>
                </a:rPr>
                <a:t>Vulnerable populations have equitable access to quality basic services through national systems</a:t>
              </a:r>
            </a:p>
          </p:txBody>
        </p:sp>
        <p:sp>
          <p:nvSpPr>
            <p:cNvPr id="13" name="Pentagon 12"/>
            <p:cNvSpPr/>
            <p:nvPr/>
          </p:nvSpPr>
          <p:spPr>
            <a:xfrm rot="10800000">
              <a:off x="4939937" y="3783615"/>
              <a:ext cx="195050" cy="1120252"/>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4720226" y="5029201"/>
            <a:ext cx="4139143" cy="1755320"/>
            <a:chOff x="4951313" y="4950279"/>
            <a:chExt cx="4139143" cy="1755320"/>
          </a:xfrm>
        </p:grpSpPr>
        <p:sp>
          <p:nvSpPr>
            <p:cNvPr id="7" name="Rectangle 5"/>
            <p:cNvSpPr/>
            <p:nvPr/>
          </p:nvSpPr>
          <p:spPr>
            <a:xfrm>
              <a:off x="5100687" y="4950279"/>
              <a:ext cx="3989769" cy="612321"/>
            </a:xfrm>
            <a:prstGeom prst="rect">
              <a:avLst/>
            </a:prstGeom>
            <a:solidFill>
              <a:schemeClr val="bg1">
                <a:lumMod val="85000"/>
              </a:schemeClr>
            </a:solidFill>
            <a:ln w="15873" cap="flat">
              <a:solidFill>
                <a:schemeClr val="bg1"/>
              </a:solidFill>
              <a:prstDash val="solid"/>
              <a:miter/>
            </a:ln>
          </p:spPr>
          <p:txBody>
            <a:bodyPr vert="horz" wrap="square" lIns="91440" tIns="45720" rIns="91440" bIns="45720" anchor="ctr" anchorCtr="1" compatLnSpc="1">
              <a:noAutofit/>
            </a:bodyPr>
            <a:lstStyle/>
            <a:p>
              <a:pPr algn="ctr" defTabSz="457200"/>
              <a:r>
                <a:rPr lang="en-GB" sz="1600" dirty="0">
                  <a:solidFill>
                    <a:schemeClr val="accent1">
                      <a:lumMod val="50000"/>
                    </a:schemeClr>
                  </a:solidFill>
                  <a:latin typeface="Calibri"/>
                </a:rPr>
                <a:t>Mitigated deterioration in the economic condition of vulnerable populations.</a:t>
              </a:r>
            </a:p>
          </p:txBody>
        </p:sp>
        <p:sp>
          <p:nvSpPr>
            <p:cNvPr id="8" name="Rectangle 5"/>
            <p:cNvSpPr/>
            <p:nvPr/>
          </p:nvSpPr>
          <p:spPr>
            <a:xfrm>
              <a:off x="5100687" y="5624831"/>
              <a:ext cx="3989769" cy="437691"/>
            </a:xfrm>
            <a:prstGeom prst="rect">
              <a:avLst/>
            </a:prstGeom>
            <a:solidFill>
              <a:schemeClr val="bg1">
                <a:lumMod val="85000"/>
              </a:schemeClr>
            </a:solidFill>
            <a:ln w="15873" cap="flat">
              <a:solidFill>
                <a:schemeClr val="bg1"/>
              </a:solidFill>
              <a:prstDash val="solid"/>
              <a:miter/>
            </a:ln>
          </p:spPr>
          <p:txBody>
            <a:bodyPr vert="horz" wrap="square" lIns="91440" tIns="45720" rIns="91440" bIns="45720" anchor="ctr" anchorCtr="1" compatLnSpc="1">
              <a:noAutofit/>
            </a:bodyPr>
            <a:lstStyle/>
            <a:p>
              <a:pPr algn="ctr" defTabSz="457200"/>
              <a:r>
                <a:rPr lang="en-GB" sz="1600" dirty="0">
                  <a:solidFill>
                    <a:schemeClr val="accent1">
                      <a:lumMod val="50000"/>
                    </a:schemeClr>
                  </a:solidFill>
                  <a:latin typeface="Calibri"/>
                </a:rPr>
                <a:t>Social stability is strengthened in Lebanon</a:t>
              </a:r>
            </a:p>
          </p:txBody>
        </p:sp>
        <p:sp>
          <p:nvSpPr>
            <p:cNvPr id="9" name="Rectangle 5"/>
            <p:cNvSpPr/>
            <p:nvPr/>
          </p:nvSpPr>
          <p:spPr>
            <a:xfrm>
              <a:off x="5134987" y="6124752"/>
              <a:ext cx="3932813" cy="580847"/>
            </a:xfrm>
            <a:prstGeom prst="rect">
              <a:avLst/>
            </a:prstGeom>
            <a:solidFill>
              <a:schemeClr val="bg1">
                <a:lumMod val="85000"/>
              </a:schemeClr>
            </a:solidFill>
            <a:ln w="15873" cap="flat">
              <a:solidFill>
                <a:schemeClr val="bg1"/>
              </a:solidFill>
              <a:prstDash val="solid"/>
              <a:miter/>
            </a:ln>
          </p:spPr>
          <p:txBody>
            <a:bodyPr vert="horz" wrap="square" lIns="91440" tIns="45720" rIns="91440" bIns="45720" anchor="ctr" anchorCtr="1" compatLnSpc="1">
              <a:noAutofit/>
            </a:bodyPr>
            <a:lstStyle/>
            <a:p>
              <a:pPr algn="ctr" defTabSz="457200"/>
              <a:r>
                <a:rPr lang="en-GB" sz="1600" dirty="0">
                  <a:solidFill>
                    <a:schemeClr val="accent1">
                      <a:lumMod val="50000"/>
                    </a:schemeClr>
                  </a:solidFill>
                  <a:latin typeface="Calibri"/>
                </a:rPr>
                <a:t>Mitigated environmental impact of the Syrian crisis.</a:t>
              </a:r>
            </a:p>
          </p:txBody>
        </p:sp>
        <p:sp>
          <p:nvSpPr>
            <p:cNvPr id="14" name="Pentagon 13"/>
            <p:cNvSpPr/>
            <p:nvPr/>
          </p:nvSpPr>
          <p:spPr>
            <a:xfrm rot="10800000">
              <a:off x="4951313" y="4967297"/>
              <a:ext cx="182923" cy="1738300"/>
            </a:xfrm>
            <a:prstGeom prst="homePlat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24394" y="1598401"/>
            <a:ext cx="4038600" cy="5186118"/>
            <a:chOff x="624394" y="1598401"/>
            <a:chExt cx="4038600" cy="5186118"/>
          </a:xfrm>
        </p:grpSpPr>
        <p:pic>
          <p:nvPicPr>
            <p:cNvPr id="19" name="Picture 18"/>
            <p:cNvPicPr>
              <a:picLocks noChangeAspect="1"/>
            </p:cNvPicPr>
            <p:nvPr/>
          </p:nvPicPr>
          <p:blipFill>
            <a:blip r:embed="rId4">
              <a:lum contrast="-20000"/>
            </a:blip>
            <a:stretch>
              <a:fillRect/>
            </a:stretch>
          </p:blipFill>
          <p:spPr>
            <a:xfrm>
              <a:off x="624394" y="1598401"/>
              <a:ext cx="4038600" cy="3372786"/>
            </a:xfrm>
            <a:prstGeom prst="rect">
              <a:avLst/>
            </a:prstGeom>
          </p:spPr>
        </p:pic>
        <p:pic>
          <p:nvPicPr>
            <p:cNvPr id="21" name="Picture 20"/>
            <p:cNvPicPr>
              <a:picLocks noChangeAspect="1"/>
            </p:cNvPicPr>
            <p:nvPr/>
          </p:nvPicPr>
          <p:blipFill>
            <a:blip r:embed="rId5">
              <a:lum contrast="-20000"/>
            </a:blip>
            <a:stretch>
              <a:fillRect/>
            </a:stretch>
          </p:blipFill>
          <p:spPr>
            <a:xfrm>
              <a:off x="624394" y="5029200"/>
              <a:ext cx="4038600" cy="1755319"/>
            </a:xfrm>
            <a:prstGeom prst="rect">
              <a:avLst/>
            </a:prstGeom>
          </p:spPr>
        </p:pic>
      </p:grpSp>
      <p:sp>
        <p:nvSpPr>
          <p:cNvPr id="23" name="TextBox 22"/>
          <p:cNvSpPr txBox="1"/>
          <p:nvPr/>
        </p:nvSpPr>
        <p:spPr>
          <a:xfrm>
            <a:off x="6172200" y="1790784"/>
            <a:ext cx="2514600" cy="646331"/>
          </a:xfrm>
          <a:prstGeom prst="rect">
            <a:avLst/>
          </a:prstGeom>
          <a:solidFill>
            <a:schemeClr val="accent1">
              <a:lumMod val="75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solidFill>
                    <a:schemeClr val="bg1"/>
                  </a:solidFill>
                </a:ln>
                <a:solidFill>
                  <a:schemeClr val="bg1"/>
                </a:solidFill>
                <a:effectLst/>
                <a:uLnTx/>
                <a:uFillTx/>
              </a:rPr>
              <a:t>Livelihoods sector (decent</a:t>
            </a:r>
            <a:r>
              <a:rPr kumimoji="0" lang="en-US" sz="1800" b="1" i="0" u="none" strike="noStrike" kern="0" cap="none" spc="0" normalizeH="0" noProof="0" dirty="0">
                <a:ln>
                  <a:solidFill>
                    <a:schemeClr val="bg1"/>
                  </a:solidFill>
                </a:ln>
                <a:solidFill>
                  <a:schemeClr val="bg1"/>
                </a:solidFill>
                <a:effectLst/>
                <a:uLnTx/>
                <a:uFillTx/>
              </a:rPr>
              <a:t> work)</a:t>
            </a:r>
            <a:endParaRPr kumimoji="0" lang="en-US" sz="1800" b="1" i="0" u="none" strike="noStrike" kern="0" cap="none" spc="0" normalizeH="0" baseline="0" noProof="0" dirty="0">
              <a:ln>
                <a:solidFill>
                  <a:schemeClr val="bg1"/>
                </a:solidFill>
              </a:ln>
              <a:solidFill>
                <a:schemeClr val="bg1"/>
              </a:solidFill>
              <a:effectLst/>
              <a:uLnTx/>
              <a:uFillTx/>
            </a:endParaRPr>
          </a:p>
        </p:txBody>
      </p:sp>
      <p:sp>
        <p:nvSpPr>
          <p:cNvPr id="25" name="TextBox 24"/>
          <p:cNvSpPr txBox="1"/>
          <p:nvPr/>
        </p:nvSpPr>
        <p:spPr>
          <a:xfrm>
            <a:off x="6312329" y="3985839"/>
            <a:ext cx="2514600" cy="646331"/>
          </a:xfrm>
          <a:prstGeom prst="rect">
            <a:avLst/>
          </a:prstGeom>
          <a:solidFill>
            <a:schemeClr val="accent1">
              <a:lumMod val="75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solidFill>
                    <a:schemeClr val="bg1"/>
                  </a:solidFill>
                </a:ln>
                <a:solidFill>
                  <a:schemeClr val="bg1"/>
                </a:solidFill>
                <a:effectLst/>
                <a:uLnTx/>
                <a:uFillTx/>
              </a:rPr>
              <a:t>Livelihoods sector (public</a:t>
            </a:r>
            <a:r>
              <a:rPr kumimoji="0" lang="en-US" sz="1800" b="1" i="0" u="none" strike="noStrike" kern="0" cap="none" spc="0" normalizeH="0" noProof="0" dirty="0">
                <a:ln>
                  <a:solidFill>
                    <a:schemeClr val="bg1"/>
                  </a:solidFill>
                </a:ln>
                <a:solidFill>
                  <a:schemeClr val="bg1"/>
                </a:solidFill>
                <a:effectLst/>
                <a:uLnTx/>
                <a:uFillTx/>
              </a:rPr>
              <a:t> work)</a:t>
            </a:r>
            <a:endParaRPr kumimoji="0" lang="en-US" sz="1800" b="1" i="0" u="none" strike="noStrike" kern="0" cap="none" spc="0" normalizeH="0" baseline="0" noProof="0" dirty="0">
              <a:ln>
                <a:solidFill>
                  <a:schemeClr val="bg1"/>
                </a:solidFill>
              </a:ln>
              <a:solidFill>
                <a:schemeClr val="bg1"/>
              </a:solidFill>
              <a:effectLst/>
              <a:uLnTx/>
              <a:uFillTx/>
            </a:endParaRPr>
          </a:p>
        </p:txBody>
      </p:sp>
      <p:sp>
        <p:nvSpPr>
          <p:cNvPr id="26" name="TextBox 25"/>
          <p:cNvSpPr txBox="1"/>
          <p:nvPr/>
        </p:nvSpPr>
        <p:spPr>
          <a:xfrm>
            <a:off x="6312329" y="5150695"/>
            <a:ext cx="2514600" cy="369332"/>
          </a:xfrm>
          <a:prstGeom prst="rect">
            <a:avLst/>
          </a:prstGeom>
          <a:solidFill>
            <a:schemeClr val="accent1">
              <a:lumMod val="75000"/>
            </a:scheme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solidFill>
                    <a:schemeClr val="bg1"/>
                  </a:solidFill>
                </a:ln>
                <a:solidFill>
                  <a:schemeClr val="bg1"/>
                </a:solidFill>
                <a:effectLst/>
                <a:uLnTx/>
                <a:uFillTx/>
              </a:rPr>
              <a:t>Livelihoods sector</a:t>
            </a:r>
          </a:p>
        </p:txBody>
      </p:sp>
      <p:sp>
        <p:nvSpPr>
          <p:cNvPr id="27" name="TextBox 26"/>
          <p:cNvSpPr txBox="1"/>
          <p:nvPr/>
        </p:nvSpPr>
        <p:spPr>
          <a:xfrm>
            <a:off x="612740" y="1133808"/>
            <a:ext cx="4050254" cy="523220"/>
          </a:xfrm>
          <a:prstGeom prst="rect">
            <a:avLst/>
          </a:prstGeom>
          <a:noFill/>
        </p:spPr>
        <p:txBody>
          <a:bodyPr wrap="square" rtlCol="0">
            <a:spAutoFit/>
          </a:bodyPr>
          <a:lstStyle/>
          <a:p>
            <a:r>
              <a:rPr lang="en-US" sz="2800" dirty="0"/>
              <a:t>4 Strategic Objectives</a:t>
            </a:r>
          </a:p>
        </p:txBody>
      </p:sp>
      <p:sp>
        <p:nvSpPr>
          <p:cNvPr id="28" name="TextBox 27"/>
          <p:cNvSpPr txBox="1"/>
          <p:nvPr/>
        </p:nvSpPr>
        <p:spPr>
          <a:xfrm>
            <a:off x="4869600" y="1133808"/>
            <a:ext cx="3957329" cy="523220"/>
          </a:xfrm>
          <a:prstGeom prst="rect">
            <a:avLst/>
          </a:prstGeom>
          <a:noFill/>
        </p:spPr>
        <p:txBody>
          <a:bodyPr wrap="square" rtlCol="0">
            <a:spAutoFit/>
          </a:bodyPr>
          <a:lstStyle/>
          <a:p>
            <a:r>
              <a:rPr lang="en-US" sz="2800" dirty="0"/>
              <a:t>6 impact statements</a:t>
            </a:r>
          </a:p>
        </p:txBody>
      </p:sp>
    </p:spTree>
    <p:extLst>
      <p:ext uri="{BB962C8B-B14F-4D97-AF65-F5344CB8AC3E}">
        <p14:creationId xmlns:p14="http://schemas.microsoft.com/office/powerpoint/2010/main" val="1657379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6" grpId="0" animBg="1"/>
      <p:bldP spid="27" grpId="0"/>
      <p:bldP spid="2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txBox="1">
            <a:spLocks noGrp="1"/>
          </p:cNvSpPr>
          <p:nvPr>
            <p:ph type="title"/>
          </p:nvPr>
        </p:nvSpPr>
        <p:spPr>
          <a:xfrm>
            <a:off x="1295400" y="199724"/>
            <a:ext cx="8032266" cy="1190562"/>
          </a:xfrm>
        </p:spPr>
        <p:txBody>
          <a:bodyPr>
            <a:noAutofit/>
          </a:bodyPr>
          <a:lstStyle/>
          <a:p>
            <a:pPr lvl="0"/>
            <a:r>
              <a:rPr lang="en-GB" sz="2800" b="1" dirty="0">
                <a:solidFill>
                  <a:srgbClr val="C00000"/>
                </a:solidFill>
                <a:latin typeface="+mn-lt"/>
                <a:ea typeface="+mj-ea"/>
                <a:cs typeface="Times New Roman" panose="02020603050405020304" pitchFamily="18" charset="0"/>
              </a:rPr>
              <a:t>Draft IS framework: </a:t>
            </a:r>
            <a:br>
              <a:rPr lang="en-GB" sz="2800" b="1" dirty="0">
                <a:solidFill>
                  <a:srgbClr val="C00000"/>
                </a:solidFill>
                <a:latin typeface="+mn-lt"/>
                <a:ea typeface="+mj-ea"/>
                <a:cs typeface="Times New Roman" panose="02020603050405020304" pitchFamily="18" charset="0"/>
              </a:rPr>
            </a:br>
            <a:r>
              <a:rPr lang="en-GB" sz="2800" b="1" dirty="0">
                <a:solidFill>
                  <a:srgbClr val="C00000"/>
                </a:solidFill>
                <a:latin typeface="+mn-lt"/>
                <a:ea typeface="+mj-ea"/>
                <a:cs typeface="Times New Roman" panose="02020603050405020304" pitchFamily="18" charset="0"/>
              </a:rPr>
              <a:t>SO4 - Reinforce Lebanon’s  economic, social and environmental stability</a:t>
            </a:r>
          </a:p>
        </p:txBody>
      </p:sp>
      <p:sp>
        <p:nvSpPr>
          <p:cNvPr id="3" name="Rectangle 5"/>
          <p:cNvSpPr/>
          <p:nvPr/>
        </p:nvSpPr>
        <p:spPr>
          <a:xfrm>
            <a:off x="628645" y="2276307"/>
            <a:ext cx="3943357" cy="1278559"/>
          </a:xfrm>
          <a:prstGeom prst="rect">
            <a:avLst/>
          </a:prstGeom>
          <a:solidFill>
            <a:schemeClr val="accent1">
              <a:lumMod val="75000"/>
            </a:schemeClr>
          </a:solidFill>
          <a:ln w="15873" cap="flat">
            <a:solidFill>
              <a:srgbClr val="A75F0A"/>
            </a:solidFill>
            <a:prstDash val="solid"/>
            <a:miter/>
          </a:ln>
        </p:spPr>
        <p:txBody>
          <a:bodyPr vert="horz" wrap="square" lIns="68580" tIns="34290" rIns="68580" bIns="34290" anchor="ctr" anchorCtr="1" compatLnSpc="1">
            <a:noAutofit/>
          </a:bodyPr>
          <a:lstStyle/>
          <a:p>
            <a:pPr marL="0" marR="0" lvl="0" indent="0" algn="ctr" defTabSz="3429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000" b="0" i="0" u="none" strike="noStrike" kern="0" cap="none" spc="0" normalizeH="0" baseline="0" noProof="0" dirty="0">
                <a:ln>
                  <a:noFill/>
                </a:ln>
                <a:solidFill>
                  <a:srgbClr val="FFFFFF"/>
                </a:solidFill>
                <a:effectLst/>
                <a:uLnTx/>
                <a:uFillTx/>
                <a:latin typeface="Calibri"/>
              </a:rPr>
              <a:t>Mitigated deterioration in the economic condition of vulnerable populations</a:t>
            </a:r>
          </a:p>
        </p:txBody>
      </p:sp>
      <p:sp>
        <p:nvSpPr>
          <p:cNvPr id="4" name="Arrow: Down 6"/>
          <p:cNvSpPr/>
          <p:nvPr/>
        </p:nvSpPr>
        <p:spPr>
          <a:xfrm>
            <a:off x="1552963" y="3863567"/>
            <a:ext cx="3900432" cy="563432"/>
          </a:xfrm>
          <a:custGeom>
            <a:avLst>
              <a:gd name="f0" fmla="val 10112"/>
              <a:gd name="f1" fmla="val 5400"/>
            </a:avLst>
            <a:gdLst>
              <a:gd name="f2" fmla="val 10800000"/>
              <a:gd name="f3" fmla="val 5400000"/>
              <a:gd name="f4" fmla="val 180"/>
              <a:gd name="f5" fmla="val w"/>
              <a:gd name="f6" fmla="val h"/>
              <a:gd name="f7" fmla="val 0"/>
              <a:gd name="f8" fmla="val 21600"/>
              <a:gd name="f9" fmla="val 10800"/>
              <a:gd name="f10" fmla="+- 0 0 -270"/>
              <a:gd name="f11" fmla="+- 0 0 -90"/>
              <a:gd name="f12" fmla="*/ f5 1 21600"/>
              <a:gd name="f13" fmla="*/ f6 1 21600"/>
              <a:gd name="f14" fmla="+- f8 0 f7"/>
              <a:gd name="f15" fmla="pin 0 f1 10800"/>
              <a:gd name="f16" fmla="pin 0 f0 21600"/>
              <a:gd name="f17" fmla="*/ f10 f2 1"/>
              <a:gd name="f18" fmla="*/ f11 f2 1"/>
              <a:gd name="f19" fmla="val f15"/>
              <a:gd name="f20" fmla="val f16"/>
              <a:gd name="f21" fmla="*/ f14 1 21600"/>
              <a:gd name="f22" fmla="*/ f15 f12 1"/>
              <a:gd name="f23" fmla="*/ f16 f13 1"/>
              <a:gd name="f24" fmla="*/ f17 1 f4"/>
              <a:gd name="f25" fmla="*/ f18 1 f4"/>
              <a:gd name="f26" fmla="+- 21600 0 f19"/>
              <a:gd name="f27" fmla="+- 21600 0 f20"/>
              <a:gd name="f28" fmla="*/ 0 f21 1"/>
              <a:gd name="f29" fmla="*/ 21600 f21 1"/>
              <a:gd name="f30" fmla="*/ f19 f12 1"/>
              <a:gd name="f31" fmla="*/ f20 f13 1"/>
              <a:gd name="f32" fmla="+- f24 0 f3"/>
              <a:gd name="f33" fmla="+- f25 0 f3"/>
              <a:gd name="f34" fmla="*/ f27 f19 1"/>
              <a:gd name="f35" fmla="*/ f28 1 f21"/>
              <a:gd name="f36" fmla="*/ f29 1 f21"/>
              <a:gd name="f37" fmla="*/ f26 f12 1"/>
              <a:gd name="f38" fmla="*/ f34 1 10800"/>
              <a:gd name="f39" fmla="*/ f35 f13 1"/>
              <a:gd name="f40" fmla="*/ f35 f12 1"/>
              <a:gd name="f41" fmla="*/ f36 f12 1"/>
              <a:gd name="f42" fmla="+- f20 f38 0"/>
              <a:gd name="f43" fmla="*/ f42 f13 1"/>
            </a:gdLst>
            <a:ahLst>
              <a:ahXY gdRefX="f1" minX="f7" maxX="f9" gdRefY="f0" minY="f7" maxY="f8">
                <a:pos x="f22" y="f23"/>
              </a:ahXY>
            </a:ahLst>
            <a:cxnLst>
              <a:cxn ang="3cd4">
                <a:pos x="hc" y="t"/>
              </a:cxn>
              <a:cxn ang="0">
                <a:pos x="r" y="vc"/>
              </a:cxn>
              <a:cxn ang="cd4">
                <a:pos x="hc" y="b"/>
              </a:cxn>
              <a:cxn ang="cd2">
                <a:pos x="l" y="vc"/>
              </a:cxn>
              <a:cxn ang="f32">
                <a:pos x="f40" y="f31"/>
              </a:cxn>
              <a:cxn ang="f33">
                <a:pos x="f41" y="f31"/>
              </a:cxn>
            </a:cxnLst>
            <a:rect l="f30" t="f39" r="f37" b="f43"/>
            <a:pathLst>
              <a:path w="21600" h="21600">
                <a:moveTo>
                  <a:pt x="f19" y="f7"/>
                </a:moveTo>
                <a:lnTo>
                  <a:pt x="f19" y="f20"/>
                </a:lnTo>
                <a:lnTo>
                  <a:pt x="f7" y="f20"/>
                </a:lnTo>
                <a:lnTo>
                  <a:pt x="f9" y="f8"/>
                </a:lnTo>
                <a:lnTo>
                  <a:pt x="f8" y="f20"/>
                </a:lnTo>
                <a:lnTo>
                  <a:pt x="f26" y="f20"/>
                </a:lnTo>
                <a:lnTo>
                  <a:pt x="f26" y="f7"/>
                </a:lnTo>
                <a:close/>
              </a:path>
            </a:pathLst>
          </a:custGeom>
          <a:solidFill>
            <a:srgbClr val="70AD47"/>
          </a:solidFill>
          <a:ln w="19046" cap="flat">
            <a:solidFill>
              <a:srgbClr val="FFFFFF"/>
            </a:solidFill>
            <a:prstDash val="solid"/>
            <a:miter/>
          </a:ln>
        </p:spPr>
        <p:txBody>
          <a:bodyPr vert="horz" wrap="square" lIns="68580" tIns="34290" rIns="68580" bIns="34290" anchor="ctr" anchorCtr="1" compatLnSpc="1">
            <a:noAutofit/>
          </a:bodyPr>
          <a:lstStyle/>
          <a:p>
            <a:pPr marL="0" marR="0" lvl="0" indent="0" algn="ctr" defTabSz="3429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350" b="0" i="0" u="none" strike="noStrike" kern="0" cap="none" spc="0" normalizeH="0" baseline="0" noProof="0">
              <a:ln>
                <a:noFill/>
              </a:ln>
              <a:solidFill>
                <a:srgbClr val="FFFFFF"/>
              </a:solidFill>
              <a:effectLst/>
              <a:uLnTx/>
              <a:uFillTx/>
              <a:latin typeface="Calibri"/>
            </a:endParaRPr>
          </a:p>
        </p:txBody>
      </p:sp>
      <p:sp>
        <p:nvSpPr>
          <p:cNvPr id="6" name="Rectangle 14"/>
          <p:cNvSpPr/>
          <p:nvPr/>
        </p:nvSpPr>
        <p:spPr>
          <a:xfrm>
            <a:off x="381000" y="4691766"/>
            <a:ext cx="2696204" cy="2013834"/>
          </a:xfrm>
          <a:prstGeom prst="rect">
            <a:avLst/>
          </a:prstGeom>
          <a:solidFill>
            <a:schemeClr val="accent1">
              <a:lumMod val="40000"/>
              <a:lumOff val="60000"/>
            </a:schemeClr>
          </a:solidFill>
          <a:ln w="15873" cap="flat">
            <a:solidFill>
              <a:srgbClr val="A75F0A"/>
            </a:solidFill>
            <a:prstDash val="solid"/>
            <a:miter/>
          </a:ln>
        </p:spPr>
        <p:txBody>
          <a:bodyPr vert="horz" wrap="square" lIns="68580" tIns="34290" rIns="68580" bIns="34290" anchor="ctr" anchorCtr="1" compatLnSpc="1">
            <a:noAutofit/>
          </a:bodyPr>
          <a:lstStyle/>
          <a:p>
            <a:pPr marL="0" marR="0" lvl="0" indent="0" algn="ctr" defTabSz="3429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2800" b="0" i="0" u="none" strike="noStrike" kern="0" cap="none" spc="0" normalizeH="0" baseline="0" noProof="0" dirty="0">
                <a:ln>
                  <a:noFill/>
                </a:ln>
                <a:solidFill>
                  <a:srgbClr val="FFFFFF"/>
                </a:solidFill>
                <a:effectLst/>
                <a:uLnTx/>
                <a:uFillTx/>
                <a:latin typeface="Calibri"/>
              </a:rPr>
              <a:t>LIVELIHOODS</a:t>
            </a:r>
          </a:p>
        </p:txBody>
      </p:sp>
      <p:sp>
        <p:nvSpPr>
          <p:cNvPr id="7" name="Rectangle 4"/>
          <p:cNvSpPr/>
          <p:nvPr/>
        </p:nvSpPr>
        <p:spPr>
          <a:xfrm>
            <a:off x="2285998" y="3186624"/>
            <a:ext cx="4572002" cy="276999"/>
          </a:xfrm>
          <a:prstGeom prst="rect">
            <a:avLst/>
          </a:prstGeom>
          <a:noFill/>
          <a:ln cap="flat">
            <a:noFill/>
            <a:prstDash val="solid"/>
          </a:ln>
        </p:spPr>
        <p:txBody>
          <a:bodyPr vert="horz" wrap="square" lIns="68580" tIns="34290" rIns="68580" bIns="34290" anchor="t" anchorCtr="0" compatLnSpc="1">
            <a:spAutoFit/>
          </a:bodyPr>
          <a:lstStyle/>
          <a:p>
            <a:pPr marL="0" marR="0" lvl="0" indent="0" defTabSz="3429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350" b="0" i="0" u="none" strike="noStrike" kern="0" cap="none" spc="0" normalizeH="0" baseline="0" noProof="0">
                <a:ln>
                  <a:noFill/>
                </a:ln>
                <a:solidFill>
                  <a:srgbClr val="000000"/>
                </a:solidFill>
                <a:effectLst/>
                <a:uLnTx/>
                <a:uFillTx/>
                <a:latin typeface="Calibri"/>
              </a:rPr>
              <a:t>.</a:t>
            </a:r>
          </a:p>
        </p:txBody>
      </p:sp>
      <p:sp>
        <p:nvSpPr>
          <p:cNvPr id="8" name="Rectangle 10"/>
          <p:cNvSpPr/>
          <p:nvPr/>
        </p:nvSpPr>
        <p:spPr>
          <a:xfrm>
            <a:off x="5234642" y="2302766"/>
            <a:ext cx="3752855" cy="737410"/>
          </a:xfrm>
          <a:prstGeom prst="rect">
            <a:avLst/>
          </a:prstGeom>
          <a:solidFill>
            <a:schemeClr val="accent1">
              <a:lumMod val="60000"/>
              <a:lumOff val="40000"/>
            </a:schemeClr>
          </a:solidFill>
          <a:ln w="12701" cap="flat">
            <a:solidFill>
              <a:srgbClr val="BC8C00"/>
            </a:solidFill>
            <a:prstDash val="solid"/>
            <a:miter/>
          </a:ln>
        </p:spPr>
        <p:txBody>
          <a:bodyPr vert="horz" wrap="square" lIns="68580" tIns="34290" rIns="68580" bIns="34290" anchor="ctr" anchorCtr="1" compatLnSpc="1">
            <a:noAutofit/>
          </a:bodyPr>
          <a:lstStyle/>
          <a:p>
            <a:pPr marL="0" marR="0" lvl="0" indent="0" algn="ctr" defTabSz="6858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0" i="0" u="none" strike="noStrike" kern="0" cap="none" spc="0" normalizeH="0" baseline="0" noProof="0" dirty="0">
                <a:ln>
                  <a:noFill/>
                </a:ln>
                <a:solidFill>
                  <a:srgbClr val="FFFFFF"/>
                </a:solidFill>
                <a:effectLst/>
                <a:uLnTx/>
                <a:uFillTx/>
                <a:latin typeface="Calibri"/>
              </a:rPr>
              <a:t>%  reduction of the population below the poverty line</a:t>
            </a:r>
          </a:p>
        </p:txBody>
      </p:sp>
      <p:sp>
        <p:nvSpPr>
          <p:cNvPr id="9" name="Rectangle 11"/>
          <p:cNvSpPr/>
          <p:nvPr/>
        </p:nvSpPr>
        <p:spPr>
          <a:xfrm>
            <a:off x="5234643" y="3142411"/>
            <a:ext cx="3752855" cy="773981"/>
          </a:xfrm>
          <a:prstGeom prst="rect">
            <a:avLst/>
          </a:prstGeom>
          <a:solidFill>
            <a:schemeClr val="accent1">
              <a:lumMod val="60000"/>
              <a:lumOff val="40000"/>
            </a:schemeClr>
          </a:solidFill>
          <a:ln w="19046" cap="flat">
            <a:solidFill>
              <a:srgbClr val="FFFFFF"/>
            </a:solidFill>
            <a:prstDash val="solid"/>
            <a:miter/>
          </a:ln>
        </p:spPr>
        <p:txBody>
          <a:bodyPr vert="horz" wrap="square" lIns="68580" tIns="34290" rIns="68580" bIns="34290" anchor="ctr" anchorCtr="1" compatLnSpc="1">
            <a:noAutofit/>
          </a:bodyPr>
          <a:lstStyle/>
          <a:p>
            <a:pPr marL="0" marR="0" lvl="0" indent="0" algn="ctr" defTabSz="6858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GB" sz="1800" b="0" i="0" u="none" strike="noStrike" kern="0" cap="none" spc="0" normalizeH="0" baseline="0" noProof="0" dirty="0">
                <a:ln>
                  <a:noFill/>
                </a:ln>
                <a:solidFill>
                  <a:srgbClr val="FFFFFF"/>
                </a:solidFill>
                <a:effectLst/>
                <a:uLnTx/>
                <a:uFillTx/>
                <a:latin typeface="Calibri"/>
              </a:rPr>
              <a:t>% of the population who  has access to decent employment opportunities</a:t>
            </a:r>
          </a:p>
        </p:txBody>
      </p:sp>
      <p:sp>
        <p:nvSpPr>
          <p:cNvPr id="10" name="Arrow: Right 12"/>
          <p:cNvSpPr/>
          <p:nvPr/>
        </p:nvSpPr>
        <p:spPr>
          <a:xfrm>
            <a:off x="4652316" y="2320439"/>
            <a:ext cx="502245" cy="1245419"/>
          </a:xfrm>
          <a:custGeom>
            <a:avLst>
              <a:gd name="f0" fmla="val 10800"/>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70AD47"/>
          </a:solidFill>
          <a:ln w="19046" cap="flat">
            <a:solidFill>
              <a:srgbClr val="FFFFFF"/>
            </a:solidFill>
            <a:prstDash val="solid"/>
            <a:miter/>
          </a:ln>
        </p:spPr>
        <p:txBody>
          <a:bodyPr vert="horz" wrap="square" lIns="68580" tIns="34290" rIns="68580" bIns="34290" anchor="ctr" anchorCtr="1" compatLnSpc="1">
            <a:noAutofit/>
          </a:bodyPr>
          <a:lstStyle/>
          <a:p>
            <a:pPr marL="0" marR="0" lvl="0" indent="0" algn="ctr" defTabSz="68580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350" b="0" i="0" u="none" strike="noStrike" kern="0" cap="none" spc="0" normalizeH="0" baseline="0" noProof="0">
              <a:ln>
                <a:noFill/>
              </a:ln>
              <a:solidFill>
                <a:srgbClr val="FFFFFF"/>
              </a:solidFill>
              <a:effectLst/>
              <a:uLnTx/>
              <a:uFillTx/>
              <a:latin typeface="Calibri"/>
            </a:endParaRPr>
          </a:p>
        </p:txBody>
      </p:sp>
      <p:sp>
        <p:nvSpPr>
          <p:cNvPr id="11" name="Rectangle 12"/>
          <p:cNvSpPr/>
          <p:nvPr/>
        </p:nvSpPr>
        <p:spPr>
          <a:xfrm>
            <a:off x="3200400" y="4691766"/>
            <a:ext cx="3517877" cy="2013834"/>
          </a:xfrm>
          <a:prstGeom prst="rect">
            <a:avLst/>
          </a:prstGeom>
          <a:solidFill>
            <a:schemeClr val="accent1">
              <a:lumMod val="40000"/>
              <a:lumOff val="60000"/>
            </a:schemeClr>
          </a:solidFill>
          <a:ln w="15873" cap="flat">
            <a:solidFill>
              <a:srgbClr val="A75F0A"/>
            </a:solidFill>
            <a:prstDash val="solid"/>
            <a:miter/>
          </a:ln>
        </p:spPr>
        <p:txBody>
          <a:bodyPr vert="horz" wrap="square" lIns="68580" tIns="34290" rIns="68580" bIns="34290" anchor="ctr" anchorCtr="1" compatLnSpc="1">
            <a:noAutofit/>
          </a:bodyPr>
          <a:lstStyle/>
          <a:p>
            <a:pPr algn="ctr" defTabSz="342900"/>
            <a:r>
              <a:rPr lang="en-GB" sz="2000" kern="0" dirty="0">
                <a:solidFill>
                  <a:srgbClr val="FFFFFF"/>
                </a:solidFill>
                <a:latin typeface="Calibri"/>
              </a:rPr>
              <a:t>FOOD SECURITY</a:t>
            </a:r>
          </a:p>
          <a:p>
            <a:pPr algn="ctr" defTabSz="342900"/>
            <a:r>
              <a:rPr lang="en-GB" sz="2000" kern="0" dirty="0">
                <a:solidFill>
                  <a:srgbClr val="FFFFFF"/>
                </a:solidFill>
                <a:latin typeface="Calibri"/>
              </a:rPr>
              <a:t>1. AVAILABILITY: Ability to meet basic survival needs increased 2. FOOD ACCESS: food assistance and agricultural livelihoods. </a:t>
            </a:r>
          </a:p>
        </p:txBody>
      </p:sp>
      <p:sp>
        <p:nvSpPr>
          <p:cNvPr id="12" name="Rectangle 14"/>
          <p:cNvSpPr/>
          <p:nvPr/>
        </p:nvSpPr>
        <p:spPr>
          <a:xfrm>
            <a:off x="6883399" y="4691766"/>
            <a:ext cx="2104098" cy="2013834"/>
          </a:xfrm>
          <a:prstGeom prst="rect">
            <a:avLst/>
          </a:prstGeom>
          <a:solidFill>
            <a:schemeClr val="accent1">
              <a:lumMod val="40000"/>
              <a:lumOff val="60000"/>
            </a:schemeClr>
          </a:solidFill>
          <a:ln w="15873" cap="flat">
            <a:solidFill>
              <a:srgbClr val="A75F0A"/>
            </a:solidFill>
            <a:prstDash val="solid"/>
            <a:miter/>
          </a:ln>
        </p:spPr>
        <p:txBody>
          <a:bodyPr vert="horz" wrap="square" lIns="68580" tIns="34290" rIns="68580" bIns="34290" anchor="ctr" anchorCtr="1" compatLnSpc="1">
            <a:noAutofit/>
          </a:bodyPr>
          <a:lstStyle/>
          <a:p>
            <a:pPr algn="ctr" defTabSz="342900"/>
            <a:r>
              <a:rPr lang="en-GB" sz="2800" kern="0" dirty="0">
                <a:solidFill>
                  <a:srgbClr val="FFFFFF"/>
                </a:solidFill>
                <a:latin typeface="Calibri"/>
              </a:rPr>
              <a:t>EDUCATION </a:t>
            </a:r>
          </a:p>
          <a:p>
            <a:pPr algn="ctr" defTabSz="342900"/>
            <a:r>
              <a:rPr lang="en-GB" sz="2800" kern="0" dirty="0">
                <a:solidFill>
                  <a:srgbClr val="FFFFFF"/>
                </a:solidFill>
                <a:latin typeface="Calibri"/>
              </a:rPr>
              <a:t>1- TVET </a:t>
            </a:r>
          </a:p>
        </p:txBody>
      </p:sp>
    </p:spTree>
    <p:extLst>
      <p:ext uri="{BB962C8B-B14F-4D97-AF65-F5344CB8AC3E}">
        <p14:creationId xmlns:p14="http://schemas.microsoft.com/office/powerpoint/2010/main" val="31759981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0-#ppt_w/2"/>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ppt_x</p:attrName>
                                        </p:attrNameLst>
                                      </p:cBhvr>
                                      <p:tavLst>
                                        <p:tav tm="0">
                                          <p:val>
                                            <p:strVal val="0-#ppt_w/2"/>
                                          </p:val>
                                        </p:tav>
                                        <p:tav tm="100000">
                                          <p:val>
                                            <p:strVal val="#ppt_x"/>
                                          </p:val>
                                        </p:tav>
                                      </p:tavLst>
                                    </p:anim>
                                    <p:anim calcmode="lin" valueType="num">
                                      <p:cBhvr>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0-#ppt_w/2"/>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ppt_x</p:attrName>
                                        </p:attrNameLst>
                                      </p:cBhvr>
                                      <p:tavLst>
                                        <p:tav tm="0">
                                          <p:val>
                                            <p:strVal val="#ppt_x"/>
                                          </p:val>
                                        </p:tav>
                                        <p:tav tm="100000">
                                          <p:val>
                                            <p:strVal val="#ppt_x"/>
                                          </p:val>
                                        </p:tav>
                                      </p:tavLst>
                                    </p:anim>
                                    <p:anim calcmode="lin" valueType="num">
                                      <p:cBhvr>
                                        <p:cTn id="26" dur="500" fill="hold"/>
                                        <p:tgtEl>
                                          <p:spTgt spid="4"/>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ppt_x</p:attrName>
                                        </p:attrNameLst>
                                      </p:cBhvr>
                                      <p:tavLst>
                                        <p:tav tm="0">
                                          <p:val>
                                            <p:strVal val="#ppt_x"/>
                                          </p:val>
                                        </p:tav>
                                        <p:tav tm="100000">
                                          <p:val>
                                            <p:strVal val="#ppt_x"/>
                                          </p:val>
                                        </p:tav>
                                      </p:tavLst>
                                    </p:anim>
                                    <p:anim calcmode="lin" valueType="num">
                                      <p:cBhvr>
                                        <p:cTn id="30" dur="500" fill="hold"/>
                                        <p:tgtEl>
                                          <p:spTgt spid="6"/>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0-#ppt_h/2"/>
                                          </p:val>
                                        </p:tav>
                                        <p:tav tm="100000">
                                          <p:val>
                                            <p:strVal val="#ppt_y"/>
                                          </p:val>
                                        </p:tav>
                                      </p:tavLst>
                                    </p:anim>
                                  </p:childTnLst>
                                </p:cTn>
                              </p:par>
                              <p:par>
                                <p:cTn id="35" presetID="2" presetClass="entr" presetSubtype="1"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ppt_x</p:attrName>
                                        </p:attrNameLst>
                                      </p:cBhvr>
                                      <p:tavLst>
                                        <p:tav tm="0">
                                          <p:val>
                                            <p:strVal val="#ppt_x"/>
                                          </p:val>
                                        </p:tav>
                                        <p:tav tm="100000">
                                          <p:val>
                                            <p:strVal val="#ppt_x"/>
                                          </p:val>
                                        </p:tav>
                                      </p:tavLst>
                                    </p:anim>
                                    <p:anim calcmode="lin" valueType="num">
                                      <p:cBhvr>
                                        <p:cTn id="38"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Livelihoods </a:t>
            </a:r>
            <a:r>
              <a:rPr lang="en-US" dirty="0" err="1"/>
              <a:t>Logframe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2432496"/>
              </p:ext>
            </p:extLst>
          </p:nvPr>
        </p:nvGraphicFramePr>
        <p:xfrm>
          <a:off x="1219200" y="1905000"/>
          <a:ext cx="7010400" cy="4572001"/>
        </p:xfrm>
        <a:graphic>
          <a:graphicData uri="http://schemas.openxmlformats.org/drawingml/2006/table">
            <a:tbl>
              <a:tblPr>
                <a:tableStyleId>{5C22544A-7EE6-4342-B048-85BDC9FD1C3A}</a:tableStyleId>
              </a:tblPr>
              <a:tblGrid>
                <a:gridCol w="7010400">
                  <a:extLst>
                    <a:ext uri="{9D8B030D-6E8A-4147-A177-3AD203B41FA5}">
                      <a16:colId xmlns:a16="http://schemas.microsoft.com/office/drawing/2014/main" val="20000"/>
                    </a:ext>
                  </a:extLst>
                </a:gridCol>
              </a:tblGrid>
              <a:tr h="1093779">
                <a:tc>
                  <a:txBody>
                    <a:bodyPr/>
                    <a:lstStyle/>
                    <a:p>
                      <a:pPr algn="just" fontAlgn="ctr"/>
                      <a:r>
                        <a:rPr lang="en-US" sz="1600" b="1" u="none" strike="noStrike" dirty="0">
                          <a:effectLst/>
                        </a:rPr>
                        <a:t>Outcome: Stimulate local economic development and market systems to create income-generating opportunities, reduce unemployment rates and protect vulnerable people, particularly youth and women, against risks and shocks.</a:t>
                      </a:r>
                      <a:endParaRPr lang="en-US" sz="1600" b="1" i="0" u="none" strike="noStrike" dirty="0">
                        <a:solidFill>
                          <a:srgbClr val="000000"/>
                        </a:solidFill>
                        <a:effectLst/>
                        <a:latin typeface="Calibri Light" panose="020F0302020204030204" pitchFamily="34" charset="0"/>
                      </a:endParaRPr>
                    </a:p>
                  </a:txBody>
                  <a:tcPr marL="0" marR="0" marT="0" marB="0" anchor="ctr">
                    <a:noFill/>
                  </a:tcPr>
                </a:tc>
                <a:extLst>
                  <a:ext uri="{0D108BD9-81ED-4DB2-BD59-A6C34878D82A}">
                    <a16:rowId xmlns:a16="http://schemas.microsoft.com/office/drawing/2014/main" val="10000"/>
                  </a:ext>
                </a:extLst>
              </a:tr>
              <a:tr h="546890">
                <a:tc>
                  <a:txBody>
                    <a:bodyPr/>
                    <a:lstStyle/>
                    <a:p>
                      <a:pPr algn="just" fontAlgn="b"/>
                      <a:r>
                        <a:rPr lang="en-US" sz="1600" u="none" strike="noStrike">
                          <a:effectLst/>
                        </a:rPr>
                        <a:t>Output 1.1: Capacity of the MSMEs sector to create jobs is improved.</a:t>
                      </a:r>
                      <a:endParaRPr lang="en-US" sz="1600" b="0" i="0" u="none" strike="noStrike">
                        <a:solidFill>
                          <a:srgbClr val="000000"/>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10001"/>
                  </a:ext>
                </a:extLst>
              </a:tr>
              <a:tr h="650334">
                <a:tc>
                  <a:txBody>
                    <a:bodyPr/>
                    <a:lstStyle/>
                    <a:p>
                      <a:pPr algn="just" fontAlgn="b"/>
                      <a:r>
                        <a:rPr lang="en-US" sz="1600" u="none" strike="noStrike">
                          <a:effectLst/>
                        </a:rPr>
                        <a:t>Output 1.2:  Competitive integrated value chains (VC) strengthened and upgraded</a:t>
                      </a:r>
                      <a:endParaRPr lang="en-US" sz="1600" b="0" i="0" u="none" strike="noStrike">
                        <a:solidFill>
                          <a:srgbClr val="000000"/>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10002"/>
                  </a:ext>
                </a:extLst>
              </a:tr>
              <a:tr h="820334">
                <a:tc>
                  <a:txBody>
                    <a:bodyPr/>
                    <a:lstStyle/>
                    <a:p>
                      <a:pPr algn="just" fontAlgn="b"/>
                      <a:r>
                        <a:rPr lang="en-US" sz="1600" u="none" strike="noStrike">
                          <a:effectLst/>
                        </a:rPr>
                        <a:t>Output 1.3:  Job creation is fostered in vulnerable areas through labour-intensive investments in productive public infrastructure and environmental assets</a:t>
                      </a:r>
                      <a:endParaRPr lang="en-US" sz="1600" b="0" i="0" u="none" strike="noStrike">
                        <a:solidFill>
                          <a:srgbClr val="000000"/>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10003"/>
                  </a:ext>
                </a:extLst>
              </a:tr>
              <a:tr h="320165">
                <a:tc>
                  <a:txBody>
                    <a:bodyPr/>
                    <a:lstStyle/>
                    <a:p>
                      <a:pPr algn="just" fontAlgn="b"/>
                      <a:r>
                        <a:rPr lang="en-US" sz="1600" u="none" strike="noStrike">
                          <a:effectLst/>
                        </a:rPr>
                        <a:t>Output 1.4: Workforce employability improved</a:t>
                      </a:r>
                      <a:endParaRPr lang="en-US" sz="1600" b="0" i="0" u="none" strike="noStrike">
                        <a:solidFill>
                          <a:srgbClr val="000000"/>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10004"/>
                  </a:ext>
                </a:extLst>
              </a:tr>
              <a:tr h="320165">
                <a:tc>
                  <a:txBody>
                    <a:bodyPr/>
                    <a:lstStyle/>
                    <a:p>
                      <a:pPr algn="just" fontAlgn="b"/>
                      <a:r>
                        <a:rPr lang="en-US" sz="1600" u="none" strike="noStrike">
                          <a:effectLst/>
                        </a:rPr>
                        <a:t>Output 1.5: Decent work conditions improved</a:t>
                      </a:r>
                      <a:endParaRPr lang="en-US" sz="1600" b="0" i="0" u="none" strike="noStrike">
                        <a:solidFill>
                          <a:srgbClr val="000000"/>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10005"/>
                  </a:ext>
                </a:extLst>
              </a:tr>
              <a:tr h="820334">
                <a:tc>
                  <a:txBody>
                    <a:bodyPr/>
                    <a:lstStyle/>
                    <a:p>
                      <a:pPr algn="just" fontAlgn="b"/>
                      <a:r>
                        <a:rPr lang="en-US" sz="1600" u="none" strike="noStrike" dirty="0">
                          <a:effectLst/>
                        </a:rPr>
                        <a:t>Output 1.6: Policies, strategies and plans supporting job creation, MSMEs and livelihoods are set up to strengthen the business eco-system</a:t>
                      </a:r>
                      <a:endParaRPr lang="en-US" sz="1600" b="0" i="0" u="none" strike="noStrike" dirty="0">
                        <a:solidFill>
                          <a:srgbClr val="000000"/>
                        </a:solidFill>
                        <a:effectLst/>
                        <a:latin typeface="Calibri" panose="020F0502020204030204" pitchFamily="34" charset="0"/>
                      </a:endParaRPr>
                    </a:p>
                  </a:txBody>
                  <a:tcPr marL="0" marR="0" marT="0" marB="0" anchor="c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3416383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71600" y="624110"/>
            <a:ext cx="7543799" cy="1052290"/>
          </a:xfrm>
        </p:spPr>
        <p:txBody>
          <a:bodyPr>
            <a:normAutofit fontScale="90000"/>
          </a:bodyPr>
          <a:lstStyle/>
          <a:p>
            <a:r>
              <a:rPr lang="en-US" b="1" dirty="0"/>
              <a:t>Proposed New LH sector </a:t>
            </a:r>
            <a:r>
              <a:rPr lang="en-US" b="1" dirty="0" err="1"/>
              <a:t>logframe</a:t>
            </a:r>
            <a:endParaRPr lang="en-US" b="1" dirty="0"/>
          </a:p>
        </p:txBody>
      </p:sp>
      <p:graphicFrame>
        <p:nvGraphicFramePr>
          <p:cNvPr id="7" name="Diagram 6"/>
          <p:cNvGraphicFramePr/>
          <p:nvPr>
            <p:extLst>
              <p:ext uri="{D42A27DB-BD31-4B8C-83A1-F6EECF244321}">
                <p14:modId xmlns:p14="http://schemas.microsoft.com/office/powerpoint/2010/main" val="2705031152"/>
              </p:ext>
            </p:extLst>
          </p:nvPr>
        </p:nvGraphicFramePr>
        <p:xfrm>
          <a:off x="552090" y="1502028"/>
          <a:ext cx="8039819" cy="49287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59144568"/>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findings of stabilization surveys</a:t>
            </a:r>
          </a:p>
        </p:txBody>
      </p:sp>
      <p:sp>
        <p:nvSpPr>
          <p:cNvPr id="3" name="Content Placeholder 2"/>
          <p:cNvSpPr>
            <a:spLocks noGrp="1"/>
          </p:cNvSpPr>
          <p:nvPr>
            <p:ph idx="1"/>
          </p:nvPr>
        </p:nvSpPr>
        <p:spPr/>
        <p:txBody>
          <a:bodyPr/>
          <a:lstStyle/>
          <a:p>
            <a:r>
              <a:rPr lang="en-US" dirty="0"/>
              <a:t>Quarterly survey</a:t>
            </a:r>
          </a:p>
          <a:p>
            <a:r>
              <a:rPr lang="en-US" dirty="0"/>
              <a:t>Throughout Lebanon</a:t>
            </a:r>
          </a:p>
          <a:p>
            <a:r>
              <a:rPr lang="en-US" dirty="0"/>
              <a:t>5,000 respondents</a:t>
            </a:r>
          </a:p>
          <a:p>
            <a:r>
              <a:rPr lang="en-US" dirty="0"/>
              <a:t>Random sampling with oversampling of 251 vulnerable localities. </a:t>
            </a:r>
          </a:p>
          <a:p>
            <a:r>
              <a:rPr lang="en-US" dirty="0"/>
              <a:t>Looking at social stability/tensions indicators but also at socio-economic vulnerability, relations with institutions, access to services. </a:t>
            </a:r>
          </a:p>
          <a:p>
            <a:r>
              <a:rPr lang="en-US" dirty="0"/>
              <a:t>Conducted by ARK</a:t>
            </a:r>
          </a:p>
        </p:txBody>
      </p:sp>
    </p:spTree>
    <p:extLst>
      <p:ext uri="{BB962C8B-B14F-4D97-AF65-F5344CB8AC3E}">
        <p14:creationId xmlns:p14="http://schemas.microsoft.com/office/powerpoint/2010/main" val="3324117363"/>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findings</a:t>
            </a:r>
          </a:p>
        </p:txBody>
      </p:sp>
      <p:pic>
        <p:nvPicPr>
          <p:cNvPr id="4" name="Content Placeholder 6"/>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28599" y="1447800"/>
            <a:ext cx="8901909" cy="4724400"/>
          </a:xfrm>
        </p:spPr>
      </p:pic>
      <p:sp>
        <p:nvSpPr>
          <p:cNvPr id="5" name="Oval 4"/>
          <p:cNvSpPr/>
          <p:nvPr/>
        </p:nvSpPr>
        <p:spPr>
          <a:xfrm>
            <a:off x="228598" y="4191000"/>
            <a:ext cx="2971801"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658903" y="4419600"/>
            <a:ext cx="1242507" cy="1066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4749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findings</a:t>
            </a:r>
          </a:p>
        </p:txBody>
      </p:sp>
      <p:pic>
        <p:nvPicPr>
          <p:cNvPr id="4" name="Content Placeholder 6"/>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28600" y="1676400"/>
            <a:ext cx="8658754" cy="4800600"/>
          </a:xfrm>
        </p:spPr>
      </p:pic>
    </p:spTree>
    <p:extLst>
      <p:ext uri="{BB962C8B-B14F-4D97-AF65-F5344CB8AC3E}">
        <p14:creationId xmlns:p14="http://schemas.microsoft.com/office/powerpoint/2010/main" val="413512735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results relevant to livelihoods</a:t>
            </a:r>
          </a:p>
        </p:txBody>
      </p:sp>
      <p:sp>
        <p:nvSpPr>
          <p:cNvPr id="3" name="Content Placeholder 2"/>
          <p:cNvSpPr>
            <a:spLocks noGrp="1"/>
          </p:cNvSpPr>
          <p:nvPr>
            <p:ph idx="1"/>
          </p:nvPr>
        </p:nvSpPr>
        <p:spPr/>
        <p:txBody>
          <a:bodyPr/>
          <a:lstStyle/>
          <a:p>
            <a:r>
              <a:rPr lang="en-US" dirty="0"/>
              <a:t>Education level</a:t>
            </a:r>
          </a:p>
          <a:p>
            <a:r>
              <a:rPr lang="en-US" dirty="0"/>
              <a:t>Residency &amp; registration status</a:t>
            </a:r>
          </a:p>
          <a:p>
            <a:r>
              <a:rPr lang="en-US" dirty="0"/>
              <a:t>Average monthly income pre HH</a:t>
            </a:r>
          </a:p>
          <a:p>
            <a:r>
              <a:rPr lang="en-US" dirty="0"/>
              <a:t>Employment status of each HH member</a:t>
            </a:r>
          </a:p>
          <a:p>
            <a:pPr lvl="1"/>
            <a:r>
              <a:rPr lang="en-US" dirty="0" err="1"/>
              <a:t>Labour</a:t>
            </a:r>
            <a:r>
              <a:rPr lang="en-US" dirty="0"/>
              <a:t> force participation</a:t>
            </a:r>
          </a:p>
          <a:p>
            <a:pPr lvl="1"/>
            <a:r>
              <a:rPr lang="en-US" dirty="0"/>
              <a:t>Unemployment</a:t>
            </a:r>
          </a:p>
          <a:p>
            <a:r>
              <a:rPr lang="en-US" dirty="0"/>
              <a:t>Field/sectors of work per HH</a:t>
            </a:r>
          </a:p>
          <a:p>
            <a:r>
              <a:rPr lang="en-US" dirty="0"/>
              <a:t>Child </a:t>
            </a:r>
            <a:r>
              <a:rPr lang="en-US" dirty="0" err="1"/>
              <a:t>Labour</a:t>
            </a:r>
            <a:r>
              <a:rPr lang="en-US" dirty="0"/>
              <a:t> </a:t>
            </a:r>
          </a:p>
        </p:txBody>
      </p:sp>
    </p:spTree>
    <p:extLst>
      <p:ext uri="{BB962C8B-B14F-4D97-AF65-F5344CB8AC3E}">
        <p14:creationId xmlns:p14="http://schemas.microsoft.com/office/powerpoint/2010/main" val="392098263"/>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stretch>
            <a:fillRect/>
          </a:stretch>
        </p:blipFill>
        <p:spPr>
          <a:xfrm>
            <a:off x="304800" y="228600"/>
            <a:ext cx="1665000" cy="1113750"/>
          </a:xfrm>
          <a:prstGeom prst="rect">
            <a:avLst/>
          </a:prstGeom>
        </p:spPr>
      </p:pic>
      <p:pic>
        <p:nvPicPr>
          <p:cNvPr id="17" name="Picture 16"/>
          <p:cNvPicPr>
            <a:picLocks noChangeAspect="1"/>
          </p:cNvPicPr>
          <p:nvPr/>
        </p:nvPicPr>
        <p:blipFill>
          <a:blip r:embed="rId3" cstate="print"/>
          <a:stretch>
            <a:fillRect/>
          </a:stretch>
        </p:blipFill>
        <p:spPr>
          <a:xfrm>
            <a:off x="3391789" y="2151188"/>
            <a:ext cx="2155372" cy="530880"/>
          </a:xfrm>
          <a:prstGeom prst="rect">
            <a:avLst/>
          </a:prstGeom>
        </p:spPr>
      </p:pic>
      <p:sp>
        <p:nvSpPr>
          <p:cNvPr id="18" name="Rectangle 17"/>
          <p:cNvSpPr/>
          <p:nvPr/>
        </p:nvSpPr>
        <p:spPr>
          <a:xfrm>
            <a:off x="206826" y="1402659"/>
            <a:ext cx="2149672" cy="400110"/>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The EU Trust Fund in Response for</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the Syrian Crisis - The MADAD FUND</a:t>
            </a:r>
          </a:p>
        </p:txBody>
      </p:sp>
      <p:grpSp>
        <p:nvGrpSpPr>
          <p:cNvPr id="19" name="Group 18"/>
          <p:cNvGrpSpPr/>
          <p:nvPr/>
        </p:nvGrpSpPr>
        <p:grpSpPr>
          <a:xfrm>
            <a:off x="1143000" y="5715000"/>
            <a:ext cx="7019506" cy="742500"/>
            <a:chOff x="2832065" y="5898024"/>
            <a:chExt cx="7019506" cy="742500"/>
          </a:xfrm>
        </p:grpSpPr>
        <p:pic>
          <p:nvPicPr>
            <p:cNvPr id="20" name="Picture 19"/>
            <p:cNvPicPr>
              <a:picLocks noChangeAspect="1"/>
            </p:cNvPicPr>
            <p:nvPr/>
          </p:nvPicPr>
          <p:blipFill>
            <a:blip r:embed="rId4" cstate="print"/>
            <a:stretch>
              <a:fillRect/>
            </a:stretch>
          </p:blipFill>
          <p:spPr>
            <a:xfrm>
              <a:off x="2832065" y="6134274"/>
              <a:ext cx="1057500" cy="506250"/>
            </a:xfrm>
            <a:prstGeom prst="rect">
              <a:avLst/>
            </a:prstGeom>
          </p:spPr>
        </p:pic>
        <p:pic>
          <p:nvPicPr>
            <p:cNvPr id="21" name="Picture 20"/>
            <p:cNvPicPr>
              <a:picLocks noChangeAspect="1"/>
            </p:cNvPicPr>
            <p:nvPr/>
          </p:nvPicPr>
          <p:blipFill>
            <a:blip r:embed="rId5" cstate="print"/>
            <a:stretch>
              <a:fillRect/>
            </a:stretch>
          </p:blipFill>
          <p:spPr>
            <a:xfrm>
              <a:off x="4495638" y="6033024"/>
              <a:ext cx="776250" cy="607500"/>
            </a:xfrm>
            <a:prstGeom prst="rect">
              <a:avLst/>
            </a:prstGeom>
          </p:spPr>
        </p:pic>
        <p:pic>
          <p:nvPicPr>
            <p:cNvPr id="22" name="Picture 21"/>
            <p:cNvPicPr>
              <a:picLocks noChangeAspect="1"/>
            </p:cNvPicPr>
            <p:nvPr/>
          </p:nvPicPr>
          <p:blipFill>
            <a:blip r:embed="rId6" cstate="print"/>
            <a:stretch>
              <a:fillRect/>
            </a:stretch>
          </p:blipFill>
          <p:spPr>
            <a:xfrm>
              <a:off x="5863136" y="6033024"/>
              <a:ext cx="540000" cy="607500"/>
            </a:xfrm>
            <a:prstGeom prst="rect">
              <a:avLst/>
            </a:prstGeom>
          </p:spPr>
        </p:pic>
        <p:pic>
          <p:nvPicPr>
            <p:cNvPr id="23" name="Picture 22"/>
            <p:cNvPicPr>
              <a:picLocks noChangeAspect="1"/>
            </p:cNvPicPr>
            <p:nvPr/>
          </p:nvPicPr>
          <p:blipFill>
            <a:blip r:embed="rId7" cstate="print"/>
            <a:stretch>
              <a:fillRect/>
            </a:stretch>
          </p:blipFill>
          <p:spPr>
            <a:xfrm>
              <a:off x="6951417" y="6033024"/>
              <a:ext cx="438750" cy="607500"/>
            </a:xfrm>
            <a:prstGeom prst="rect">
              <a:avLst/>
            </a:prstGeom>
          </p:spPr>
        </p:pic>
        <p:pic>
          <p:nvPicPr>
            <p:cNvPr id="24" name="Picture 23"/>
            <p:cNvPicPr>
              <a:picLocks noChangeAspect="1"/>
            </p:cNvPicPr>
            <p:nvPr/>
          </p:nvPicPr>
          <p:blipFill>
            <a:blip r:embed="rId8" cstate="print"/>
            <a:stretch>
              <a:fillRect/>
            </a:stretch>
          </p:blipFill>
          <p:spPr>
            <a:xfrm>
              <a:off x="7989073" y="6033024"/>
              <a:ext cx="483750" cy="607500"/>
            </a:xfrm>
            <a:prstGeom prst="rect">
              <a:avLst/>
            </a:prstGeom>
          </p:spPr>
        </p:pic>
        <p:pic>
          <p:nvPicPr>
            <p:cNvPr id="25" name="Picture 24"/>
            <p:cNvPicPr>
              <a:picLocks noChangeAspect="1"/>
            </p:cNvPicPr>
            <p:nvPr/>
          </p:nvPicPr>
          <p:blipFill>
            <a:blip r:embed="rId9" cstate="print"/>
            <a:stretch>
              <a:fillRect/>
            </a:stretch>
          </p:blipFill>
          <p:spPr>
            <a:xfrm>
              <a:off x="9019071" y="5898024"/>
              <a:ext cx="832500" cy="742500"/>
            </a:xfrm>
            <a:prstGeom prst="rect">
              <a:avLst/>
            </a:prstGeom>
          </p:spPr>
        </p:pic>
      </p:grpSp>
      <p:pic>
        <p:nvPicPr>
          <p:cNvPr id="26" name="Picture 25"/>
          <p:cNvPicPr>
            <a:picLocks noChangeAspect="1"/>
          </p:cNvPicPr>
          <p:nvPr/>
        </p:nvPicPr>
        <p:blipFill>
          <a:blip r:embed="rId10" cstate="print"/>
          <a:stretch>
            <a:fillRect/>
          </a:stretch>
        </p:blipFill>
        <p:spPr>
          <a:xfrm>
            <a:off x="1752600" y="3136457"/>
            <a:ext cx="5433751" cy="1260000"/>
          </a:xfrm>
          <a:prstGeom prst="rect">
            <a:avLst/>
          </a:prstGeom>
        </p:spPr>
      </p:pic>
      <p:pic>
        <p:nvPicPr>
          <p:cNvPr id="14" name="Picture 1" descr="\\LBBEYSRV001.ogb.internal.oxfam.net\configs\sqassem\Desktop\Comms\RDPP Logo.jpg"/>
          <p:cNvPicPr>
            <a:picLocks noChangeAspect="1" noChangeArrowheads="1"/>
          </p:cNvPicPr>
          <p:nvPr/>
        </p:nvPicPr>
        <p:blipFill>
          <a:blip r:embed="rId11" cstate="print"/>
          <a:srcRect/>
          <a:stretch>
            <a:fillRect/>
          </a:stretch>
        </p:blipFill>
        <p:spPr bwMode="auto">
          <a:xfrm>
            <a:off x="6868510" y="0"/>
            <a:ext cx="2275490" cy="1470423"/>
          </a:xfrm>
          <a:prstGeom prst="rect">
            <a:avLst/>
          </a:prstGeom>
          <a:noFill/>
        </p:spPr>
      </p:pic>
    </p:spTree>
    <p:extLst>
      <p:ext uri="{BB962C8B-B14F-4D97-AF65-F5344CB8AC3E}">
        <p14:creationId xmlns:p14="http://schemas.microsoft.com/office/powerpoint/2010/main" val="1729090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LBBEYSRV001.ogb.internal.oxfam.net\configs\yshawaf\Desktop\Zahle livelihoods\Final\015A896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406895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1295400"/>
            <a:ext cx="7696200" cy="4953000"/>
          </a:xfrm>
        </p:spPr>
        <p:txBody>
          <a:bodyPr>
            <a:noAutofit/>
          </a:bodyPr>
          <a:lstStyle/>
          <a:p>
            <a:pPr marL="342900" lvl="0" indent="-342900">
              <a:lnSpc>
                <a:spcPct val="115000"/>
              </a:lnSpc>
              <a:spcBef>
                <a:spcPts val="0"/>
              </a:spcBef>
              <a:buFont typeface="+mj-lt"/>
              <a:buAutoNum type="arabicPeriod"/>
            </a:pP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Welcome &amp; introduction</a:t>
            </a:r>
          </a:p>
          <a:p>
            <a:pPr marL="342900" lvl="0" indent="-342900">
              <a:lnSpc>
                <a:spcPct val="115000"/>
              </a:lnSpc>
              <a:spcBef>
                <a:spcPts val="0"/>
              </a:spcBef>
              <a:buFont typeface="+mj-lt"/>
              <a:buAutoNum type="arabicPeriod"/>
            </a:pP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Sector updates</a:t>
            </a:r>
          </a:p>
          <a:p>
            <a:pPr lvl="0">
              <a:lnSpc>
                <a:spcPct val="115000"/>
              </a:lnSpc>
              <a:spcBef>
                <a:spcPts val="0"/>
              </a:spcBef>
            </a:pP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a.	Field Updates </a:t>
            </a:r>
          </a:p>
          <a:p>
            <a:pPr lvl="0">
              <a:lnSpc>
                <a:spcPct val="115000"/>
              </a:lnSpc>
              <a:spcBef>
                <a:spcPts val="0"/>
              </a:spcBef>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b.	Main takeaways of Private Sector Engagement workshop</a:t>
            </a:r>
          </a:p>
          <a:p>
            <a:pPr lvl="0">
              <a:lnSpc>
                <a:spcPct val="115000"/>
              </a:lnSpc>
              <a:spcBef>
                <a:spcPts val="0"/>
              </a:spcBef>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c.    LCRP M&amp;E review</a:t>
            </a:r>
          </a:p>
          <a:p>
            <a:pPr marL="398463">
              <a:lnSpc>
                <a:spcPct val="115000"/>
              </a:lnSpc>
              <a:spcBef>
                <a:spcPts val="0"/>
              </a:spcBef>
            </a:pPr>
            <a:r>
              <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rPr>
              <a:t>	d.    Key findings of Stabilization survey on Livelihoods</a:t>
            </a:r>
          </a:p>
          <a:p>
            <a:pPr lvl="0">
              <a:lnSpc>
                <a:spcPct val="115000"/>
              </a:lnSpc>
              <a:spcBef>
                <a:spcPts val="0"/>
              </a:spcBef>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514350" lvl="0" indent="-514350">
              <a:lnSpc>
                <a:spcPct val="115000"/>
              </a:lnSpc>
              <a:spcBef>
                <a:spcPts val="0"/>
              </a:spcBef>
              <a:buAutoNum type="arabicPeriod" startAt="3"/>
            </a:pP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Presentation of LEADERS’ support to local initiatives for socio-economic development in Lebanon</a:t>
            </a:r>
          </a:p>
          <a:p>
            <a:pPr marL="514350" lvl="0" indent="-514350">
              <a:lnSpc>
                <a:spcPct val="115000"/>
              </a:lnSpc>
              <a:spcBef>
                <a:spcPts val="0"/>
              </a:spcBef>
              <a:buAutoNum type="arabicPeriod" startAt="3"/>
            </a:pP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Presentation of INTAJ I/II guidance papers by MC</a:t>
            </a:r>
          </a:p>
          <a:p>
            <a:pPr marL="514350" lvl="0" indent="-514350">
              <a:lnSpc>
                <a:spcPct val="115000"/>
              </a:lnSpc>
              <a:spcBef>
                <a:spcPts val="0"/>
              </a:spcBef>
              <a:buAutoNum type="arabicPeriod" startAt="3"/>
            </a:pPr>
            <a:r>
              <a:rPr lang="en-US" sz="2600" dirty="0" err="1">
                <a:solidFill>
                  <a:srgbClr val="000000"/>
                </a:solidFill>
                <a:latin typeface="Calibri" panose="020F0502020204030204" pitchFamily="34" charset="0"/>
                <a:ea typeface="Calibri" panose="020F0502020204030204" pitchFamily="34" charset="0"/>
                <a:cs typeface="Calibri" panose="020F0502020204030204" pitchFamily="34" charset="0"/>
              </a:rPr>
              <a:t>AoB</a:t>
            </a:r>
            <a:endPar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Bef>
                <a:spcPts val="0"/>
              </a:spcBef>
              <a:buFont typeface="+mj-lt"/>
              <a:buAutoNum type="arabicPeriod"/>
            </a:pPr>
            <a:endPar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nSpc>
                <a:spcPct val="115000"/>
              </a:lnSpc>
              <a:spcBef>
                <a:spcPts val="0"/>
              </a:spcBef>
            </a:pPr>
            <a:r>
              <a:rPr lang="en-US" sz="2600" dirty="0">
                <a:solidFill>
                  <a:srgbClr val="000000"/>
                </a:solidFill>
                <a:latin typeface="Calibri" panose="020F0502020204030204" pitchFamily="34" charset="0"/>
                <a:ea typeface="Calibri" panose="020F0502020204030204" pitchFamily="34" charset="0"/>
                <a:cs typeface="Calibri" panose="020F0502020204030204" pitchFamily="34" charset="0"/>
              </a:rPr>
              <a:t> </a:t>
            </a:r>
          </a:p>
        </p:txBody>
      </p:sp>
      <p:sp>
        <p:nvSpPr>
          <p:cNvPr id="4" name="TextBox 3"/>
          <p:cNvSpPr txBox="1"/>
          <p:nvPr/>
        </p:nvSpPr>
        <p:spPr>
          <a:xfrm>
            <a:off x="3505200" y="228600"/>
            <a:ext cx="2362200"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sysClr val="windowText" lastClr="000000"/>
                </a:solidFill>
                <a:effectLst/>
                <a:uLnTx/>
                <a:uFillTx/>
              </a:rPr>
              <a:t>Agenda</a:t>
            </a:r>
            <a:endParaRPr kumimoji="0" lang="en-GB" sz="4000" b="0" i="0" u="none" strike="noStrike" kern="0" cap="none" spc="0" normalizeH="0" baseline="0" noProof="0" dirty="0">
              <a:ln>
                <a:noFill/>
              </a:ln>
              <a:solidFill>
                <a:sysClr val="windowText" lastClr="000000"/>
              </a:solidFill>
              <a:effectLst/>
              <a:uLnTx/>
              <a:uFillTx/>
            </a:endParaRPr>
          </a:p>
        </p:txBody>
      </p:sp>
      <p:pic>
        <p:nvPicPr>
          <p:cNvPr id="5" name="Picture 4"/>
          <p:cNvPicPr>
            <a:picLocks noChangeAspect="1"/>
          </p:cNvPicPr>
          <p:nvPr/>
        </p:nvPicPr>
        <p:blipFill>
          <a:blip r:embed="rId3"/>
          <a:stretch>
            <a:fillRect/>
          </a:stretch>
        </p:blipFill>
        <p:spPr>
          <a:xfrm>
            <a:off x="7853015" y="280786"/>
            <a:ext cx="877900" cy="865707"/>
          </a:xfrm>
          <a:prstGeom prst="rect">
            <a:avLst/>
          </a:prstGeom>
        </p:spPr>
      </p:pic>
    </p:spTree>
    <p:extLst>
      <p:ext uri="{BB962C8B-B14F-4D97-AF65-F5344CB8AC3E}">
        <p14:creationId xmlns:p14="http://schemas.microsoft.com/office/powerpoint/2010/main" val="2402375525"/>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stretch>
            <a:fillRect/>
          </a:stretch>
        </p:blipFill>
        <p:spPr>
          <a:xfrm>
            <a:off x="3651250" y="520035"/>
            <a:ext cx="2155372" cy="530880"/>
          </a:xfrm>
          <a:prstGeom prst="rect">
            <a:avLst/>
          </a:prstGeom>
        </p:spPr>
      </p:pic>
      <p:graphicFrame>
        <p:nvGraphicFramePr>
          <p:cNvPr id="28" name="Content Placeholder 3"/>
          <p:cNvGraphicFramePr>
            <a:graphicFrameLocks noGrp="1"/>
          </p:cNvGraphicFramePr>
          <p:nvPr>
            <p:ph idx="1"/>
            <p:extLst/>
          </p:nvPr>
        </p:nvGraphicFramePr>
        <p:xfrm>
          <a:off x="-2667000" y="1676400"/>
          <a:ext cx="10515600" cy="539283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9" name="Diagram 28"/>
          <p:cNvGraphicFramePr/>
          <p:nvPr>
            <p:extLst/>
          </p:nvPr>
        </p:nvGraphicFramePr>
        <p:xfrm>
          <a:off x="4953000" y="1752600"/>
          <a:ext cx="2808371" cy="479028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0" name="TextBox 29"/>
          <p:cNvSpPr txBox="1"/>
          <p:nvPr/>
        </p:nvSpPr>
        <p:spPr>
          <a:xfrm>
            <a:off x="6850313" y="2824547"/>
            <a:ext cx="2252939" cy="2862322"/>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rPr>
              <a:t>Trainings</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rPr>
              <a:t>Apprenticeships</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rPr>
              <a:t>On the Job training </a:t>
            </a: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rPr>
              <a:t>Job referral</a:t>
            </a:r>
          </a:p>
        </p:txBody>
      </p:sp>
      <p:sp>
        <p:nvSpPr>
          <p:cNvPr id="31" name="Title 1"/>
          <p:cNvSpPr txBox="1">
            <a:spLocks/>
          </p:cNvSpPr>
          <p:nvPr/>
        </p:nvSpPr>
        <p:spPr>
          <a:xfrm>
            <a:off x="2971800" y="1575985"/>
            <a:ext cx="60198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Placement in project services </a:t>
            </a:r>
          </a:p>
        </p:txBody>
      </p:sp>
    </p:spTree>
    <p:extLst>
      <p:ext uri="{BB962C8B-B14F-4D97-AF65-F5344CB8AC3E}">
        <p14:creationId xmlns:p14="http://schemas.microsoft.com/office/powerpoint/2010/main" val="577633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2282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stretch>
            <a:fillRect/>
          </a:stretch>
        </p:blipFill>
        <p:spPr>
          <a:xfrm>
            <a:off x="3651250" y="226155"/>
            <a:ext cx="2155372" cy="530880"/>
          </a:xfrm>
          <a:prstGeom prst="rect">
            <a:avLst/>
          </a:prstGeom>
        </p:spPr>
      </p:pic>
      <p:sp>
        <p:nvSpPr>
          <p:cNvPr id="26" name="Title 1"/>
          <p:cNvSpPr txBox="1">
            <a:spLocks/>
          </p:cNvSpPr>
          <p:nvPr/>
        </p:nvSpPr>
        <p:spPr>
          <a:xfrm>
            <a:off x="614136" y="1066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Vocational Training</a:t>
            </a:r>
          </a:p>
        </p:txBody>
      </p:sp>
      <p:graphicFrame>
        <p:nvGraphicFramePr>
          <p:cNvPr id="9" name="Table 8"/>
          <p:cNvGraphicFramePr>
            <a:graphicFrameLocks noGrp="1"/>
          </p:cNvGraphicFramePr>
          <p:nvPr>
            <p:extLst/>
          </p:nvPr>
        </p:nvGraphicFramePr>
        <p:xfrm>
          <a:off x="914400" y="2191603"/>
          <a:ext cx="7315200" cy="4446005"/>
        </p:xfrm>
        <a:graphic>
          <a:graphicData uri="http://schemas.openxmlformats.org/drawingml/2006/table">
            <a:tbl>
              <a:tblPr firstRow="1" bandRow="1">
                <a:tableStyleId>{5C22544A-7EE6-4342-B048-85BDC9FD1C3A}</a:tableStyleId>
              </a:tblPr>
              <a:tblGrid>
                <a:gridCol w="2359179">
                  <a:extLst>
                    <a:ext uri="{9D8B030D-6E8A-4147-A177-3AD203B41FA5}">
                      <a16:colId xmlns:a16="http://schemas.microsoft.com/office/drawing/2014/main" val="1693287370"/>
                    </a:ext>
                  </a:extLst>
                </a:gridCol>
                <a:gridCol w="4956021">
                  <a:extLst>
                    <a:ext uri="{9D8B030D-6E8A-4147-A177-3AD203B41FA5}">
                      <a16:colId xmlns:a16="http://schemas.microsoft.com/office/drawing/2014/main" val="77245113"/>
                    </a:ext>
                  </a:extLst>
                </a:gridCol>
              </a:tblGrid>
              <a:tr h="550491">
                <a:tc gridSpan="2">
                  <a:txBody>
                    <a:bodyPr/>
                    <a:lstStyle/>
                    <a:p>
                      <a:pPr algn="ctr" fontAlgn="ctr"/>
                      <a:r>
                        <a:rPr lang="en-US" sz="1800" u="none" strike="noStrike" dirty="0">
                          <a:effectLst/>
                        </a:rPr>
                        <a:t> </a:t>
                      </a:r>
                      <a:endParaRPr lang="en-US" sz="1800" b="0" i="0" u="none" strike="noStrike" dirty="0">
                        <a:solidFill>
                          <a:srgbClr val="000000"/>
                        </a:solidFill>
                        <a:effectLst/>
                        <a:latin typeface="Arial" panose="020B0604020202020204" pitchFamily="34" charset="0"/>
                      </a:endParaRPr>
                    </a:p>
                    <a:p>
                      <a:pPr algn="ctr" fontAlgn="ctr"/>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9525" marR="9525" marT="9525" marB="0" anchor="ctr"/>
                </a:tc>
                <a:tc hMerge="1">
                  <a:txBody>
                    <a:bodyPr/>
                    <a:lstStyle/>
                    <a:p>
                      <a:pPr algn="ctr" fontAlgn="ctr"/>
                      <a:endParaRPr lang="en-US" sz="18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4043770719"/>
                  </a:ext>
                </a:extLst>
              </a:tr>
              <a:tr h="1943920">
                <a:tc>
                  <a:txBody>
                    <a:bodyPr/>
                    <a:lstStyle/>
                    <a:p>
                      <a:pPr algn="ctr" fontAlgn="ctr"/>
                      <a:r>
                        <a:rPr lang="en-US" sz="1800" b="1" u="none" strike="noStrike" dirty="0">
                          <a:effectLst/>
                          <a:latin typeface="+mn-lt"/>
                        </a:rPr>
                        <a:t>VT Classes </a:t>
                      </a:r>
                      <a:endParaRPr lang="en-US" sz="1800" b="1" i="0" u="none" strike="noStrike" dirty="0">
                        <a:solidFill>
                          <a:srgbClr val="000000"/>
                        </a:solidFill>
                        <a:effectLst/>
                        <a:latin typeface="+mn-lt"/>
                      </a:endParaRPr>
                    </a:p>
                  </a:txBody>
                  <a:tcPr marL="9525" marR="9525" marT="9525" marB="0" anchor="ctr"/>
                </a:tc>
                <a:tc>
                  <a:txBody>
                    <a:bodyPr/>
                    <a:lstStyle/>
                    <a:p>
                      <a:pPr algn="just" fontAlgn="ctr"/>
                      <a:r>
                        <a:rPr lang="en-US" sz="1800" u="none" strike="noStrike" dirty="0">
                          <a:effectLst/>
                          <a:latin typeface="+mn-lt"/>
                        </a:rPr>
                        <a:t>Mechanics, Accounting, Sales and Customer Service, Line Cook, Photography, Secretary, Cell Repair and Clinical Assistant </a:t>
                      </a:r>
                      <a:endParaRPr lang="en-US"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2688419343"/>
                  </a:ext>
                </a:extLst>
              </a:tr>
              <a:tr h="1943920">
                <a:tc>
                  <a:txBody>
                    <a:bodyPr/>
                    <a:lstStyle/>
                    <a:p>
                      <a:pPr algn="ctr" fontAlgn="ctr"/>
                      <a:r>
                        <a:rPr lang="en-US" sz="1800" b="1" i="0" u="none" strike="noStrike" dirty="0">
                          <a:solidFill>
                            <a:srgbClr val="000000"/>
                          </a:solidFill>
                          <a:effectLst/>
                          <a:latin typeface="+mn-lt"/>
                        </a:rPr>
                        <a:t>Curricula Development </a:t>
                      </a:r>
                    </a:p>
                  </a:txBody>
                  <a:tcPr marL="9525" marR="9525" marT="9525" marB="0" anchor="ctr"/>
                </a:tc>
                <a:tc>
                  <a:txBody>
                    <a:bodyPr/>
                    <a:lstStyle/>
                    <a:p>
                      <a:pPr lvl="0" algn="just"/>
                      <a:r>
                        <a:rPr lang="en-US" sz="1800" b="0" kern="1200" dirty="0">
                          <a:solidFill>
                            <a:schemeClr val="dk1"/>
                          </a:solidFill>
                          <a:effectLst/>
                          <a:latin typeface="+mn-lt"/>
                          <a:ea typeface="+mn-ea"/>
                          <a:cs typeface="+mn-cs"/>
                        </a:rPr>
                        <a:t>Sewing and tailoring,</a:t>
                      </a:r>
                      <a:r>
                        <a:rPr lang="en-US" sz="1800" b="0" kern="1200" baseline="0" dirty="0">
                          <a:solidFill>
                            <a:schemeClr val="dk1"/>
                          </a:solidFill>
                          <a:effectLst/>
                          <a:latin typeface="+mn-lt"/>
                          <a:ea typeface="+mn-ea"/>
                          <a:cs typeface="+mn-cs"/>
                        </a:rPr>
                        <a:t> </a:t>
                      </a:r>
                      <a:r>
                        <a:rPr lang="en-US" sz="1800" b="0" kern="1200" dirty="0">
                          <a:solidFill>
                            <a:schemeClr val="dk1"/>
                          </a:solidFill>
                          <a:effectLst/>
                          <a:latin typeface="+mn-lt"/>
                          <a:ea typeface="+mn-ea"/>
                          <a:cs typeface="+mn-cs"/>
                        </a:rPr>
                        <a:t>Steel fixer,</a:t>
                      </a:r>
                      <a:r>
                        <a:rPr lang="en-GB" sz="1800" b="0" kern="1200" baseline="0" dirty="0">
                          <a:solidFill>
                            <a:schemeClr val="dk1"/>
                          </a:solidFill>
                          <a:effectLst/>
                          <a:latin typeface="+mn-lt"/>
                          <a:ea typeface="+mn-ea"/>
                          <a:cs typeface="+mn-cs"/>
                        </a:rPr>
                        <a:t> </a:t>
                      </a:r>
                      <a:r>
                        <a:rPr lang="en-US" sz="1800" b="0" kern="1200" dirty="0">
                          <a:solidFill>
                            <a:schemeClr val="dk1"/>
                          </a:solidFill>
                          <a:effectLst/>
                          <a:latin typeface="+mn-lt"/>
                          <a:ea typeface="+mn-ea"/>
                          <a:cs typeface="+mn-cs"/>
                        </a:rPr>
                        <a:t>Air conditioning,</a:t>
                      </a:r>
                      <a:r>
                        <a:rPr lang="en-US" sz="1800" b="0" kern="1200" baseline="0" dirty="0">
                          <a:solidFill>
                            <a:schemeClr val="dk1"/>
                          </a:solidFill>
                          <a:effectLst/>
                          <a:latin typeface="+mn-lt"/>
                          <a:ea typeface="+mn-ea"/>
                          <a:cs typeface="+mn-cs"/>
                        </a:rPr>
                        <a:t> </a:t>
                      </a:r>
                      <a:r>
                        <a:rPr lang="en-US" sz="1800" b="0" kern="1200" dirty="0">
                          <a:solidFill>
                            <a:schemeClr val="dk1"/>
                          </a:solidFill>
                          <a:effectLst/>
                          <a:latin typeface="+mn-lt"/>
                          <a:ea typeface="+mn-ea"/>
                          <a:cs typeface="+mn-cs"/>
                        </a:rPr>
                        <a:t>Dr. Assistant,</a:t>
                      </a:r>
                      <a:r>
                        <a:rPr lang="en-US" sz="1800" b="0" kern="1200" baseline="0" dirty="0">
                          <a:solidFill>
                            <a:schemeClr val="dk1"/>
                          </a:solidFill>
                          <a:effectLst/>
                          <a:latin typeface="+mn-lt"/>
                          <a:ea typeface="+mn-ea"/>
                          <a:cs typeface="+mn-cs"/>
                        </a:rPr>
                        <a:t> </a:t>
                      </a:r>
                      <a:r>
                        <a:rPr lang="en-US" sz="1800" b="0" kern="1200" dirty="0">
                          <a:solidFill>
                            <a:schemeClr val="dk1"/>
                          </a:solidFill>
                          <a:effectLst/>
                          <a:latin typeface="+mn-lt"/>
                          <a:ea typeface="+mn-ea"/>
                          <a:cs typeface="+mn-cs"/>
                        </a:rPr>
                        <a:t>Concrete carpenter,</a:t>
                      </a:r>
                      <a:r>
                        <a:rPr lang="en-GB" sz="1800" b="0" kern="1200" baseline="0" dirty="0">
                          <a:solidFill>
                            <a:schemeClr val="dk1"/>
                          </a:solidFill>
                          <a:effectLst/>
                          <a:latin typeface="+mn-lt"/>
                          <a:ea typeface="+mn-ea"/>
                          <a:cs typeface="+mn-cs"/>
                        </a:rPr>
                        <a:t> </a:t>
                      </a:r>
                      <a:r>
                        <a:rPr lang="en-US" sz="1800" b="0" kern="1200" dirty="0">
                          <a:solidFill>
                            <a:schemeClr val="dk1"/>
                          </a:solidFill>
                          <a:effectLst/>
                          <a:latin typeface="+mn-lt"/>
                          <a:ea typeface="+mn-ea"/>
                          <a:cs typeface="+mn-cs"/>
                        </a:rPr>
                        <a:t>Machine Electrical (Industrial)</a:t>
                      </a:r>
                      <a:r>
                        <a:rPr lang="en-US" sz="1800" b="0" kern="1200" baseline="0" dirty="0">
                          <a:solidFill>
                            <a:schemeClr val="dk1"/>
                          </a:solidFill>
                          <a:effectLst/>
                          <a:latin typeface="+mn-lt"/>
                          <a:ea typeface="+mn-ea"/>
                          <a:cs typeface="+mn-cs"/>
                        </a:rPr>
                        <a:t> and Agro-food processing (yet TBD)</a:t>
                      </a:r>
                      <a:endParaRPr lang="en-US" sz="1800" b="0" i="0" u="none" strike="noStrike" dirty="0">
                        <a:solidFill>
                          <a:srgbClr val="000000"/>
                        </a:solidFill>
                        <a:effectLst/>
                        <a:latin typeface="+mn-lt"/>
                      </a:endParaRPr>
                    </a:p>
                  </a:txBody>
                  <a:tcPr marL="9525" marR="9525" marT="9525"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94301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stretch>
            <a:fillRect/>
          </a:stretch>
        </p:blipFill>
        <p:spPr>
          <a:xfrm>
            <a:off x="3651250" y="226155"/>
            <a:ext cx="2155372" cy="530880"/>
          </a:xfrm>
          <a:prstGeom prst="rect">
            <a:avLst/>
          </a:prstGeom>
        </p:spPr>
      </p:pic>
      <p:sp>
        <p:nvSpPr>
          <p:cNvPr id="26" name="Title 1"/>
          <p:cNvSpPr txBox="1">
            <a:spLocks/>
          </p:cNvSpPr>
          <p:nvPr/>
        </p:nvSpPr>
        <p:spPr>
          <a:xfrm>
            <a:off x="614136" y="1022788"/>
            <a:ext cx="8229600" cy="522561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Life and soft skills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j-lt"/>
                <a:ea typeface="+mj-ea"/>
                <a:cs typeface="+mj-cs"/>
              </a:rPr>
              <a:t> </a:t>
            </a:r>
          </a:p>
          <a:p>
            <a:pPr marL="571500" marR="0" lvl="0" indent="-5715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kumimoji="0" lang="en-US" sz="4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19254161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stretch>
            <a:fillRect/>
          </a:stretch>
        </p:blipFill>
        <p:spPr>
          <a:xfrm>
            <a:off x="3651250" y="226155"/>
            <a:ext cx="2155372" cy="530880"/>
          </a:xfrm>
          <a:prstGeom prst="rect">
            <a:avLst/>
          </a:prstGeom>
        </p:spPr>
      </p:pic>
      <p:sp>
        <p:nvSpPr>
          <p:cNvPr id="26" name="Title 1"/>
          <p:cNvSpPr txBox="1">
            <a:spLocks/>
          </p:cNvSpPr>
          <p:nvPr/>
        </p:nvSpPr>
        <p:spPr>
          <a:xfrm>
            <a:off x="614136" y="2438400"/>
            <a:ext cx="8229600" cy="2667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On-the-job training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Apprenticeship</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Job referrals </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val="1404066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BBEYSRV001.ogb.internal.oxfam.net\configs\yshawaf\Desktop\Zahle livelihoods\Final\NU2A3596.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extLst>
      <p:ext uri="{BB962C8B-B14F-4D97-AF65-F5344CB8AC3E}">
        <p14:creationId xmlns:p14="http://schemas.microsoft.com/office/powerpoint/2010/main" val="2091108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stretch>
            <a:fillRect/>
          </a:stretch>
        </p:blipFill>
        <p:spPr>
          <a:xfrm>
            <a:off x="3651250" y="226155"/>
            <a:ext cx="2155372" cy="530880"/>
          </a:xfrm>
          <a:prstGeom prst="rect">
            <a:avLst/>
          </a:prstGeom>
        </p:spPr>
      </p:pic>
      <p:sp>
        <p:nvSpPr>
          <p:cNvPr id="26" name="Title 1"/>
          <p:cNvSpPr txBox="1">
            <a:spLocks/>
          </p:cNvSpPr>
          <p:nvPr/>
        </p:nvSpPr>
        <p:spPr>
          <a:xfrm>
            <a:off x="804636" y="1143000"/>
            <a:ext cx="7848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Business Development Services</a:t>
            </a:r>
          </a:p>
        </p:txBody>
      </p:sp>
      <p:graphicFrame>
        <p:nvGraphicFramePr>
          <p:cNvPr id="9" name="Diagram 8"/>
          <p:cNvGraphicFramePr/>
          <p:nvPr>
            <p:extLst/>
          </p:nvPr>
        </p:nvGraphicFramePr>
        <p:xfrm>
          <a:off x="228600" y="2358066"/>
          <a:ext cx="8686800" cy="129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p:cNvGraphicFramePr/>
          <p:nvPr>
            <p:extLst/>
          </p:nvPr>
        </p:nvGraphicFramePr>
        <p:xfrm>
          <a:off x="228600" y="3810000"/>
          <a:ext cx="8686800" cy="18288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2" name="Diagram 11"/>
          <p:cNvGraphicFramePr/>
          <p:nvPr>
            <p:extLst/>
          </p:nvPr>
        </p:nvGraphicFramePr>
        <p:xfrm>
          <a:off x="1295400" y="5715000"/>
          <a:ext cx="6781800" cy="1143000"/>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22514686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stretch>
            <a:fillRect/>
          </a:stretch>
        </p:blipFill>
        <p:spPr>
          <a:xfrm>
            <a:off x="3651250" y="226155"/>
            <a:ext cx="2155372" cy="530880"/>
          </a:xfrm>
          <a:prstGeom prst="rect">
            <a:avLst/>
          </a:prstGeom>
        </p:spPr>
      </p:pic>
      <p:sp>
        <p:nvSpPr>
          <p:cNvPr id="7" name="Title 1"/>
          <p:cNvSpPr txBox="1">
            <a:spLocks/>
          </p:cNvSpPr>
          <p:nvPr/>
        </p:nvSpPr>
        <p:spPr>
          <a:xfrm>
            <a:off x="614136" y="2895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Business Development Services</a:t>
            </a:r>
          </a:p>
        </p:txBody>
      </p:sp>
    </p:spTree>
    <p:extLst>
      <p:ext uri="{BB962C8B-B14F-4D97-AF65-F5344CB8AC3E}">
        <p14:creationId xmlns:p14="http://schemas.microsoft.com/office/powerpoint/2010/main" val="32064581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yshawaf\AppData\Local\Temp\notesFB7E0F\WG Jan 18, 2017 Women &amp; Youth Empowerment Bourj Hammoud (1).JPG"/>
          <p:cNvPicPr>
            <a:picLocks noChangeAspect="1" noChangeArrowheads="1"/>
          </p:cNvPicPr>
          <p:nvPr/>
        </p:nvPicPr>
        <p:blipFill>
          <a:blip r:embed="rId2" cstate="print">
            <a:lum contrast="10000"/>
          </a:blip>
          <a:srcRect/>
          <a:stretch>
            <a:fillRect/>
          </a:stretch>
        </p:blipFill>
        <p:spPr bwMode="auto">
          <a:xfrm>
            <a:off x="0" y="0"/>
            <a:ext cx="9144000" cy="6248400"/>
          </a:xfrm>
          <a:prstGeom prst="rect">
            <a:avLst/>
          </a:prstGeom>
          <a:noFill/>
        </p:spPr>
      </p:pic>
    </p:spTree>
    <p:extLst>
      <p:ext uri="{BB962C8B-B14F-4D97-AF65-F5344CB8AC3E}">
        <p14:creationId xmlns:p14="http://schemas.microsoft.com/office/powerpoint/2010/main" val="2452343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stretch>
            <a:fillRect/>
          </a:stretch>
        </p:blipFill>
        <p:spPr>
          <a:xfrm>
            <a:off x="3651250" y="226155"/>
            <a:ext cx="2155372" cy="530880"/>
          </a:xfrm>
          <a:prstGeom prst="rect">
            <a:avLst/>
          </a:prstGeom>
        </p:spPr>
      </p:pic>
      <p:sp>
        <p:nvSpPr>
          <p:cNvPr id="26" name="Title 1"/>
          <p:cNvSpPr txBox="1">
            <a:spLocks/>
          </p:cNvSpPr>
          <p:nvPr/>
        </p:nvSpPr>
        <p:spPr>
          <a:xfrm>
            <a:off x="623119" y="1676400"/>
            <a:ext cx="8229600" cy="302392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Dialogue Tables </a:t>
            </a:r>
          </a:p>
        </p:txBody>
      </p:sp>
      <p:sp>
        <p:nvSpPr>
          <p:cNvPr id="8" name="Content Placeholder 2"/>
          <p:cNvSpPr txBox="1">
            <a:spLocks/>
          </p:cNvSpPr>
          <p:nvPr/>
        </p:nvSpPr>
        <p:spPr>
          <a:xfrm>
            <a:off x="158056" y="2081939"/>
            <a:ext cx="8694663" cy="45259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4169532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7772400" y="249745"/>
            <a:ext cx="877900" cy="865707"/>
          </a:xfrm>
          <a:prstGeom prst="rect">
            <a:avLst/>
          </a:prstGeom>
        </p:spPr>
      </p:pic>
      <p:sp>
        <p:nvSpPr>
          <p:cNvPr id="7" name="Title 1"/>
          <p:cNvSpPr>
            <a:spLocks noGrp="1"/>
          </p:cNvSpPr>
          <p:nvPr>
            <p:ph type="title"/>
          </p:nvPr>
        </p:nvSpPr>
        <p:spPr>
          <a:xfrm>
            <a:off x="1448696" y="86752"/>
            <a:ext cx="7202500" cy="1309174"/>
          </a:xfrm>
        </p:spPr>
        <p:txBody>
          <a:bodyPr>
            <a:noAutofit/>
          </a:bodyPr>
          <a:lstStyle/>
          <a:p>
            <a:r>
              <a:rPr lang="en-US" sz="4400" dirty="0">
                <a:solidFill>
                  <a:schemeClr val="tx1">
                    <a:lumMod val="75000"/>
                    <a:lumOff val="25000"/>
                  </a:schemeClr>
                </a:solidFill>
              </a:rPr>
              <a:t>Private Sector Engagement workshop</a:t>
            </a:r>
            <a:br>
              <a:rPr lang="en-US" sz="4400" dirty="0">
                <a:solidFill>
                  <a:schemeClr val="tx1">
                    <a:lumMod val="75000"/>
                    <a:lumOff val="25000"/>
                  </a:schemeClr>
                </a:solidFill>
              </a:rPr>
            </a:br>
            <a:endParaRPr lang="en-US" sz="4400" dirty="0">
              <a:solidFill>
                <a:schemeClr val="tx1">
                  <a:lumMod val="75000"/>
                  <a:lumOff val="25000"/>
                </a:schemeClr>
              </a:solidFill>
            </a:endParaRPr>
          </a:p>
        </p:txBody>
      </p:sp>
      <p:sp>
        <p:nvSpPr>
          <p:cNvPr id="8" name="Content Placeholder 3"/>
          <p:cNvSpPr txBox="1">
            <a:spLocks/>
          </p:cNvSpPr>
          <p:nvPr/>
        </p:nvSpPr>
        <p:spPr>
          <a:xfrm>
            <a:off x="533400" y="1676400"/>
            <a:ext cx="7924799" cy="4495800"/>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spcBef>
                <a:spcPts val="0"/>
              </a:spcBef>
              <a:buClr>
                <a:srgbClr val="A53010"/>
              </a:buClr>
              <a:buFont typeface="Wingdings" panose="05000000000000000000" pitchFamily="2" charset="2"/>
              <a:buChar char="§"/>
            </a:pPr>
            <a:r>
              <a:rPr lang="en-US"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Lessons learnt event on </a:t>
            </a:r>
            <a:r>
              <a:rPr lang="en-US" sz="2800" b="1"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22</a:t>
            </a:r>
            <a:r>
              <a:rPr lang="en-US" sz="2800" b="1" baseline="300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nd</a:t>
            </a:r>
            <a:r>
              <a:rPr lang="en-US" sz="2800" b="1"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June</a:t>
            </a:r>
            <a:r>
              <a:rPr lang="en-US"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to take stock of partners’ work with the private sector – 40 participants. </a:t>
            </a:r>
          </a:p>
          <a:p>
            <a:pPr algn="just">
              <a:spcBef>
                <a:spcPts val="0"/>
              </a:spcBef>
              <a:buClr>
                <a:srgbClr val="A53010"/>
              </a:buClr>
              <a:buFont typeface="Wingdings" panose="05000000000000000000" pitchFamily="2" charset="2"/>
              <a:buChar char="§"/>
            </a:pPr>
            <a:r>
              <a:rPr lang="en-US"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Feedback: Good level of satisfaction: </a:t>
            </a:r>
            <a:r>
              <a:rPr lang="en-US" sz="2800" b="1"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4.3/5 </a:t>
            </a:r>
          </a:p>
          <a:p>
            <a:pPr marL="0" indent="0" algn="just">
              <a:spcBef>
                <a:spcPts val="0"/>
              </a:spcBef>
              <a:buClr>
                <a:srgbClr val="A53010"/>
              </a:buClr>
              <a:buNone/>
            </a:pPr>
            <a:endParaRPr lang="en-US" sz="2800" b="1"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spcBef>
                <a:spcPts val="0"/>
              </a:spcBef>
              <a:buClr>
                <a:srgbClr val="A53010"/>
              </a:buClr>
              <a:buFont typeface="Wingdings" panose="05000000000000000000" pitchFamily="2" charset="2"/>
              <a:buChar char="§"/>
            </a:pPr>
            <a:r>
              <a:rPr lang="en-US" sz="2800" u="sng"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4 main topics</a:t>
            </a:r>
          </a:p>
          <a:p>
            <a:pPr lvl="1" algn="just">
              <a:spcBef>
                <a:spcPts val="0"/>
              </a:spcBef>
              <a:buClr>
                <a:srgbClr val="A53010"/>
              </a:buClr>
              <a:buFont typeface="Wingdings" panose="05000000000000000000" pitchFamily="2" charset="2"/>
              <a:buChar char="§"/>
            </a:pPr>
            <a:r>
              <a:rPr lang="en-US" sz="26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The role of PSE in bridging the gap between demand / supply side of labor (Facilitator: ILO)</a:t>
            </a:r>
          </a:p>
          <a:p>
            <a:pPr lvl="1" algn="just">
              <a:spcBef>
                <a:spcPts val="0"/>
              </a:spcBef>
              <a:buClr>
                <a:srgbClr val="A53010"/>
              </a:buClr>
              <a:buFont typeface="Wingdings" panose="05000000000000000000" pitchFamily="2" charset="2"/>
              <a:buChar char="§"/>
            </a:pPr>
            <a:r>
              <a:rPr lang="en-US" sz="26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Access to market for MSMEs, especially in vulnerable areas (Facilitator: IRC)</a:t>
            </a:r>
          </a:p>
          <a:p>
            <a:pPr lvl="1" algn="just">
              <a:spcBef>
                <a:spcPts val="0"/>
              </a:spcBef>
              <a:buClr>
                <a:srgbClr val="A53010"/>
              </a:buClr>
              <a:buFont typeface="Wingdings" panose="05000000000000000000" pitchFamily="2" charset="2"/>
              <a:buChar char="§"/>
            </a:pPr>
            <a:r>
              <a:rPr lang="en-US" sz="26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The role of corporate social responsibility and social entrepreneurship (Facilitator: Oxfam)</a:t>
            </a:r>
          </a:p>
          <a:p>
            <a:pPr lvl="1" algn="just">
              <a:spcBef>
                <a:spcPts val="0"/>
              </a:spcBef>
              <a:buClr>
                <a:srgbClr val="A53010"/>
              </a:buClr>
              <a:buFont typeface="Wingdings" panose="05000000000000000000" pitchFamily="2" charset="2"/>
              <a:buChar char="§"/>
            </a:pPr>
            <a:r>
              <a:rPr lang="en-US" sz="26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Private sector engagement model and way forward (Facilitator: UNIDO)</a:t>
            </a:r>
          </a:p>
          <a:p>
            <a:pPr lvl="0" algn="just">
              <a:spcBef>
                <a:spcPts val="0"/>
              </a:spcBef>
              <a:buClr>
                <a:srgbClr val="A53010"/>
              </a:buClr>
              <a:buFont typeface="Wingdings" panose="05000000000000000000" pitchFamily="2" charset="2"/>
              <a:buChar char="§"/>
            </a:pPr>
            <a:endParaRPr lang="en-US"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a:spcBef>
                <a:spcPts val="0"/>
              </a:spcBef>
              <a:buClr>
                <a:srgbClr val="A53010"/>
              </a:buClr>
              <a:buNone/>
            </a:pPr>
            <a:endParaRPr lang="en-US"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lvl="0" algn="just">
              <a:spcBef>
                <a:spcPts val="0"/>
              </a:spcBef>
              <a:buClr>
                <a:srgbClr val="A53010"/>
              </a:buClr>
              <a:buFont typeface="Wingdings" panose="05000000000000000000" pitchFamily="2" charset="2"/>
              <a:buChar char="§"/>
            </a:pPr>
            <a:endParaRPr lang="en-US"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a:spcBef>
                <a:spcPts val="0"/>
              </a:spcBef>
              <a:buClr>
                <a:srgbClr val="A53010"/>
              </a:buClr>
              <a:buNone/>
            </a:pPr>
            <a:endPar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9232920"/>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stretch>
            <a:fillRect/>
          </a:stretch>
        </p:blipFill>
        <p:spPr>
          <a:xfrm>
            <a:off x="3651250" y="520035"/>
            <a:ext cx="2155372" cy="530880"/>
          </a:xfrm>
          <a:prstGeom prst="rect">
            <a:avLst/>
          </a:prstGeom>
        </p:spPr>
      </p:pic>
      <p:sp>
        <p:nvSpPr>
          <p:cNvPr id="3" name="Content Placeholder 2"/>
          <p:cNvSpPr>
            <a:spLocks noGrp="1"/>
          </p:cNvSpPr>
          <p:nvPr>
            <p:ph idx="1"/>
          </p:nvPr>
        </p:nvSpPr>
        <p:spPr>
          <a:xfrm>
            <a:off x="158056" y="2081939"/>
            <a:ext cx="8694663" cy="4525963"/>
          </a:xfrm>
        </p:spPr>
        <p:txBody>
          <a:bodyPr>
            <a:noAutofit/>
          </a:bodyPr>
          <a:lstStyle/>
          <a:p>
            <a:r>
              <a:rPr lang="en-US" dirty="0">
                <a:solidFill>
                  <a:schemeClr val="tx2">
                    <a:lumMod val="75000"/>
                  </a:schemeClr>
                </a:solidFill>
              </a:rPr>
              <a:t>Skill Gap Analysis</a:t>
            </a:r>
          </a:p>
          <a:p>
            <a:r>
              <a:rPr lang="en-US" dirty="0">
                <a:solidFill>
                  <a:schemeClr val="tx2">
                    <a:lumMod val="75000"/>
                  </a:schemeClr>
                </a:solidFill>
              </a:rPr>
              <a:t>Market Analysis</a:t>
            </a:r>
          </a:p>
          <a:p>
            <a:r>
              <a:rPr lang="en-US" dirty="0">
                <a:solidFill>
                  <a:schemeClr val="tx2">
                    <a:lumMod val="75000"/>
                  </a:schemeClr>
                </a:solidFill>
              </a:rPr>
              <a:t>Analysis of the legal framework and minimum standards on access to work and working conditions</a:t>
            </a:r>
          </a:p>
          <a:p>
            <a:r>
              <a:rPr lang="en-US" dirty="0">
                <a:solidFill>
                  <a:schemeClr val="tx2">
                    <a:lumMod val="75000"/>
                  </a:schemeClr>
                </a:solidFill>
              </a:rPr>
              <a:t>Inequalities research</a:t>
            </a:r>
          </a:p>
          <a:p>
            <a:pPr marL="0" indent="0">
              <a:buNone/>
            </a:pPr>
            <a:endParaRPr lang="en-US" dirty="0"/>
          </a:p>
        </p:txBody>
      </p:sp>
      <p:sp>
        <p:nvSpPr>
          <p:cNvPr id="28" name="Title 1"/>
          <p:cNvSpPr txBox="1">
            <a:spLocks/>
          </p:cNvSpPr>
          <p:nvPr/>
        </p:nvSpPr>
        <p:spPr>
          <a:xfrm>
            <a:off x="390588" y="126155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rPr>
              <a:t>Research</a:t>
            </a:r>
          </a:p>
        </p:txBody>
      </p:sp>
    </p:spTree>
    <p:extLst>
      <p:ext uri="{BB962C8B-B14F-4D97-AF65-F5344CB8AC3E}">
        <p14:creationId xmlns:p14="http://schemas.microsoft.com/office/powerpoint/2010/main" val="213707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stretch>
            <a:fillRect/>
          </a:stretch>
        </p:blipFill>
        <p:spPr>
          <a:xfrm>
            <a:off x="3651250" y="226155"/>
            <a:ext cx="2155372" cy="530880"/>
          </a:xfrm>
          <a:prstGeom prst="rect">
            <a:avLst/>
          </a:prstGeom>
        </p:spPr>
      </p:pic>
      <p:sp>
        <p:nvSpPr>
          <p:cNvPr id="26" name="Title 1"/>
          <p:cNvSpPr txBox="1">
            <a:spLocks/>
          </p:cNvSpPr>
          <p:nvPr/>
        </p:nvSpPr>
        <p:spPr>
          <a:xfrm>
            <a:off x="614136" y="2453923"/>
            <a:ext cx="8229600" cy="148440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4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
        <p:nvSpPr>
          <p:cNvPr id="8" name="Content Placeholder 2"/>
          <p:cNvSpPr txBox="1">
            <a:spLocks/>
          </p:cNvSpPr>
          <p:nvPr/>
        </p:nvSpPr>
        <p:spPr>
          <a:xfrm>
            <a:off x="158056" y="2081939"/>
            <a:ext cx="8694663" cy="4525963"/>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4307036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stretch>
            <a:fillRect/>
          </a:stretch>
        </p:blipFill>
        <p:spPr>
          <a:xfrm>
            <a:off x="304800" y="228600"/>
            <a:ext cx="1665000" cy="1113750"/>
          </a:xfrm>
          <a:prstGeom prst="rect">
            <a:avLst/>
          </a:prstGeom>
        </p:spPr>
      </p:pic>
      <p:pic>
        <p:nvPicPr>
          <p:cNvPr id="17" name="Picture 16"/>
          <p:cNvPicPr>
            <a:picLocks noChangeAspect="1"/>
          </p:cNvPicPr>
          <p:nvPr/>
        </p:nvPicPr>
        <p:blipFill>
          <a:blip r:embed="rId3" cstate="print"/>
          <a:stretch>
            <a:fillRect/>
          </a:stretch>
        </p:blipFill>
        <p:spPr>
          <a:xfrm>
            <a:off x="3391789" y="2151188"/>
            <a:ext cx="2155372" cy="530880"/>
          </a:xfrm>
          <a:prstGeom prst="rect">
            <a:avLst/>
          </a:prstGeom>
        </p:spPr>
      </p:pic>
      <p:sp>
        <p:nvSpPr>
          <p:cNvPr id="18" name="Rectangle 17"/>
          <p:cNvSpPr/>
          <p:nvPr/>
        </p:nvSpPr>
        <p:spPr>
          <a:xfrm>
            <a:off x="206826" y="1402659"/>
            <a:ext cx="2149672" cy="400110"/>
          </a:xfrm>
          <a:prstGeom prst="rect">
            <a:avLst/>
          </a:prstGeom>
        </p:spPr>
        <p:txBody>
          <a:bodyPr wrap="square">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The EU Trust Fund in Response for</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ysClr val="windowText" lastClr="000000"/>
                </a:solidFill>
                <a:effectLst/>
                <a:uLnTx/>
                <a:uFillTx/>
              </a:rPr>
              <a:t>the Syrian Crisis - The MADAD FUND</a:t>
            </a:r>
          </a:p>
        </p:txBody>
      </p:sp>
      <p:grpSp>
        <p:nvGrpSpPr>
          <p:cNvPr id="19" name="Group 18"/>
          <p:cNvGrpSpPr/>
          <p:nvPr/>
        </p:nvGrpSpPr>
        <p:grpSpPr>
          <a:xfrm>
            <a:off x="1143000" y="5715000"/>
            <a:ext cx="7019506" cy="742500"/>
            <a:chOff x="2832065" y="5898024"/>
            <a:chExt cx="7019506" cy="742500"/>
          </a:xfrm>
        </p:grpSpPr>
        <p:pic>
          <p:nvPicPr>
            <p:cNvPr id="20" name="Picture 19"/>
            <p:cNvPicPr>
              <a:picLocks noChangeAspect="1"/>
            </p:cNvPicPr>
            <p:nvPr/>
          </p:nvPicPr>
          <p:blipFill>
            <a:blip r:embed="rId4" cstate="print"/>
            <a:stretch>
              <a:fillRect/>
            </a:stretch>
          </p:blipFill>
          <p:spPr>
            <a:xfrm>
              <a:off x="2832065" y="6134274"/>
              <a:ext cx="1057500" cy="506250"/>
            </a:xfrm>
            <a:prstGeom prst="rect">
              <a:avLst/>
            </a:prstGeom>
          </p:spPr>
        </p:pic>
        <p:pic>
          <p:nvPicPr>
            <p:cNvPr id="21" name="Picture 20"/>
            <p:cNvPicPr>
              <a:picLocks noChangeAspect="1"/>
            </p:cNvPicPr>
            <p:nvPr/>
          </p:nvPicPr>
          <p:blipFill>
            <a:blip r:embed="rId5" cstate="print"/>
            <a:stretch>
              <a:fillRect/>
            </a:stretch>
          </p:blipFill>
          <p:spPr>
            <a:xfrm>
              <a:off x="4495638" y="6033024"/>
              <a:ext cx="776250" cy="607500"/>
            </a:xfrm>
            <a:prstGeom prst="rect">
              <a:avLst/>
            </a:prstGeom>
          </p:spPr>
        </p:pic>
        <p:pic>
          <p:nvPicPr>
            <p:cNvPr id="22" name="Picture 21"/>
            <p:cNvPicPr>
              <a:picLocks noChangeAspect="1"/>
            </p:cNvPicPr>
            <p:nvPr/>
          </p:nvPicPr>
          <p:blipFill>
            <a:blip r:embed="rId6" cstate="print"/>
            <a:stretch>
              <a:fillRect/>
            </a:stretch>
          </p:blipFill>
          <p:spPr>
            <a:xfrm>
              <a:off x="5863136" y="6033024"/>
              <a:ext cx="540000" cy="607500"/>
            </a:xfrm>
            <a:prstGeom prst="rect">
              <a:avLst/>
            </a:prstGeom>
          </p:spPr>
        </p:pic>
        <p:pic>
          <p:nvPicPr>
            <p:cNvPr id="23" name="Picture 22"/>
            <p:cNvPicPr>
              <a:picLocks noChangeAspect="1"/>
            </p:cNvPicPr>
            <p:nvPr/>
          </p:nvPicPr>
          <p:blipFill>
            <a:blip r:embed="rId7" cstate="print"/>
            <a:stretch>
              <a:fillRect/>
            </a:stretch>
          </p:blipFill>
          <p:spPr>
            <a:xfrm>
              <a:off x="6951417" y="6033024"/>
              <a:ext cx="438750" cy="607500"/>
            </a:xfrm>
            <a:prstGeom prst="rect">
              <a:avLst/>
            </a:prstGeom>
          </p:spPr>
        </p:pic>
        <p:pic>
          <p:nvPicPr>
            <p:cNvPr id="24" name="Picture 23"/>
            <p:cNvPicPr>
              <a:picLocks noChangeAspect="1"/>
            </p:cNvPicPr>
            <p:nvPr/>
          </p:nvPicPr>
          <p:blipFill>
            <a:blip r:embed="rId8" cstate="print"/>
            <a:stretch>
              <a:fillRect/>
            </a:stretch>
          </p:blipFill>
          <p:spPr>
            <a:xfrm>
              <a:off x="7989073" y="6033024"/>
              <a:ext cx="483750" cy="607500"/>
            </a:xfrm>
            <a:prstGeom prst="rect">
              <a:avLst/>
            </a:prstGeom>
          </p:spPr>
        </p:pic>
        <p:pic>
          <p:nvPicPr>
            <p:cNvPr id="25" name="Picture 24"/>
            <p:cNvPicPr>
              <a:picLocks noChangeAspect="1"/>
            </p:cNvPicPr>
            <p:nvPr/>
          </p:nvPicPr>
          <p:blipFill>
            <a:blip r:embed="rId9" cstate="print"/>
            <a:stretch>
              <a:fillRect/>
            </a:stretch>
          </p:blipFill>
          <p:spPr>
            <a:xfrm>
              <a:off x="9019071" y="5898024"/>
              <a:ext cx="832500" cy="742500"/>
            </a:xfrm>
            <a:prstGeom prst="rect">
              <a:avLst/>
            </a:prstGeom>
          </p:spPr>
        </p:pic>
      </p:grpSp>
      <p:pic>
        <p:nvPicPr>
          <p:cNvPr id="26" name="Picture 25"/>
          <p:cNvPicPr>
            <a:picLocks noChangeAspect="1"/>
          </p:cNvPicPr>
          <p:nvPr/>
        </p:nvPicPr>
        <p:blipFill>
          <a:blip r:embed="rId10" cstate="print"/>
          <a:stretch>
            <a:fillRect/>
          </a:stretch>
        </p:blipFill>
        <p:spPr>
          <a:xfrm>
            <a:off x="1752600" y="3136457"/>
            <a:ext cx="5433751" cy="1260000"/>
          </a:xfrm>
          <a:prstGeom prst="rect">
            <a:avLst/>
          </a:prstGeom>
        </p:spPr>
      </p:pic>
      <p:pic>
        <p:nvPicPr>
          <p:cNvPr id="15" name="Picture 1" descr="\\LBBEYSRV001.ogb.internal.oxfam.net\configs\sqassem\Desktop\Comms\RDPP Logo.jpg"/>
          <p:cNvPicPr>
            <a:picLocks noChangeAspect="1" noChangeArrowheads="1"/>
          </p:cNvPicPr>
          <p:nvPr/>
        </p:nvPicPr>
        <p:blipFill>
          <a:blip r:embed="rId11" cstate="print"/>
          <a:srcRect/>
          <a:stretch>
            <a:fillRect/>
          </a:stretch>
        </p:blipFill>
        <p:spPr bwMode="auto">
          <a:xfrm>
            <a:off x="6868510" y="0"/>
            <a:ext cx="2275490" cy="1470423"/>
          </a:xfrm>
          <a:prstGeom prst="rect">
            <a:avLst/>
          </a:prstGeom>
          <a:noFill/>
        </p:spPr>
      </p:pic>
    </p:spTree>
    <p:extLst>
      <p:ext uri="{BB962C8B-B14F-4D97-AF65-F5344CB8AC3E}">
        <p14:creationId xmlns:p14="http://schemas.microsoft.com/office/powerpoint/2010/main" val="473103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stretch>
            <a:fillRect/>
          </a:stretch>
        </p:blipFill>
        <p:spPr>
          <a:xfrm>
            <a:off x="1143000" y="851074"/>
            <a:ext cx="1248750" cy="835313"/>
          </a:xfrm>
          <a:prstGeom prst="rect">
            <a:avLst/>
          </a:prstGeom>
        </p:spPr>
      </p:pic>
      <p:pic>
        <p:nvPicPr>
          <p:cNvPr id="17" name="Picture 16"/>
          <p:cNvPicPr>
            <a:picLocks noChangeAspect="1"/>
          </p:cNvPicPr>
          <p:nvPr/>
        </p:nvPicPr>
        <p:blipFill>
          <a:blip r:embed="rId4" cstate="print"/>
          <a:stretch>
            <a:fillRect/>
          </a:stretch>
        </p:blipFill>
        <p:spPr>
          <a:xfrm>
            <a:off x="3881438" y="1026866"/>
            <a:ext cx="1616529" cy="398160"/>
          </a:xfrm>
          <a:prstGeom prst="rect">
            <a:avLst/>
          </a:prstGeom>
        </p:spPr>
      </p:pic>
      <p:sp>
        <p:nvSpPr>
          <p:cNvPr id="18" name="Rectangle 17"/>
          <p:cNvSpPr/>
          <p:nvPr/>
        </p:nvSpPr>
        <p:spPr>
          <a:xfrm>
            <a:off x="1139059" y="1624342"/>
            <a:ext cx="1612254" cy="323165"/>
          </a:xfrm>
          <a:prstGeom prst="rect">
            <a:avLst/>
          </a:prstGeom>
        </p:spPr>
        <p:txBody>
          <a:bodyPr wrap="square">
            <a:spAutoFit/>
          </a:bodyPr>
          <a:lstStyle/>
          <a:p>
            <a:pPr defTabSz="685800"/>
            <a:r>
              <a:rPr lang="en-US" sz="750" dirty="0">
                <a:solidFill>
                  <a:prstClr val="black"/>
                </a:solidFill>
                <a:latin typeface="Calibri" panose="020F0502020204030204"/>
              </a:rPr>
              <a:t>The EU Trust Fund in Response for</a:t>
            </a:r>
          </a:p>
          <a:p>
            <a:pPr defTabSz="685800"/>
            <a:r>
              <a:rPr lang="en-US" sz="750" dirty="0">
                <a:solidFill>
                  <a:prstClr val="black"/>
                </a:solidFill>
                <a:latin typeface="Calibri" panose="020F0502020204030204"/>
              </a:rPr>
              <a:t>the Syrian Crisis - The MADAD FUND</a:t>
            </a:r>
          </a:p>
        </p:txBody>
      </p:sp>
      <p:sp>
        <p:nvSpPr>
          <p:cNvPr id="26" name="Title 1"/>
          <p:cNvSpPr txBox="1">
            <a:spLocks/>
          </p:cNvSpPr>
          <p:nvPr/>
        </p:nvSpPr>
        <p:spPr>
          <a:xfrm>
            <a:off x="1603602" y="1781207"/>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r>
              <a:rPr lang="en-US" sz="3300" b="1" dirty="0">
                <a:solidFill>
                  <a:srgbClr val="44546A"/>
                </a:solidFill>
                <a:effectLst>
                  <a:outerShdw blurRad="38100" dist="38100" dir="2700000" algn="tl">
                    <a:srgbClr val="000000">
                      <a:alpha val="43137"/>
                    </a:srgbClr>
                  </a:outerShdw>
                </a:effectLst>
                <a:latin typeface="Calibri Light" panose="020F0302020204030204"/>
              </a:rPr>
              <a:t>Emerging Learning </a:t>
            </a:r>
          </a:p>
        </p:txBody>
      </p:sp>
      <p:sp>
        <p:nvSpPr>
          <p:cNvPr id="8" name="Content Placeholder 2"/>
          <p:cNvSpPr txBox="1">
            <a:spLocks/>
          </p:cNvSpPr>
          <p:nvPr/>
        </p:nvSpPr>
        <p:spPr>
          <a:xfrm>
            <a:off x="1261543" y="2418706"/>
            <a:ext cx="6520997" cy="3394472"/>
          </a:xfrm>
          <a:prstGeom prst="rect">
            <a:avLst/>
          </a:prstGeom>
        </p:spPr>
        <p:txBody>
          <a:bodyPr vert="horz" lIns="68580" tIns="34290" rIns="68580" bIns="3429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685800"/>
            <a:r>
              <a:rPr lang="en-US" sz="1350" dirty="0">
                <a:solidFill>
                  <a:srgbClr val="44546A">
                    <a:lumMod val="75000"/>
                  </a:srgbClr>
                </a:solidFill>
                <a:latin typeface="Calibri" panose="020F0502020204030204"/>
              </a:rPr>
              <a:t>-Enterprise definition can be problematic in Lebanon: segmentation depending on number of employees and/or turnover. These two often do not go hand in hand, especially when “small” enterprises are family-owned and have an established brand -&gt; this required flexibility in matching with coaching providers.</a:t>
            </a:r>
          </a:p>
          <a:p>
            <a:pPr algn="l" defTabSz="685800"/>
            <a:r>
              <a:rPr lang="en-US" sz="1350" dirty="0">
                <a:solidFill>
                  <a:srgbClr val="44546A">
                    <a:lumMod val="75000"/>
                  </a:srgbClr>
                </a:solidFill>
                <a:latin typeface="Calibri" panose="020F0502020204030204"/>
              </a:rPr>
              <a:t>-Using individual coaches is time-consuming and matching process can be costly for short-term projects. Their experience should not only be technical but should also include peer-to-peer coaching skills. This makes experienced private sector business consultants and coaches a suitable choice given their technical experience and technical skills.</a:t>
            </a:r>
          </a:p>
          <a:p>
            <a:pPr algn="l" defTabSz="685800"/>
            <a:r>
              <a:rPr lang="en-US" sz="1350" dirty="0">
                <a:solidFill>
                  <a:srgbClr val="44546A">
                    <a:lumMod val="75000"/>
                  </a:srgbClr>
                </a:solidFill>
                <a:latin typeface="Calibri" panose="020F0502020204030204"/>
              </a:rPr>
              <a:t>-Private sector service providers possess the right kind of approaches to support bigger, more established enterprises.</a:t>
            </a:r>
          </a:p>
          <a:p>
            <a:pPr algn="l" defTabSz="685800"/>
            <a:r>
              <a:rPr lang="en-US" sz="1350" dirty="0">
                <a:solidFill>
                  <a:srgbClr val="44546A">
                    <a:lumMod val="75000"/>
                  </a:srgbClr>
                </a:solidFill>
                <a:latin typeface="Calibri" panose="020F0502020204030204"/>
              </a:rPr>
              <a:t>-Private sector services are more costly, cost per beneficiary enterprise is high, and this needs to be factored in. </a:t>
            </a:r>
          </a:p>
          <a:p>
            <a:pPr algn="l" defTabSz="685800"/>
            <a:r>
              <a:rPr lang="en-US" sz="1350" dirty="0">
                <a:solidFill>
                  <a:srgbClr val="44546A">
                    <a:lumMod val="75000"/>
                  </a:srgbClr>
                </a:solidFill>
                <a:latin typeface="Calibri" panose="020F0502020204030204"/>
              </a:rPr>
              <a:t>-For </a:t>
            </a:r>
            <a:r>
              <a:rPr lang="en-US" sz="1350" dirty="0" err="1">
                <a:solidFill>
                  <a:srgbClr val="44546A">
                    <a:lumMod val="75000"/>
                  </a:srgbClr>
                </a:solidFill>
                <a:latin typeface="Calibri" panose="020F0502020204030204"/>
              </a:rPr>
              <a:t>nano</a:t>
            </a:r>
            <a:r>
              <a:rPr lang="en-US" sz="1350" dirty="0">
                <a:solidFill>
                  <a:srgbClr val="44546A">
                    <a:lumMod val="75000"/>
                  </a:srgbClr>
                </a:solidFill>
                <a:latin typeface="Calibri" panose="020F0502020204030204"/>
              </a:rPr>
              <a:t> and micro enterprises especially, the gaps identified are often technical and managerial. This necessitates a two-pronged approach: focus on managerial skills of entrepreneur/business owner, as well as technical guidance and/or assistance. </a:t>
            </a:r>
          </a:p>
          <a:p>
            <a:pPr algn="l" defTabSz="685800"/>
            <a:endParaRPr lang="en-US" sz="1350" dirty="0">
              <a:solidFill>
                <a:srgbClr val="44546A">
                  <a:lumMod val="75000"/>
                </a:srgbClr>
              </a:solidFill>
              <a:latin typeface="Calibri" panose="020F0502020204030204"/>
            </a:endParaRPr>
          </a:p>
        </p:txBody>
      </p:sp>
      <p:pic>
        <p:nvPicPr>
          <p:cNvPr id="9" name="Picture 1" descr="\\LBBEYSRV001.ogb.internal.oxfam.net\configs\sqassem\Desktop\Comms\RDPP Logo.jpg"/>
          <p:cNvPicPr>
            <a:picLocks noChangeAspect="1" noChangeArrowheads="1"/>
          </p:cNvPicPr>
          <p:nvPr/>
        </p:nvPicPr>
        <p:blipFill>
          <a:blip r:embed="rId5" cstate="print"/>
          <a:srcRect/>
          <a:stretch>
            <a:fillRect/>
          </a:stretch>
        </p:blipFill>
        <p:spPr bwMode="auto">
          <a:xfrm>
            <a:off x="6294382" y="857251"/>
            <a:ext cx="1706618" cy="1102817"/>
          </a:xfrm>
          <a:prstGeom prst="rect">
            <a:avLst/>
          </a:prstGeom>
          <a:noFill/>
        </p:spPr>
      </p:pic>
    </p:spTree>
    <p:extLst>
      <p:ext uri="{BB962C8B-B14F-4D97-AF65-F5344CB8AC3E}">
        <p14:creationId xmlns:p14="http://schemas.microsoft.com/office/powerpoint/2010/main" val="17290265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stretch>
            <a:fillRect/>
          </a:stretch>
        </p:blipFill>
        <p:spPr>
          <a:xfrm>
            <a:off x="1143000" y="851074"/>
            <a:ext cx="1248750" cy="835313"/>
          </a:xfrm>
          <a:prstGeom prst="rect">
            <a:avLst/>
          </a:prstGeom>
        </p:spPr>
      </p:pic>
      <p:pic>
        <p:nvPicPr>
          <p:cNvPr id="17" name="Picture 16"/>
          <p:cNvPicPr>
            <a:picLocks noChangeAspect="1"/>
          </p:cNvPicPr>
          <p:nvPr/>
        </p:nvPicPr>
        <p:blipFill>
          <a:blip r:embed="rId4" cstate="print"/>
          <a:stretch>
            <a:fillRect/>
          </a:stretch>
        </p:blipFill>
        <p:spPr>
          <a:xfrm>
            <a:off x="3881438" y="1026866"/>
            <a:ext cx="1616529" cy="398160"/>
          </a:xfrm>
          <a:prstGeom prst="rect">
            <a:avLst/>
          </a:prstGeom>
        </p:spPr>
      </p:pic>
      <p:sp>
        <p:nvSpPr>
          <p:cNvPr id="18" name="Rectangle 17"/>
          <p:cNvSpPr/>
          <p:nvPr/>
        </p:nvSpPr>
        <p:spPr>
          <a:xfrm>
            <a:off x="1139059" y="1624342"/>
            <a:ext cx="1612254" cy="323165"/>
          </a:xfrm>
          <a:prstGeom prst="rect">
            <a:avLst/>
          </a:prstGeom>
        </p:spPr>
        <p:txBody>
          <a:bodyPr wrap="square">
            <a:spAutoFit/>
          </a:bodyPr>
          <a:lstStyle/>
          <a:p>
            <a:pPr defTabSz="685800"/>
            <a:r>
              <a:rPr lang="en-US" sz="750" dirty="0">
                <a:solidFill>
                  <a:prstClr val="black"/>
                </a:solidFill>
                <a:latin typeface="Calibri" panose="020F0502020204030204"/>
              </a:rPr>
              <a:t>The EU Trust Fund in Response for</a:t>
            </a:r>
          </a:p>
          <a:p>
            <a:pPr defTabSz="685800"/>
            <a:r>
              <a:rPr lang="en-US" sz="750" dirty="0">
                <a:solidFill>
                  <a:prstClr val="black"/>
                </a:solidFill>
                <a:latin typeface="Calibri" panose="020F0502020204030204"/>
              </a:rPr>
              <a:t>the Syrian Crisis - The MADAD FUND</a:t>
            </a:r>
          </a:p>
        </p:txBody>
      </p:sp>
      <p:sp>
        <p:nvSpPr>
          <p:cNvPr id="26" name="Title 1"/>
          <p:cNvSpPr txBox="1">
            <a:spLocks/>
          </p:cNvSpPr>
          <p:nvPr/>
        </p:nvSpPr>
        <p:spPr>
          <a:xfrm>
            <a:off x="1603602" y="1781207"/>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r>
              <a:rPr lang="en-US" sz="3300" b="1" dirty="0">
                <a:solidFill>
                  <a:srgbClr val="44546A"/>
                </a:solidFill>
                <a:effectLst>
                  <a:outerShdw blurRad="38100" dist="38100" dir="2700000" algn="tl">
                    <a:srgbClr val="000000">
                      <a:alpha val="43137"/>
                    </a:srgbClr>
                  </a:outerShdw>
                </a:effectLst>
                <a:latin typeface="Calibri Light" panose="020F0302020204030204"/>
              </a:rPr>
              <a:t>Emerging Learning </a:t>
            </a:r>
          </a:p>
        </p:txBody>
      </p:sp>
      <p:sp>
        <p:nvSpPr>
          <p:cNvPr id="8" name="Content Placeholder 2"/>
          <p:cNvSpPr txBox="1">
            <a:spLocks/>
          </p:cNvSpPr>
          <p:nvPr/>
        </p:nvSpPr>
        <p:spPr>
          <a:xfrm>
            <a:off x="1261543" y="2418706"/>
            <a:ext cx="6520997" cy="3394472"/>
          </a:xfrm>
          <a:prstGeom prst="rect">
            <a:avLst/>
          </a:prstGeom>
        </p:spPr>
        <p:txBody>
          <a:bodyPr vert="horz" lIns="68580" tIns="34290" rIns="68580" bIns="3429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685800"/>
            <a:r>
              <a:rPr lang="en-US" sz="1350" dirty="0">
                <a:solidFill>
                  <a:srgbClr val="44546A">
                    <a:lumMod val="75000"/>
                  </a:srgbClr>
                </a:solidFill>
                <a:latin typeface="Calibri" panose="020F0502020204030204"/>
              </a:rPr>
              <a:t>-A tailored market-driven coaching approach is necessary; it is more effective than set trainings.</a:t>
            </a:r>
          </a:p>
          <a:p>
            <a:pPr algn="l" defTabSz="685800"/>
            <a:r>
              <a:rPr lang="en-US" sz="1350" dirty="0">
                <a:solidFill>
                  <a:srgbClr val="44546A">
                    <a:lumMod val="75000"/>
                  </a:srgbClr>
                </a:solidFill>
                <a:latin typeface="Calibri" panose="020F0502020204030204"/>
              </a:rPr>
              <a:t>-Financial support is not always a real need but it takes substantial time and effort to change the mentality of business owners.</a:t>
            </a:r>
          </a:p>
          <a:p>
            <a:pPr algn="l" defTabSz="685800"/>
            <a:r>
              <a:rPr lang="en-US" sz="1350" dirty="0">
                <a:solidFill>
                  <a:srgbClr val="44546A">
                    <a:lumMod val="75000"/>
                  </a:srgbClr>
                </a:solidFill>
                <a:latin typeface="Calibri" panose="020F0502020204030204"/>
              </a:rPr>
              <a:t>-Multiple assessments need to take place; trust-building takes time, and business owners are not always aware of their problems or are not adept at articulating them. Needs must be agreed upon between coach and enterprise to guarantee buy-in and smooth implementation.</a:t>
            </a:r>
          </a:p>
          <a:p>
            <a:pPr algn="l" defTabSz="685800"/>
            <a:r>
              <a:rPr lang="en-US" sz="1350" dirty="0">
                <a:solidFill>
                  <a:srgbClr val="44546A">
                    <a:lumMod val="75000"/>
                  </a:srgbClr>
                </a:solidFill>
                <a:latin typeface="Calibri" panose="020F0502020204030204"/>
              </a:rPr>
              <a:t>-Longer term interventions have higher effectiveness: ability to work on multiple levels over a longer period of time, refining coaching as an iterative process, adapting based on progress, growing financial capability of enterprises to support them in investing in their growth (cost-sharing and capital investment in the long-run.)</a:t>
            </a:r>
          </a:p>
          <a:p>
            <a:pPr algn="l" defTabSz="685800"/>
            <a:r>
              <a:rPr lang="en-US" sz="1350" dirty="0">
                <a:solidFill>
                  <a:srgbClr val="44546A">
                    <a:lumMod val="75000"/>
                  </a:srgbClr>
                </a:solidFill>
                <a:latin typeface="Calibri" panose="020F0502020204030204"/>
              </a:rPr>
              <a:t>-Longer term interventions can also support the establishment or bolstering of local accountability or support mechanisms (with municipalities, Chambers of Commerce, etc...) </a:t>
            </a:r>
          </a:p>
          <a:p>
            <a:pPr algn="l" defTabSz="685800"/>
            <a:endParaRPr lang="en-US" sz="1350" dirty="0">
              <a:solidFill>
                <a:srgbClr val="44546A">
                  <a:lumMod val="75000"/>
                </a:srgbClr>
              </a:solidFill>
              <a:latin typeface="Calibri" panose="020F0502020204030204"/>
            </a:endParaRPr>
          </a:p>
        </p:txBody>
      </p:sp>
      <p:pic>
        <p:nvPicPr>
          <p:cNvPr id="9" name="Picture 1" descr="\\LBBEYSRV001.ogb.internal.oxfam.net\configs\sqassem\Desktop\Comms\RDPP Logo.jpg"/>
          <p:cNvPicPr>
            <a:picLocks noChangeAspect="1" noChangeArrowheads="1"/>
          </p:cNvPicPr>
          <p:nvPr/>
        </p:nvPicPr>
        <p:blipFill>
          <a:blip r:embed="rId5" cstate="print"/>
          <a:srcRect/>
          <a:stretch>
            <a:fillRect/>
          </a:stretch>
        </p:blipFill>
        <p:spPr bwMode="auto">
          <a:xfrm>
            <a:off x="6294382" y="857251"/>
            <a:ext cx="1706618" cy="1102817"/>
          </a:xfrm>
          <a:prstGeom prst="rect">
            <a:avLst/>
          </a:prstGeom>
          <a:noFill/>
        </p:spPr>
      </p:pic>
    </p:spTree>
    <p:extLst>
      <p:ext uri="{BB962C8B-B14F-4D97-AF65-F5344CB8AC3E}">
        <p14:creationId xmlns:p14="http://schemas.microsoft.com/office/powerpoint/2010/main" val="4191438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stretch>
            <a:fillRect/>
          </a:stretch>
        </p:blipFill>
        <p:spPr>
          <a:xfrm>
            <a:off x="1143000" y="851074"/>
            <a:ext cx="1248750" cy="835313"/>
          </a:xfrm>
          <a:prstGeom prst="rect">
            <a:avLst/>
          </a:prstGeom>
        </p:spPr>
      </p:pic>
      <p:pic>
        <p:nvPicPr>
          <p:cNvPr id="17" name="Picture 16"/>
          <p:cNvPicPr>
            <a:picLocks noChangeAspect="1"/>
          </p:cNvPicPr>
          <p:nvPr/>
        </p:nvPicPr>
        <p:blipFill>
          <a:blip r:embed="rId4" cstate="print"/>
          <a:stretch>
            <a:fillRect/>
          </a:stretch>
        </p:blipFill>
        <p:spPr>
          <a:xfrm>
            <a:off x="3881438" y="1026866"/>
            <a:ext cx="1616529" cy="398160"/>
          </a:xfrm>
          <a:prstGeom prst="rect">
            <a:avLst/>
          </a:prstGeom>
        </p:spPr>
      </p:pic>
      <p:sp>
        <p:nvSpPr>
          <p:cNvPr id="18" name="Rectangle 17"/>
          <p:cNvSpPr/>
          <p:nvPr/>
        </p:nvSpPr>
        <p:spPr>
          <a:xfrm>
            <a:off x="1139059" y="1624342"/>
            <a:ext cx="1612254" cy="323165"/>
          </a:xfrm>
          <a:prstGeom prst="rect">
            <a:avLst/>
          </a:prstGeom>
        </p:spPr>
        <p:txBody>
          <a:bodyPr wrap="square">
            <a:spAutoFit/>
          </a:bodyPr>
          <a:lstStyle/>
          <a:p>
            <a:pPr defTabSz="685800"/>
            <a:r>
              <a:rPr lang="en-US" sz="750" dirty="0">
                <a:solidFill>
                  <a:prstClr val="black"/>
                </a:solidFill>
                <a:latin typeface="Calibri" panose="020F0502020204030204"/>
              </a:rPr>
              <a:t>The EU Trust Fund in Response for</a:t>
            </a:r>
          </a:p>
          <a:p>
            <a:pPr defTabSz="685800"/>
            <a:r>
              <a:rPr lang="en-US" sz="750" dirty="0">
                <a:solidFill>
                  <a:prstClr val="black"/>
                </a:solidFill>
                <a:latin typeface="Calibri" panose="020F0502020204030204"/>
              </a:rPr>
              <a:t>the Syrian Crisis - The MADAD FUND</a:t>
            </a:r>
          </a:p>
        </p:txBody>
      </p:sp>
      <p:sp>
        <p:nvSpPr>
          <p:cNvPr id="26" name="Title 1"/>
          <p:cNvSpPr txBox="1">
            <a:spLocks/>
          </p:cNvSpPr>
          <p:nvPr/>
        </p:nvSpPr>
        <p:spPr>
          <a:xfrm>
            <a:off x="1603602" y="1781207"/>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r>
              <a:rPr lang="en-US" sz="3300" b="1" dirty="0">
                <a:solidFill>
                  <a:srgbClr val="44546A"/>
                </a:solidFill>
                <a:effectLst>
                  <a:outerShdw blurRad="38100" dist="38100" dir="2700000" algn="tl">
                    <a:srgbClr val="000000">
                      <a:alpha val="43137"/>
                    </a:srgbClr>
                  </a:outerShdw>
                </a:effectLst>
                <a:latin typeface="Calibri Light" panose="020F0302020204030204"/>
              </a:rPr>
              <a:t>Emerging Learning </a:t>
            </a:r>
          </a:p>
        </p:txBody>
      </p:sp>
      <p:sp>
        <p:nvSpPr>
          <p:cNvPr id="8" name="Content Placeholder 2"/>
          <p:cNvSpPr txBox="1">
            <a:spLocks/>
          </p:cNvSpPr>
          <p:nvPr/>
        </p:nvSpPr>
        <p:spPr>
          <a:xfrm>
            <a:off x="1261543" y="2418706"/>
            <a:ext cx="6520997" cy="3394472"/>
          </a:xfrm>
          <a:prstGeom prst="rect">
            <a:avLst/>
          </a:prstGeom>
        </p:spPr>
        <p:txBody>
          <a:bodyPr vert="horz" lIns="68580" tIns="34290" rIns="68580" bIns="3429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685800"/>
            <a:r>
              <a:rPr lang="en-US" sz="1350" dirty="0">
                <a:solidFill>
                  <a:srgbClr val="44546A">
                    <a:lumMod val="75000"/>
                  </a:srgbClr>
                </a:solidFill>
                <a:latin typeface="Calibri" panose="020F0502020204030204"/>
              </a:rPr>
              <a:t>-Rights-based approach: business support should always be coupled with awareness-raising around rights of employees, responsibilities of employers, and accountability at the workplace. Assistance to improve working conditions for employees at businesses that are willing can be considered ( improving setting, access to basic services, lighting, protective gear, etc..)</a:t>
            </a:r>
          </a:p>
          <a:p>
            <a:pPr algn="l" defTabSz="685800"/>
            <a:r>
              <a:rPr lang="en-US" sz="1350" dirty="0">
                <a:solidFill>
                  <a:srgbClr val="44546A">
                    <a:lumMod val="75000"/>
                  </a:srgbClr>
                </a:solidFill>
                <a:latin typeface="Calibri" panose="020F0502020204030204"/>
              </a:rPr>
              <a:t>-A wide network of partners and allies is needed on a governorate and national level for advocacy on labor rights and access to labor.</a:t>
            </a:r>
          </a:p>
          <a:p>
            <a:pPr algn="l" defTabSz="685800"/>
            <a:r>
              <a:rPr lang="en-US" sz="1350" dirty="0">
                <a:solidFill>
                  <a:srgbClr val="44546A">
                    <a:lumMod val="75000"/>
                  </a:srgbClr>
                </a:solidFill>
                <a:latin typeface="Calibri" panose="020F0502020204030204"/>
              </a:rPr>
              <a:t>-Legal registration is perceived as a cumbersome and costly process; medium and long term interventions can include awareness raising and legal assistance. </a:t>
            </a:r>
          </a:p>
          <a:p>
            <a:pPr algn="l" defTabSz="685800"/>
            <a:endParaRPr lang="en-US" sz="1350" dirty="0">
              <a:solidFill>
                <a:srgbClr val="44546A">
                  <a:lumMod val="75000"/>
                </a:srgbClr>
              </a:solidFill>
              <a:latin typeface="Calibri" panose="020F0502020204030204"/>
            </a:endParaRPr>
          </a:p>
        </p:txBody>
      </p:sp>
      <p:pic>
        <p:nvPicPr>
          <p:cNvPr id="9" name="Picture 1" descr="\\LBBEYSRV001.ogb.internal.oxfam.net\configs\sqassem\Desktop\Comms\RDPP Logo.jpg"/>
          <p:cNvPicPr>
            <a:picLocks noChangeAspect="1" noChangeArrowheads="1"/>
          </p:cNvPicPr>
          <p:nvPr/>
        </p:nvPicPr>
        <p:blipFill>
          <a:blip r:embed="rId5" cstate="print"/>
          <a:srcRect/>
          <a:stretch>
            <a:fillRect/>
          </a:stretch>
        </p:blipFill>
        <p:spPr bwMode="auto">
          <a:xfrm>
            <a:off x="6294382" y="857251"/>
            <a:ext cx="1706618" cy="1102817"/>
          </a:xfrm>
          <a:prstGeom prst="rect">
            <a:avLst/>
          </a:prstGeom>
          <a:noFill/>
        </p:spPr>
      </p:pic>
    </p:spTree>
    <p:extLst>
      <p:ext uri="{BB962C8B-B14F-4D97-AF65-F5344CB8AC3E}">
        <p14:creationId xmlns:p14="http://schemas.microsoft.com/office/powerpoint/2010/main" val="3555244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stretch>
            <a:fillRect/>
          </a:stretch>
        </p:blipFill>
        <p:spPr>
          <a:xfrm>
            <a:off x="1143000" y="851074"/>
            <a:ext cx="1248750" cy="835313"/>
          </a:xfrm>
          <a:prstGeom prst="rect">
            <a:avLst/>
          </a:prstGeom>
        </p:spPr>
      </p:pic>
      <p:pic>
        <p:nvPicPr>
          <p:cNvPr id="17" name="Picture 16"/>
          <p:cNvPicPr>
            <a:picLocks noChangeAspect="1"/>
          </p:cNvPicPr>
          <p:nvPr/>
        </p:nvPicPr>
        <p:blipFill>
          <a:blip r:embed="rId4" cstate="print"/>
          <a:stretch>
            <a:fillRect/>
          </a:stretch>
        </p:blipFill>
        <p:spPr>
          <a:xfrm>
            <a:off x="3881438" y="1247276"/>
            <a:ext cx="1616529" cy="398160"/>
          </a:xfrm>
          <a:prstGeom prst="rect">
            <a:avLst/>
          </a:prstGeom>
        </p:spPr>
      </p:pic>
      <p:sp>
        <p:nvSpPr>
          <p:cNvPr id="18" name="Rectangle 17"/>
          <p:cNvSpPr/>
          <p:nvPr/>
        </p:nvSpPr>
        <p:spPr>
          <a:xfrm>
            <a:off x="1139059" y="1624342"/>
            <a:ext cx="1612254" cy="323165"/>
          </a:xfrm>
          <a:prstGeom prst="rect">
            <a:avLst/>
          </a:prstGeom>
        </p:spPr>
        <p:txBody>
          <a:bodyPr wrap="square">
            <a:spAutoFit/>
          </a:bodyPr>
          <a:lstStyle/>
          <a:p>
            <a:pPr defTabSz="685800"/>
            <a:r>
              <a:rPr lang="en-US" sz="750" dirty="0">
                <a:solidFill>
                  <a:prstClr val="black"/>
                </a:solidFill>
                <a:latin typeface="Calibri" panose="020F0502020204030204"/>
              </a:rPr>
              <a:t>The EU Trust Fund in Response for</a:t>
            </a:r>
          </a:p>
          <a:p>
            <a:pPr defTabSz="685800"/>
            <a:r>
              <a:rPr lang="en-US" sz="750" dirty="0">
                <a:solidFill>
                  <a:prstClr val="black"/>
                </a:solidFill>
                <a:latin typeface="Calibri" panose="020F0502020204030204"/>
              </a:rPr>
              <a:t>the Syrian Crisis - The MADAD FUND</a:t>
            </a:r>
          </a:p>
        </p:txBody>
      </p:sp>
      <p:sp>
        <p:nvSpPr>
          <p:cNvPr id="3" name="Content Placeholder 2"/>
          <p:cNvSpPr>
            <a:spLocks noGrp="1"/>
          </p:cNvSpPr>
          <p:nvPr>
            <p:ph idx="1"/>
          </p:nvPr>
        </p:nvSpPr>
        <p:spPr>
          <a:xfrm>
            <a:off x="1261543" y="2418705"/>
            <a:ext cx="6520997" cy="3582046"/>
          </a:xfrm>
        </p:spPr>
        <p:txBody>
          <a:bodyPr>
            <a:noAutofit/>
          </a:bodyPr>
          <a:lstStyle/>
          <a:p>
            <a:pPr>
              <a:buNone/>
            </a:pPr>
            <a:r>
              <a:rPr lang="en-US" sz="1500" dirty="0">
                <a:solidFill>
                  <a:schemeClr val="tx2">
                    <a:lumMod val="75000"/>
                  </a:schemeClr>
                </a:solidFill>
              </a:rPr>
              <a:t>-Tailored coaching is needed; required refining of approach. Good reaction from beneficiaries. Individual attention makes the process smoother.</a:t>
            </a:r>
          </a:p>
          <a:p>
            <a:pPr>
              <a:buNone/>
            </a:pPr>
            <a:r>
              <a:rPr lang="en-US" sz="1500" dirty="0">
                <a:solidFill>
                  <a:schemeClr val="tx2">
                    <a:lumMod val="75000"/>
                  </a:schemeClr>
                </a:solidFill>
              </a:rPr>
              <a:t>-Training of staff in parallel with coaching business owner increases efficacy of intervention.</a:t>
            </a:r>
          </a:p>
          <a:p>
            <a:pPr>
              <a:buNone/>
            </a:pPr>
            <a:r>
              <a:rPr lang="en-US" sz="1500" dirty="0">
                <a:solidFill>
                  <a:schemeClr val="tx2">
                    <a:lumMod val="75000"/>
                  </a:schemeClr>
                </a:solidFill>
              </a:rPr>
              <a:t>-Businesses complain from price competition by Syrian firms and Syrian labor but still employ Syrians. </a:t>
            </a:r>
          </a:p>
          <a:p>
            <a:pPr>
              <a:buNone/>
            </a:pPr>
            <a:r>
              <a:rPr lang="en-US" sz="1500" dirty="0">
                <a:solidFill>
                  <a:schemeClr val="tx2">
                    <a:lumMod val="75000"/>
                  </a:schemeClr>
                </a:solidFill>
              </a:rPr>
              <a:t>-Engagement of Chamber of Commerce is a complicated long-term process.</a:t>
            </a:r>
          </a:p>
          <a:p>
            <a:pPr>
              <a:buNone/>
            </a:pPr>
            <a:r>
              <a:rPr lang="en-US" sz="1500" dirty="0">
                <a:solidFill>
                  <a:schemeClr val="tx2">
                    <a:lumMod val="75000"/>
                  </a:schemeClr>
                </a:solidFill>
              </a:rPr>
              <a:t>-Business planning, customer service, branding and marketing, and financial management are highly demanded.</a:t>
            </a:r>
          </a:p>
          <a:p>
            <a:pPr>
              <a:buNone/>
            </a:pPr>
            <a:r>
              <a:rPr lang="en-US" sz="1500" dirty="0">
                <a:solidFill>
                  <a:schemeClr val="tx2">
                    <a:lumMod val="75000"/>
                  </a:schemeClr>
                </a:solidFill>
              </a:rPr>
              <a:t>-Enterprises rarely have proper financial records; they need help in setting internal systems no matter how simple.</a:t>
            </a:r>
          </a:p>
          <a:p>
            <a:pPr>
              <a:buNone/>
            </a:pPr>
            <a:endParaRPr lang="en-US" sz="1500" dirty="0">
              <a:solidFill>
                <a:schemeClr val="tx2">
                  <a:lumMod val="75000"/>
                </a:schemeClr>
              </a:solidFill>
            </a:endParaRPr>
          </a:p>
          <a:p>
            <a:pPr marL="0" indent="0">
              <a:buNone/>
            </a:pPr>
            <a:endParaRPr lang="en-US" dirty="0"/>
          </a:p>
        </p:txBody>
      </p:sp>
      <p:sp>
        <p:nvSpPr>
          <p:cNvPr id="28" name="Title 1"/>
          <p:cNvSpPr txBox="1">
            <a:spLocks/>
          </p:cNvSpPr>
          <p:nvPr/>
        </p:nvSpPr>
        <p:spPr>
          <a:xfrm>
            <a:off x="1435941" y="1803415"/>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r>
              <a:rPr lang="en-US" sz="3300" b="1" dirty="0">
                <a:solidFill>
                  <a:srgbClr val="44546A"/>
                </a:solidFill>
                <a:effectLst>
                  <a:outerShdw blurRad="38100" dist="38100" dir="2700000" algn="tl">
                    <a:srgbClr val="000000">
                      <a:alpha val="43137"/>
                    </a:srgbClr>
                  </a:outerShdw>
                </a:effectLst>
                <a:latin typeface="Calibri Light" panose="020F0302020204030204"/>
              </a:rPr>
              <a:t>Emerging findings</a:t>
            </a:r>
          </a:p>
        </p:txBody>
      </p:sp>
      <p:pic>
        <p:nvPicPr>
          <p:cNvPr id="8" name="Picture 1" descr="\\LBBEYSRV001.ogb.internal.oxfam.net\configs\sqassem\Desktop\Comms\RDPP Logo.jpg"/>
          <p:cNvPicPr>
            <a:picLocks noChangeAspect="1" noChangeArrowheads="1"/>
          </p:cNvPicPr>
          <p:nvPr/>
        </p:nvPicPr>
        <p:blipFill>
          <a:blip r:embed="rId5" cstate="print"/>
          <a:srcRect/>
          <a:stretch>
            <a:fillRect/>
          </a:stretch>
        </p:blipFill>
        <p:spPr bwMode="auto">
          <a:xfrm>
            <a:off x="6294382" y="857251"/>
            <a:ext cx="1706618" cy="1102817"/>
          </a:xfrm>
          <a:prstGeom prst="rect">
            <a:avLst/>
          </a:prstGeom>
          <a:noFill/>
        </p:spPr>
      </p:pic>
    </p:spTree>
    <p:extLst>
      <p:ext uri="{BB962C8B-B14F-4D97-AF65-F5344CB8AC3E}">
        <p14:creationId xmlns:p14="http://schemas.microsoft.com/office/powerpoint/2010/main" val="12344299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stretch>
            <a:fillRect/>
          </a:stretch>
        </p:blipFill>
        <p:spPr>
          <a:xfrm>
            <a:off x="1143000" y="851074"/>
            <a:ext cx="1248750" cy="835313"/>
          </a:xfrm>
          <a:prstGeom prst="rect">
            <a:avLst/>
          </a:prstGeom>
        </p:spPr>
      </p:pic>
      <p:pic>
        <p:nvPicPr>
          <p:cNvPr id="17" name="Picture 16"/>
          <p:cNvPicPr>
            <a:picLocks noChangeAspect="1"/>
          </p:cNvPicPr>
          <p:nvPr/>
        </p:nvPicPr>
        <p:blipFill>
          <a:blip r:embed="rId4" cstate="print"/>
          <a:stretch>
            <a:fillRect/>
          </a:stretch>
        </p:blipFill>
        <p:spPr>
          <a:xfrm>
            <a:off x="3881438" y="1247276"/>
            <a:ext cx="1616529" cy="398160"/>
          </a:xfrm>
          <a:prstGeom prst="rect">
            <a:avLst/>
          </a:prstGeom>
        </p:spPr>
      </p:pic>
      <p:sp>
        <p:nvSpPr>
          <p:cNvPr id="18" name="Rectangle 17"/>
          <p:cNvSpPr/>
          <p:nvPr/>
        </p:nvSpPr>
        <p:spPr>
          <a:xfrm>
            <a:off x="1139059" y="1624342"/>
            <a:ext cx="1612254" cy="323165"/>
          </a:xfrm>
          <a:prstGeom prst="rect">
            <a:avLst/>
          </a:prstGeom>
        </p:spPr>
        <p:txBody>
          <a:bodyPr wrap="square">
            <a:spAutoFit/>
          </a:bodyPr>
          <a:lstStyle/>
          <a:p>
            <a:pPr defTabSz="685800"/>
            <a:r>
              <a:rPr lang="en-US" sz="750" dirty="0">
                <a:solidFill>
                  <a:prstClr val="black"/>
                </a:solidFill>
                <a:latin typeface="Calibri" panose="020F0502020204030204"/>
              </a:rPr>
              <a:t>The EU Trust Fund in Response for</a:t>
            </a:r>
          </a:p>
          <a:p>
            <a:pPr defTabSz="685800"/>
            <a:r>
              <a:rPr lang="en-US" sz="750" dirty="0">
                <a:solidFill>
                  <a:prstClr val="black"/>
                </a:solidFill>
                <a:latin typeface="Calibri" panose="020F0502020204030204"/>
              </a:rPr>
              <a:t>the Syrian Crisis - The MADAD FUND</a:t>
            </a:r>
          </a:p>
        </p:txBody>
      </p:sp>
      <p:pic>
        <p:nvPicPr>
          <p:cNvPr id="27" name="Picture 26"/>
          <p:cNvPicPr>
            <a:picLocks noChangeAspect="1"/>
          </p:cNvPicPr>
          <p:nvPr/>
        </p:nvPicPr>
        <p:blipFill>
          <a:blip r:embed="rId5" cstate="print"/>
          <a:stretch>
            <a:fillRect/>
          </a:stretch>
        </p:blipFill>
        <p:spPr>
          <a:xfrm>
            <a:off x="6821187" y="857251"/>
            <a:ext cx="933252" cy="838574"/>
          </a:xfrm>
          <a:prstGeom prst="rect">
            <a:avLst/>
          </a:prstGeom>
        </p:spPr>
      </p:pic>
      <p:sp>
        <p:nvSpPr>
          <p:cNvPr id="3" name="Content Placeholder 2"/>
          <p:cNvSpPr>
            <a:spLocks noGrp="1"/>
          </p:cNvSpPr>
          <p:nvPr>
            <p:ph idx="1"/>
          </p:nvPr>
        </p:nvSpPr>
        <p:spPr>
          <a:xfrm>
            <a:off x="1261543" y="2418706"/>
            <a:ext cx="6520997" cy="3394472"/>
          </a:xfrm>
        </p:spPr>
        <p:txBody>
          <a:bodyPr>
            <a:noAutofit/>
          </a:bodyPr>
          <a:lstStyle/>
          <a:p>
            <a:pPr marL="0" indent="0">
              <a:buNone/>
            </a:pPr>
            <a:r>
              <a:rPr lang="en-US" sz="1500" b="1" dirty="0"/>
              <a:t>TRIPOLI: </a:t>
            </a:r>
            <a:r>
              <a:rPr lang="en-US" sz="1500" b="1" dirty="0">
                <a:solidFill>
                  <a:srgbClr val="FF0000"/>
                </a:solidFill>
              </a:rPr>
              <a:t>There is a high demand on youth employability (Internship </a:t>
            </a:r>
            <a:r>
              <a:rPr lang="en-US" sz="1500" b="1" dirty="0" err="1">
                <a:solidFill>
                  <a:srgbClr val="FF0000"/>
                </a:solidFill>
              </a:rPr>
              <a:t>Programme</a:t>
            </a:r>
            <a:r>
              <a:rPr lang="en-US" sz="1500" b="1" dirty="0">
                <a:solidFill>
                  <a:srgbClr val="FF0000"/>
                </a:solidFill>
              </a:rPr>
              <a:t>) due to the high youth unemployment and lack of local job creation. Tripoli is considered as a capital, the local urban population (including youth) would like to build their life within the vicinity of the city before taking alternative options which are either moving to Beirut or migrate.  </a:t>
            </a:r>
          </a:p>
          <a:p>
            <a:pPr marL="0" indent="0">
              <a:buNone/>
            </a:pPr>
            <a:endParaRPr lang="en-US" sz="1500" b="1" dirty="0">
              <a:solidFill>
                <a:srgbClr val="FF0000"/>
              </a:solidFill>
            </a:endParaRPr>
          </a:p>
          <a:p>
            <a:pPr marL="0" indent="0">
              <a:buNone/>
            </a:pPr>
            <a:r>
              <a:rPr lang="en-US" sz="1500" b="1" dirty="0">
                <a:solidFill>
                  <a:srgbClr val="FF0000"/>
                </a:solidFill>
              </a:rPr>
              <a:t>When it comes to the MSME sector in Tripoli, and based on various studies and statistics, 95% of the economic units are under 5 employees and most of them work in the service/retailing sector. The artisanal and industrial sectors continue their decline. The economic/business entrepreneurs are on the defense. While they are interested in acquiring better management/business skills, they are more focusing on market access and the city commercial attraction. Their size creates a kind of resistance due their self-perception built on their own learning curve. There is a need to networking with the main economic stakeholders (Chamber of commerce, Unions, Banking Sector, Incubator, etc.)</a:t>
            </a:r>
            <a:endParaRPr lang="en-US" sz="1500" b="1" dirty="0"/>
          </a:p>
          <a:p>
            <a:pPr marL="0" indent="0">
              <a:buNone/>
            </a:pPr>
            <a:endParaRPr lang="en-US" dirty="0"/>
          </a:p>
        </p:txBody>
      </p:sp>
      <p:sp>
        <p:nvSpPr>
          <p:cNvPr id="28" name="Title 1"/>
          <p:cNvSpPr txBox="1">
            <a:spLocks/>
          </p:cNvSpPr>
          <p:nvPr/>
        </p:nvSpPr>
        <p:spPr>
          <a:xfrm>
            <a:off x="1435941" y="1803415"/>
            <a:ext cx="6172200" cy="85725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r>
              <a:rPr lang="en-US" sz="3300" b="1" dirty="0">
                <a:solidFill>
                  <a:srgbClr val="44546A"/>
                </a:solidFill>
                <a:effectLst>
                  <a:outerShdw blurRad="38100" dist="38100" dir="2700000" algn="tl">
                    <a:srgbClr val="000000">
                      <a:alpha val="43137"/>
                    </a:srgbClr>
                  </a:outerShdw>
                </a:effectLst>
                <a:latin typeface="Calibri Light" panose="020F0302020204030204"/>
              </a:rPr>
              <a:t>Geographical Differences </a:t>
            </a:r>
          </a:p>
        </p:txBody>
      </p:sp>
    </p:spTree>
    <p:extLst>
      <p:ext uri="{BB962C8B-B14F-4D97-AF65-F5344CB8AC3E}">
        <p14:creationId xmlns:p14="http://schemas.microsoft.com/office/powerpoint/2010/main" val="9772135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stretch>
            <a:fillRect/>
          </a:stretch>
        </p:blipFill>
        <p:spPr>
          <a:xfrm>
            <a:off x="1143000" y="851074"/>
            <a:ext cx="1248750" cy="835313"/>
          </a:xfrm>
          <a:prstGeom prst="rect">
            <a:avLst/>
          </a:prstGeom>
        </p:spPr>
      </p:pic>
      <p:pic>
        <p:nvPicPr>
          <p:cNvPr id="17" name="Picture 16"/>
          <p:cNvPicPr>
            <a:picLocks noChangeAspect="1"/>
          </p:cNvPicPr>
          <p:nvPr/>
        </p:nvPicPr>
        <p:blipFill>
          <a:blip r:embed="rId4" cstate="print"/>
          <a:stretch>
            <a:fillRect/>
          </a:stretch>
        </p:blipFill>
        <p:spPr>
          <a:xfrm>
            <a:off x="3881438" y="1026866"/>
            <a:ext cx="1616529" cy="398160"/>
          </a:xfrm>
          <a:prstGeom prst="rect">
            <a:avLst/>
          </a:prstGeom>
        </p:spPr>
      </p:pic>
      <p:sp>
        <p:nvSpPr>
          <p:cNvPr id="18" name="Rectangle 17"/>
          <p:cNvSpPr/>
          <p:nvPr/>
        </p:nvSpPr>
        <p:spPr>
          <a:xfrm>
            <a:off x="1139059" y="1624342"/>
            <a:ext cx="1612254" cy="323165"/>
          </a:xfrm>
          <a:prstGeom prst="rect">
            <a:avLst/>
          </a:prstGeom>
        </p:spPr>
        <p:txBody>
          <a:bodyPr wrap="square">
            <a:spAutoFit/>
          </a:bodyPr>
          <a:lstStyle/>
          <a:p>
            <a:pPr defTabSz="685800"/>
            <a:r>
              <a:rPr lang="en-US" sz="750" dirty="0">
                <a:solidFill>
                  <a:prstClr val="black"/>
                </a:solidFill>
                <a:latin typeface="Calibri" panose="020F0502020204030204"/>
              </a:rPr>
              <a:t>The EU Trust Fund in Response for</a:t>
            </a:r>
          </a:p>
          <a:p>
            <a:pPr defTabSz="685800"/>
            <a:r>
              <a:rPr lang="en-US" sz="750" dirty="0">
                <a:solidFill>
                  <a:prstClr val="black"/>
                </a:solidFill>
                <a:latin typeface="Calibri" panose="020F0502020204030204"/>
              </a:rPr>
              <a:t>the Syrian Crisis - The MADAD FUND</a:t>
            </a:r>
          </a:p>
        </p:txBody>
      </p:sp>
      <p:pic>
        <p:nvPicPr>
          <p:cNvPr id="27" name="Picture 26"/>
          <p:cNvPicPr>
            <a:picLocks noChangeAspect="1"/>
          </p:cNvPicPr>
          <p:nvPr/>
        </p:nvPicPr>
        <p:blipFill>
          <a:blip r:embed="rId5" cstate="print"/>
          <a:stretch>
            <a:fillRect/>
          </a:stretch>
        </p:blipFill>
        <p:spPr>
          <a:xfrm>
            <a:off x="6987654" y="857251"/>
            <a:ext cx="933252" cy="838574"/>
          </a:xfrm>
          <a:prstGeom prst="rect">
            <a:avLst/>
          </a:prstGeom>
        </p:spPr>
      </p:pic>
      <p:sp>
        <p:nvSpPr>
          <p:cNvPr id="26" name="Title 1"/>
          <p:cNvSpPr txBox="1">
            <a:spLocks/>
          </p:cNvSpPr>
          <p:nvPr/>
        </p:nvSpPr>
        <p:spPr>
          <a:xfrm>
            <a:off x="1588248" y="1553897"/>
            <a:ext cx="6172200" cy="417087"/>
          </a:xfrm>
          <a:prstGeom prst="rect">
            <a:avLst/>
          </a:prstGeom>
        </p:spPr>
        <p:txBody>
          <a:bodyPr vert="horz" lIns="68580" tIns="34290" rIns="68580" bIns="3429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685800"/>
            <a:r>
              <a:rPr lang="en-US" sz="3300" b="1" dirty="0">
                <a:solidFill>
                  <a:srgbClr val="44546A"/>
                </a:solidFill>
                <a:effectLst>
                  <a:outerShdw blurRad="38100" dist="38100" dir="2700000" algn="tl">
                    <a:srgbClr val="000000">
                      <a:alpha val="43137"/>
                    </a:srgbClr>
                  </a:outerShdw>
                </a:effectLst>
                <a:latin typeface="Calibri Light" panose="020F0302020204030204"/>
              </a:rPr>
              <a:t>Geographical Differences </a:t>
            </a:r>
          </a:p>
        </p:txBody>
      </p:sp>
      <p:sp>
        <p:nvSpPr>
          <p:cNvPr id="8" name="Content Placeholder 2"/>
          <p:cNvSpPr txBox="1">
            <a:spLocks/>
          </p:cNvSpPr>
          <p:nvPr/>
        </p:nvSpPr>
        <p:spPr>
          <a:xfrm>
            <a:off x="1143001" y="1970985"/>
            <a:ext cx="6520997" cy="3394472"/>
          </a:xfrm>
          <a:prstGeom prst="rect">
            <a:avLst/>
          </a:prstGeom>
        </p:spPr>
        <p:txBody>
          <a:bodyPr vert="horz" lIns="68580" tIns="34290" rIns="68580" bIns="3429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685800"/>
            <a:r>
              <a:rPr lang="en-US" sz="1500" b="1" dirty="0">
                <a:solidFill>
                  <a:prstClr val="black"/>
                </a:solidFill>
                <a:latin typeface="Calibri" panose="020F0502020204030204"/>
              </a:rPr>
              <a:t>MOUNT LEBANON: </a:t>
            </a:r>
            <a:r>
              <a:rPr lang="en-US" sz="1500" b="1" dirty="0">
                <a:solidFill>
                  <a:srgbClr val="FF0000"/>
                </a:solidFill>
                <a:latin typeface="Calibri" panose="020F0502020204030204"/>
              </a:rPr>
              <a:t>The MSME sector in BMT is more complicated and benefits of the proximity of the heart of the Lebanese economy, which is the capital Beirut. They have a large margin of flexibility in comparison to Tripoli and are also more resilient to crisis and socio-economic changes. The prices policy as well as their margin of profits allow them to create safeguards and assure them more adaptability. The more the MSME in BMT receives support, they more will grow and create jobs. This growth has conditions and benefits not only to the local population. The main dilemma lied on the economic development Lebanese model. The more we go into this direction the more we are aggravating the gap between BMT and the rest of the regions. </a:t>
            </a:r>
          </a:p>
          <a:p>
            <a:pPr algn="l" defTabSz="685800"/>
            <a:endParaRPr lang="en-US" sz="1500" b="1" dirty="0">
              <a:solidFill>
                <a:srgbClr val="FF0000"/>
              </a:solidFill>
              <a:latin typeface="Calibri" panose="020F0502020204030204"/>
            </a:endParaRPr>
          </a:p>
          <a:p>
            <a:pPr algn="l" defTabSz="685800"/>
            <a:r>
              <a:rPr lang="en-US" sz="1500" b="1" dirty="0">
                <a:solidFill>
                  <a:srgbClr val="FF0000"/>
                </a:solidFill>
                <a:latin typeface="Calibri" panose="020F0502020204030204"/>
              </a:rPr>
              <a:t>As for the youth/women employability In BMT, our focus on the fresh graduated students is important and should be reinforced. The barriers to market and working world as well as the weak productivity of the fresh students, don’t facilitate the decision of the employer to hire them. The future direction should take into consideration the fact that we need to design a longer internship </a:t>
            </a:r>
            <a:r>
              <a:rPr lang="en-US" sz="1500" b="1" dirty="0" err="1">
                <a:solidFill>
                  <a:srgbClr val="FF0000"/>
                </a:solidFill>
                <a:latin typeface="Calibri" panose="020F0502020204030204"/>
              </a:rPr>
              <a:t>programme</a:t>
            </a:r>
            <a:r>
              <a:rPr lang="en-US" sz="1500" b="1" dirty="0">
                <a:solidFill>
                  <a:srgbClr val="FF0000"/>
                </a:solidFill>
                <a:latin typeface="Calibri" panose="020F0502020204030204"/>
              </a:rPr>
              <a:t>. </a:t>
            </a:r>
            <a:endParaRPr lang="en-US" sz="1500" b="1" dirty="0">
              <a:solidFill>
                <a:prstClr val="black"/>
              </a:solidFill>
              <a:latin typeface="Calibri" panose="020F0502020204030204"/>
            </a:endParaRPr>
          </a:p>
          <a:p>
            <a:pPr defTabSz="685800"/>
            <a:endParaRPr lang="en-US" sz="2400"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321704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7772400" y="249745"/>
            <a:ext cx="877900" cy="865707"/>
          </a:xfrm>
          <a:prstGeom prst="rect">
            <a:avLst/>
          </a:prstGeom>
        </p:spPr>
      </p:pic>
      <p:sp>
        <p:nvSpPr>
          <p:cNvPr id="7" name="Title 1"/>
          <p:cNvSpPr>
            <a:spLocks noGrp="1"/>
          </p:cNvSpPr>
          <p:nvPr>
            <p:ph type="title"/>
          </p:nvPr>
        </p:nvSpPr>
        <p:spPr>
          <a:xfrm>
            <a:off x="609600" y="249745"/>
            <a:ext cx="9220200" cy="685800"/>
          </a:xfrm>
        </p:spPr>
        <p:txBody>
          <a:bodyPr>
            <a:normAutofit/>
          </a:bodyPr>
          <a:lstStyle/>
          <a:p>
            <a:pPr algn="l"/>
            <a:r>
              <a:rPr lang="en-US" sz="3000" dirty="0">
                <a:solidFill>
                  <a:schemeClr val="tx1">
                    <a:lumMod val="75000"/>
                    <a:lumOff val="25000"/>
                  </a:schemeClr>
                </a:solidFill>
              </a:rPr>
              <a:t>PSE workshop</a:t>
            </a:r>
          </a:p>
        </p:txBody>
      </p:sp>
      <p:sp>
        <p:nvSpPr>
          <p:cNvPr id="8" name="Content Placeholder 3"/>
          <p:cNvSpPr txBox="1">
            <a:spLocks/>
          </p:cNvSpPr>
          <p:nvPr/>
        </p:nvSpPr>
        <p:spPr>
          <a:xfrm>
            <a:off x="609601" y="1371600"/>
            <a:ext cx="7848599" cy="5334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514350" lvl="0" indent="-514350" algn="just">
              <a:spcBef>
                <a:spcPts val="0"/>
              </a:spcBef>
              <a:buClr>
                <a:srgbClr val="A53010"/>
              </a:buClr>
              <a:buAutoNum type="arabicParenR"/>
            </a:pPr>
            <a:r>
              <a:rPr lang="en-US" sz="2400" b="1" i="1"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The role of PSE in bridging the gap between demand / supply side of labor</a:t>
            </a:r>
          </a:p>
          <a:p>
            <a:pPr lvl="1" indent="-342900" algn="just">
              <a:spcBef>
                <a:spcPts val="0"/>
              </a:spcBef>
              <a:buClr>
                <a:srgbClr val="A53010"/>
              </a:buClr>
              <a:buFont typeface="Wingdings" panose="05000000000000000000" pitchFamily="2" charset="2"/>
              <a:buChar char="§"/>
            </a:pPr>
            <a:r>
              <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Low level of engagement with the PS both at the programmatic and institutional levels.</a:t>
            </a:r>
          </a:p>
          <a:p>
            <a:pPr lvl="1" indent="-342900" algn="just">
              <a:spcBef>
                <a:spcPts val="0"/>
              </a:spcBef>
              <a:buClr>
                <a:srgbClr val="A53010"/>
              </a:buClr>
              <a:buFont typeface="Wingdings" panose="05000000000000000000" pitchFamily="2" charset="2"/>
              <a:buChar char="§"/>
            </a:pPr>
            <a:r>
              <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Priority: increase our support to local businesses (through coaching, training, investment, …) to develop longer term partnerships for increased profitability /productivity.</a:t>
            </a:r>
          </a:p>
          <a:p>
            <a:pPr lvl="1" indent="-342900" algn="just">
              <a:spcBef>
                <a:spcPts val="0"/>
              </a:spcBef>
              <a:buClr>
                <a:srgbClr val="A53010"/>
              </a:buClr>
              <a:buFont typeface="Wingdings" panose="05000000000000000000" pitchFamily="2" charset="2"/>
              <a:buChar char="§"/>
            </a:pPr>
            <a:r>
              <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At the institutional level, developing MoUs to provide a more structured, efficient &amp; relevant framework for collaboration among stakeholders is key (notably between the Ch. of commerce and </a:t>
            </a:r>
            <a:r>
              <a:rPr lang="en-US" sz="2400" dirty="0" err="1">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MoET</a:t>
            </a:r>
            <a:r>
              <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a:t>
            </a:r>
          </a:p>
          <a:p>
            <a:pPr marL="857250" lvl="1" indent="-457200" algn="just">
              <a:spcBef>
                <a:spcPts val="0"/>
              </a:spcBef>
              <a:buClr>
                <a:srgbClr val="A53010"/>
              </a:buClr>
              <a:buAutoNum type="alphaLcPeriod"/>
            </a:pPr>
            <a:endPar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857250" lvl="1" indent="-457200" algn="just">
              <a:spcBef>
                <a:spcPts val="0"/>
              </a:spcBef>
              <a:buClr>
                <a:srgbClr val="A53010"/>
              </a:buClr>
              <a:buAutoNum type="alphaLcPeriod"/>
            </a:pPr>
            <a:endPar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857250" lvl="1" indent="-457200" algn="just">
              <a:spcBef>
                <a:spcPts val="0"/>
              </a:spcBef>
              <a:buClr>
                <a:srgbClr val="A53010"/>
              </a:buClr>
              <a:buAutoNum type="alphaLcPeriod"/>
            </a:pPr>
            <a:endPar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857250" lvl="1" indent="-457200" algn="just">
              <a:spcBef>
                <a:spcPts val="0"/>
              </a:spcBef>
              <a:buClr>
                <a:srgbClr val="A53010"/>
              </a:buClr>
              <a:buAutoNum type="alphaLcPeriod"/>
            </a:pPr>
            <a:endPar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400050" lvl="1" indent="0" algn="just">
              <a:spcBef>
                <a:spcPts val="0"/>
              </a:spcBef>
              <a:buClr>
                <a:srgbClr val="A53010"/>
              </a:buClr>
              <a:buNone/>
            </a:pPr>
            <a:endParaRPr lang="en-US" sz="22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400050" lvl="1" indent="0" algn="just">
              <a:spcBef>
                <a:spcPts val="0"/>
              </a:spcBef>
              <a:buClr>
                <a:srgbClr val="A53010"/>
              </a:buClr>
              <a:buNone/>
            </a:pPr>
            <a:endParaRPr lang="en-US" sz="22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400050" lvl="1" indent="0" algn="just">
              <a:spcBef>
                <a:spcPts val="0"/>
              </a:spcBef>
              <a:buClr>
                <a:srgbClr val="A53010"/>
              </a:buClr>
              <a:buNone/>
            </a:pPr>
            <a:endParaRPr lang="en-US" sz="22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400050" lvl="1" indent="0" algn="just">
              <a:spcBef>
                <a:spcPts val="0"/>
              </a:spcBef>
              <a:buClr>
                <a:srgbClr val="A53010"/>
              </a:buClr>
              <a:buNone/>
            </a:pPr>
            <a:endParaRPr lang="en-US" sz="22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400050" lvl="1" indent="0" algn="just">
              <a:spcBef>
                <a:spcPts val="0"/>
              </a:spcBef>
              <a:buClr>
                <a:srgbClr val="A53010"/>
              </a:buClr>
              <a:buNone/>
            </a:pPr>
            <a:endParaRPr lang="en-US" sz="22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197894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7772400" y="249745"/>
            <a:ext cx="877900" cy="865707"/>
          </a:xfrm>
          <a:prstGeom prst="rect">
            <a:avLst/>
          </a:prstGeom>
        </p:spPr>
      </p:pic>
      <p:sp>
        <p:nvSpPr>
          <p:cNvPr id="7" name="Title 1"/>
          <p:cNvSpPr>
            <a:spLocks noGrp="1"/>
          </p:cNvSpPr>
          <p:nvPr>
            <p:ph type="title"/>
          </p:nvPr>
        </p:nvSpPr>
        <p:spPr>
          <a:xfrm>
            <a:off x="609600" y="249745"/>
            <a:ext cx="9220200" cy="685800"/>
          </a:xfrm>
        </p:spPr>
        <p:txBody>
          <a:bodyPr>
            <a:normAutofit/>
          </a:bodyPr>
          <a:lstStyle/>
          <a:p>
            <a:pPr algn="l"/>
            <a:r>
              <a:rPr lang="en-US" sz="3000" dirty="0">
                <a:solidFill>
                  <a:schemeClr val="tx1">
                    <a:lumMod val="75000"/>
                    <a:lumOff val="25000"/>
                  </a:schemeClr>
                </a:solidFill>
              </a:rPr>
              <a:t>PSE workshop</a:t>
            </a:r>
          </a:p>
        </p:txBody>
      </p:sp>
      <p:sp>
        <p:nvSpPr>
          <p:cNvPr id="8" name="Content Placeholder 3"/>
          <p:cNvSpPr txBox="1">
            <a:spLocks/>
          </p:cNvSpPr>
          <p:nvPr/>
        </p:nvSpPr>
        <p:spPr>
          <a:xfrm>
            <a:off x="609601" y="1371600"/>
            <a:ext cx="8040699" cy="5334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514350" marR="0" lvl="0" indent="-514350" algn="just" defTabSz="457200" rtl="0" eaLnBrk="1" fontAlgn="auto" latinLnBrk="0" hangingPunct="1">
              <a:lnSpc>
                <a:spcPct val="100000"/>
              </a:lnSpc>
              <a:spcBef>
                <a:spcPts val="0"/>
              </a:spcBef>
              <a:spcAft>
                <a:spcPts val="0"/>
              </a:spcAft>
              <a:buClr>
                <a:srgbClr val="A53010"/>
              </a:buClr>
              <a:buSzTx/>
              <a:buFont typeface="+mj-lt"/>
              <a:buAutoNum type="arabicParenR" startAt="2"/>
              <a:tabLst/>
              <a:defRPr/>
            </a:pPr>
            <a:r>
              <a:rPr kumimoji="0" lang="en-US" sz="2400" b="1"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Access to market for MSMEs, especially in vulnerable areas</a:t>
            </a:r>
          </a:p>
          <a:p>
            <a:pPr marL="742950" marR="0" lvl="1" indent="-342900" algn="just" defTabSz="914400" rtl="0" eaLnBrk="1" fontAlgn="auto" latinLnBrk="0" hangingPunct="1">
              <a:lnSpc>
                <a:spcPct val="100000"/>
              </a:lnSpc>
              <a:spcBef>
                <a:spcPts val="0"/>
              </a:spcBef>
              <a:spcAft>
                <a:spcPts val="0"/>
              </a:spcAft>
              <a:buClr>
                <a:srgbClr val="A5301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Strong availability of resources to support MSMEs (i.e. online marketing tools, BDS, trainings…). </a:t>
            </a:r>
          </a:p>
          <a:p>
            <a:pPr marL="742950" marR="0" lvl="1" indent="-342900" algn="just" defTabSz="914400" rtl="0" eaLnBrk="1" fontAlgn="auto" latinLnBrk="0" hangingPunct="1">
              <a:lnSpc>
                <a:spcPct val="100000"/>
              </a:lnSpc>
              <a:spcBef>
                <a:spcPts val="0"/>
              </a:spcBef>
              <a:spcAft>
                <a:spcPts val="0"/>
              </a:spcAft>
              <a:buClr>
                <a:srgbClr val="A5301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The main challenge for vulnerable entrepreneurs is accessibility of market</a:t>
            </a:r>
            <a:r>
              <a:rPr kumimoji="0" lang="en-US" sz="2400" b="0" i="0" u="none" strike="noStrike" kern="1200" cap="none" spc="0" normalizeH="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/services rather than availability.</a:t>
            </a: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342900" algn="just" defTabSz="914400" rtl="0" eaLnBrk="1" fontAlgn="auto" latinLnBrk="0" hangingPunct="1">
              <a:lnSpc>
                <a:spcPct val="100000"/>
              </a:lnSpc>
              <a:spcBef>
                <a:spcPts val="0"/>
              </a:spcBef>
              <a:spcAft>
                <a:spcPts val="0"/>
              </a:spcAft>
              <a:buClr>
                <a:srgbClr val="A5301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Improving market access implies to refine our knowledge of consumers’ preference (which is a time-consuming &amp; costly process involving notably the utilization of regular field surveys).</a:t>
            </a:r>
          </a:p>
          <a:p>
            <a:pPr marL="742950" marR="0" lvl="1" indent="-342900" algn="just" defTabSz="914400" rtl="0" eaLnBrk="1" fontAlgn="auto" latinLnBrk="0" hangingPunct="1">
              <a:lnSpc>
                <a:spcPct val="100000"/>
              </a:lnSpc>
              <a:spcBef>
                <a:spcPts val="0"/>
              </a:spcBef>
              <a:spcAft>
                <a:spcPts val="0"/>
              </a:spcAft>
              <a:buClr>
                <a:srgbClr val="A53010"/>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Priorities: 1) identifying and developing niche markets; 2) providing expertise to improve quality/marketing of strategic products; 3) deepening </a:t>
            </a:r>
            <a:r>
              <a:rPr kumimoji="0" lang="en-US" sz="24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collab</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en-US" sz="24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betw</a:t>
            </a:r>
            <a:r>
              <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PS &amp; GoL to develop/implement export strategy.</a:t>
            </a:r>
          </a:p>
          <a:p>
            <a:pPr marL="857250" marR="0" lvl="1" indent="-457200" algn="just" defTabSz="914400" rtl="0" eaLnBrk="1" fontAlgn="auto" latinLnBrk="0" hangingPunct="1">
              <a:lnSpc>
                <a:spcPct val="100000"/>
              </a:lnSpc>
              <a:spcBef>
                <a:spcPts val="0"/>
              </a:spcBef>
              <a:spcAft>
                <a:spcPts val="0"/>
              </a:spcAft>
              <a:buClr>
                <a:srgbClr val="A53010"/>
              </a:buClr>
              <a:buSzTx/>
              <a:buFontTx/>
              <a:buAutoNum type="alphaLcPeriod"/>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857250" marR="0" lvl="1" indent="-457200" algn="just" defTabSz="914400" rtl="0" eaLnBrk="1" fontAlgn="auto" latinLnBrk="0" hangingPunct="1">
              <a:lnSpc>
                <a:spcPct val="100000"/>
              </a:lnSpc>
              <a:spcBef>
                <a:spcPts val="0"/>
              </a:spcBef>
              <a:spcAft>
                <a:spcPts val="0"/>
              </a:spcAft>
              <a:buClr>
                <a:srgbClr val="A53010"/>
              </a:buClr>
              <a:buSzTx/>
              <a:buFontTx/>
              <a:buAutoNum type="alphaLcPeriod"/>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
                <a:srgbClr val="A53010"/>
              </a:buClr>
              <a:buSzTx/>
              <a:buFont typeface="Wingdings 3" charset="2"/>
              <a:buNone/>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924625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7772400" y="249745"/>
            <a:ext cx="877900" cy="865707"/>
          </a:xfrm>
          <a:prstGeom prst="rect">
            <a:avLst/>
          </a:prstGeom>
        </p:spPr>
      </p:pic>
      <p:sp>
        <p:nvSpPr>
          <p:cNvPr id="7" name="Title 1"/>
          <p:cNvSpPr>
            <a:spLocks noGrp="1"/>
          </p:cNvSpPr>
          <p:nvPr>
            <p:ph type="title"/>
          </p:nvPr>
        </p:nvSpPr>
        <p:spPr>
          <a:xfrm>
            <a:off x="609600" y="249745"/>
            <a:ext cx="9220200" cy="685800"/>
          </a:xfrm>
        </p:spPr>
        <p:txBody>
          <a:bodyPr>
            <a:normAutofit/>
          </a:bodyPr>
          <a:lstStyle/>
          <a:p>
            <a:pPr algn="l"/>
            <a:r>
              <a:rPr lang="en-US" sz="3000" dirty="0">
                <a:solidFill>
                  <a:schemeClr val="tx1">
                    <a:lumMod val="75000"/>
                    <a:lumOff val="25000"/>
                  </a:schemeClr>
                </a:solidFill>
              </a:rPr>
              <a:t>PSE workshop</a:t>
            </a:r>
          </a:p>
        </p:txBody>
      </p:sp>
      <p:sp>
        <p:nvSpPr>
          <p:cNvPr id="8" name="Content Placeholder 3"/>
          <p:cNvSpPr txBox="1">
            <a:spLocks/>
          </p:cNvSpPr>
          <p:nvPr/>
        </p:nvSpPr>
        <p:spPr>
          <a:xfrm>
            <a:off x="609601" y="1371600"/>
            <a:ext cx="8229599" cy="5334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514350" lvl="0" indent="-514350" algn="just">
              <a:spcBef>
                <a:spcPts val="0"/>
              </a:spcBef>
              <a:buClr>
                <a:srgbClr val="A53010"/>
              </a:buClr>
              <a:buFont typeface="+mj-lt"/>
              <a:buAutoNum type="arabicParenR" startAt="3"/>
            </a:pPr>
            <a:r>
              <a:rPr lang="en-US" sz="2400" b="1" i="1"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The role of corporate social responsibility and social entrepreneurship</a:t>
            </a:r>
          </a:p>
          <a:p>
            <a:pPr marL="857250" lvl="1" indent="-457200" algn="just" defTabSz="914400">
              <a:spcBef>
                <a:spcPts val="0"/>
              </a:spcBef>
              <a:buClr>
                <a:srgbClr val="A53010"/>
              </a:buClr>
              <a:buFont typeface="Wingdings" panose="05000000000000000000" pitchFamily="2" charset="2"/>
              <a:buChar char="§"/>
            </a:pPr>
            <a:r>
              <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Lack of structured legal framework &amp; of commonly agreed definition of SE &amp; CSR.</a:t>
            </a:r>
          </a:p>
          <a:p>
            <a:pPr marL="857250" lvl="1" indent="-457200" algn="just" defTabSz="914400">
              <a:spcBef>
                <a:spcPts val="0"/>
              </a:spcBef>
              <a:buClr>
                <a:srgbClr val="A53010"/>
              </a:buClr>
              <a:buFont typeface="Wingdings" panose="05000000000000000000" pitchFamily="2" charset="2"/>
              <a:buChar char="§"/>
            </a:pPr>
            <a:r>
              <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Partners should: 1) agree on a standardized set of criteria to measure social impact (KPIs…); 2) provide dedicated support to SE to develop sound business plans (financial sustainability); 3) strengthen link with </a:t>
            </a:r>
            <a:r>
              <a:rPr lang="en-US" sz="2400" dirty="0" err="1">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GoL</a:t>
            </a:r>
            <a:r>
              <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systems (including </a:t>
            </a:r>
            <a:r>
              <a:rPr lang="en-US" sz="2400" dirty="0" err="1">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MoET</a:t>
            </a:r>
            <a:r>
              <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SME strategy &amp; </a:t>
            </a:r>
            <a:r>
              <a:rPr lang="en-US" sz="2400" dirty="0" err="1">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MoSA</a:t>
            </a:r>
            <a:r>
              <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new strategy).</a:t>
            </a:r>
          </a:p>
          <a:p>
            <a:pPr marL="857250" lvl="1" indent="-457200" algn="just" defTabSz="914400">
              <a:spcBef>
                <a:spcPts val="0"/>
              </a:spcBef>
              <a:buClr>
                <a:srgbClr val="A53010"/>
              </a:buClr>
              <a:buFont typeface="Wingdings" panose="05000000000000000000" pitchFamily="2" charset="2"/>
              <a:buChar char="§"/>
            </a:pPr>
            <a:r>
              <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For </a:t>
            </a:r>
            <a:r>
              <a:rPr lang="en-US" sz="2400" dirty="0" err="1">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GoL</a:t>
            </a:r>
            <a:r>
              <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focus should be on the provision of financial incentives (through tax breaks / low-interest loans…).</a:t>
            </a:r>
          </a:p>
          <a:p>
            <a:pPr marL="857250" lvl="1" indent="-457200" algn="just" defTabSz="914400">
              <a:spcBef>
                <a:spcPts val="0"/>
              </a:spcBef>
              <a:buClr>
                <a:srgbClr val="A53010"/>
              </a:buClr>
              <a:buFont typeface="Wingdings" panose="05000000000000000000" pitchFamily="2" charset="2"/>
              <a:buChar char="§"/>
            </a:pPr>
            <a:r>
              <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Advocacy, education and awareness raising should be prioritized to promote ethical consumerism and fair trade.</a:t>
            </a:r>
          </a:p>
          <a:p>
            <a:pPr marL="857250" lvl="1" indent="-457200" algn="just" defTabSz="914400">
              <a:spcBef>
                <a:spcPts val="0"/>
              </a:spcBef>
              <a:buClr>
                <a:srgbClr val="A53010"/>
              </a:buClr>
              <a:buFont typeface="Wingdings" panose="05000000000000000000" pitchFamily="2" charset="2"/>
              <a:buChar char="§"/>
            </a:pPr>
            <a:endPar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857250" lvl="1" indent="-457200" algn="just" defTabSz="914400">
              <a:spcBef>
                <a:spcPts val="0"/>
              </a:spcBef>
              <a:buClr>
                <a:srgbClr val="A53010"/>
              </a:buClr>
              <a:buFontTx/>
              <a:buAutoNum type="alphaLcPeriod"/>
            </a:pPr>
            <a:endPar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857250" lvl="1" indent="-457200" algn="just" defTabSz="914400">
              <a:spcBef>
                <a:spcPts val="0"/>
              </a:spcBef>
              <a:buClr>
                <a:srgbClr val="A53010"/>
              </a:buClr>
              <a:buFontTx/>
              <a:buAutoNum type="alphaLcPeriod"/>
            </a:pPr>
            <a:endPar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857250" lvl="1" indent="-457200" algn="just" defTabSz="914400">
              <a:spcBef>
                <a:spcPts val="0"/>
              </a:spcBef>
              <a:buClr>
                <a:srgbClr val="A53010"/>
              </a:buClr>
              <a:buFontTx/>
              <a:buAutoNum type="alphaLcPeriod"/>
            </a:pPr>
            <a:endPar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a:p>
            <a:pPr marL="0" lvl="0" indent="0" algn="just">
              <a:spcBef>
                <a:spcPts val="0"/>
              </a:spcBef>
              <a:buClr>
                <a:srgbClr val="A53010"/>
              </a:buClr>
              <a:buNone/>
            </a:pPr>
            <a:endPar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094278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772400" y="249745"/>
            <a:ext cx="877900" cy="865707"/>
          </a:xfrm>
          <a:prstGeom prst="rect">
            <a:avLst/>
          </a:prstGeom>
        </p:spPr>
      </p:pic>
      <p:sp>
        <p:nvSpPr>
          <p:cNvPr id="7" name="Title 1"/>
          <p:cNvSpPr>
            <a:spLocks noGrp="1"/>
          </p:cNvSpPr>
          <p:nvPr>
            <p:ph type="title"/>
          </p:nvPr>
        </p:nvSpPr>
        <p:spPr>
          <a:xfrm>
            <a:off x="609600" y="249745"/>
            <a:ext cx="9220200" cy="685800"/>
          </a:xfrm>
        </p:spPr>
        <p:txBody>
          <a:bodyPr>
            <a:normAutofit/>
          </a:bodyPr>
          <a:lstStyle/>
          <a:p>
            <a:pPr algn="l"/>
            <a:r>
              <a:rPr lang="en-US" sz="3000" dirty="0">
                <a:solidFill>
                  <a:schemeClr val="tx1">
                    <a:lumMod val="75000"/>
                    <a:lumOff val="25000"/>
                  </a:schemeClr>
                </a:solidFill>
              </a:rPr>
              <a:t>PSE workshop</a:t>
            </a:r>
          </a:p>
        </p:txBody>
      </p:sp>
      <p:sp>
        <p:nvSpPr>
          <p:cNvPr id="8" name="Content Placeholder 3"/>
          <p:cNvSpPr txBox="1">
            <a:spLocks/>
          </p:cNvSpPr>
          <p:nvPr/>
        </p:nvSpPr>
        <p:spPr>
          <a:xfrm>
            <a:off x="609601" y="1371600"/>
            <a:ext cx="7772399" cy="5334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514350" marR="0" lvl="0" indent="-514350" algn="just" defTabSz="457200" rtl="0" eaLnBrk="1" fontAlgn="auto" latinLnBrk="0" hangingPunct="1">
              <a:lnSpc>
                <a:spcPct val="100000"/>
              </a:lnSpc>
              <a:spcBef>
                <a:spcPts val="0"/>
              </a:spcBef>
              <a:spcAft>
                <a:spcPts val="0"/>
              </a:spcAft>
              <a:buClr>
                <a:srgbClr val="A53010"/>
              </a:buClr>
              <a:buSzTx/>
              <a:buFont typeface="+mj-lt"/>
              <a:buAutoNum type="arabicParenR" startAt="4"/>
              <a:tabLst/>
              <a:defRPr/>
            </a:pPr>
            <a:r>
              <a:rPr kumimoji="0" lang="en-US" sz="2400" b="1" i="1"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Private sector engagement model and way forward</a:t>
            </a:r>
          </a:p>
          <a:p>
            <a:pPr lvl="1" indent="-342900" algn="just" defTabSz="914400">
              <a:spcBef>
                <a:spcPts val="0"/>
              </a:spcBef>
              <a:buClr>
                <a:srgbClr val="A53010"/>
              </a:buClr>
              <a:buFont typeface="Wingdings" panose="05000000000000000000" pitchFamily="2" charset="2"/>
              <a:buChar char="§"/>
              <a:defRPr/>
            </a:pPr>
            <a:r>
              <a:rPr lang="en-US"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Macro-level: need to better link with </a:t>
            </a:r>
            <a:r>
              <a:rPr lang="en-US" sz="2800" dirty="0" err="1">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GoL</a:t>
            </a:r>
            <a:r>
              <a:rPr lang="en-US"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strategies (MoET SME Strategy / MoSA) and to develop public-private partnerships.</a:t>
            </a:r>
          </a:p>
          <a:p>
            <a:pPr lvl="1" indent="-342900" algn="just" defTabSz="914400">
              <a:spcBef>
                <a:spcPts val="0"/>
              </a:spcBef>
              <a:buClr>
                <a:srgbClr val="A53010"/>
              </a:buClr>
              <a:buFont typeface="Wingdings" panose="05000000000000000000" pitchFamily="2" charset="2"/>
              <a:buChar char="§"/>
              <a:defRPr/>
            </a:pPr>
            <a:r>
              <a:rPr kumimoji="0" lang="en-US" sz="28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Meso</a:t>
            </a:r>
            <a:r>
              <a:rPr lang="en-US"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-level: n</a:t>
            </a:r>
            <a:r>
              <a:rPr kumimoji="0" lang="en-US" sz="2800" b="0" i="0" u="none" strike="noStrike" kern="1200" cap="none" spc="0" normalizeH="0" baseline="0" noProof="0" dirty="0" err="1">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eed</a:t>
            </a:r>
            <a:r>
              <a:rPr kumimoji="0" lang="en-US" sz="2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 to engage bigger players as partners in the crisis response to facilitate linkages with smaller businesses </a:t>
            </a:r>
            <a:r>
              <a:rPr lang="en-US"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 </a:t>
            </a:r>
            <a:r>
              <a:rPr lang="en-US" sz="28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catalyst and facilitation role. </a:t>
            </a:r>
          </a:p>
          <a:p>
            <a:pPr marL="742950" marR="0" lvl="1" indent="-342900" algn="just" defTabSz="914400" rtl="0" eaLnBrk="1" fontAlgn="auto" latinLnBrk="0" hangingPunct="1">
              <a:lnSpc>
                <a:spcPct val="100000"/>
              </a:lnSpc>
              <a:spcBef>
                <a:spcPts val="0"/>
              </a:spcBef>
              <a:spcAft>
                <a:spcPts val="0"/>
              </a:spcAft>
              <a:buClr>
                <a:srgbClr val="A53010"/>
              </a:buClr>
              <a:buSzTx/>
              <a:buFont typeface="Wingdings" panose="05000000000000000000" pitchFamily="2" charset="2"/>
              <a:buChar char="§"/>
              <a:tabLst/>
              <a:defRPr/>
            </a:pPr>
            <a:r>
              <a:rPr kumimoji="0" lang="en-US" sz="28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rPr>
              <a:t>Micro-level: facilitate access to key information and opportunities for small businesses. </a:t>
            </a: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514350" marR="0" lvl="0" indent="-514350" algn="just" defTabSz="457200" rtl="0" eaLnBrk="1" fontAlgn="auto" latinLnBrk="0" hangingPunct="1">
              <a:lnSpc>
                <a:spcPct val="100000"/>
              </a:lnSpc>
              <a:spcBef>
                <a:spcPts val="0"/>
              </a:spcBef>
              <a:spcAft>
                <a:spcPts val="0"/>
              </a:spcAft>
              <a:buClr>
                <a:srgbClr val="A53010"/>
              </a:buClr>
              <a:buSzTx/>
              <a:buFont typeface="Wingdings 3" charset="2"/>
              <a:buAutoNum type="arabicParenR" startAt="4"/>
              <a:tabLst/>
              <a:defRPr/>
            </a:pPr>
            <a:endParaRPr kumimoji="0" lang="en-US" sz="2400" b="0"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0972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2895600"/>
            <a:ext cx="7886700" cy="731901"/>
          </a:xfrm>
        </p:spPr>
        <p:txBody>
          <a:bodyPr>
            <a:normAutofit fontScale="90000"/>
          </a:bodyPr>
          <a:lstStyle/>
          <a:p>
            <a:r>
              <a:rPr lang="sv-SE" sz="3600" b="1" dirty="0">
                <a:solidFill>
                  <a:schemeClr val="tx1">
                    <a:lumMod val="65000"/>
                    <a:lumOff val="35000"/>
                  </a:schemeClr>
                </a:solidFill>
              </a:rPr>
              <a:t>LCRP MONITORING &amp; EVALUATION REVIEW</a:t>
            </a:r>
            <a:br>
              <a:rPr lang="sv-SE" b="1" dirty="0"/>
            </a:br>
            <a:r>
              <a:rPr lang="sv-SE" b="1" dirty="0"/>
              <a:t>Livelihoods</a:t>
            </a:r>
            <a:endParaRPr lang="sv-SE" sz="2000" dirty="0"/>
          </a:p>
        </p:txBody>
      </p:sp>
    </p:spTree>
    <p:extLst>
      <p:ext uri="{BB962C8B-B14F-4D97-AF65-F5344CB8AC3E}">
        <p14:creationId xmlns:p14="http://schemas.microsoft.com/office/powerpoint/2010/main" val="185647457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0854" y="195947"/>
            <a:ext cx="7886700" cy="731901"/>
          </a:xfrm>
        </p:spPr>
        <p:txBody>
          <a:bodyPr>
            <a:normAutofit/>
          </a:bodyPr>
          <a:lstStyle/>
          <a:p>
            <a:r>
              <a:rPr lang="en-US" sz="4000" dirty="0"/>
              <a:t>M&amp;E FRAMEWORK</a:t>
            </a:r>
          </a:p>
        </p:txBody>
      </p:sp>
      <p:graphicFrame>
        <p:nvGraphicFramePr>
          <p:cNvPr id="4" name="Diagram 3"/>
          <p:cNvGraphicFramePr/>
          <p:nvPr>
            <p:extLst>
              <p:ext uri="{D42A27DB-BD31-4B8C-83A1-F6EECF244321}">
                <p14:modId xmlns:p14="http://schemas.microsoft.com/office/powerpoint/2010/main" val="1611323295"/>
              </p:ext>
            </p:extLst>
          </p:nvPr>
        </p:nvGraphicFramePr>
        <p:xfrm>
          <a:off x="1837768" y="358584"/>
          <a:ext cx="8704729" cy="56090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cxnSp>
        <p:nvCxnSpPr>
          <p:cNvPr id="17" name="Straight Connector 16"/>
          <p:cNvCxnSpPr/>
          <p:nvPr/>
        </p:nvCxnSpPr>
        <p:spPr>
          <a:xfrm flipH="1">
            <a:off x="1183347" y="3427301"/>
            <a:ext cx="7611029" cy="15145"/>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241180" y="2268379"/>
            <a:ext cx="1586750" cy="954107"/>
          </a:xfrm>
          <a:prstGeom prst="rect">
            <a:avLst/>
          </a:prstGeom>
          <a:noFill/>
          <a:ln>
            <a:noFill/>
          </a:ln>
        </p:spPr>
        <p:txBody>
          <a:bodyPr wrap="square" rtlCol="0">
            <a:spAutoFit/>
          </a:bodyPr>
          <a:lstStyle/>
          <a:p>
            <a:r>
              <a:rPr lang="sv-SE" sz="1400" i="1" dirty="0"/>
              <a:t>Perception </a:t>
            </a:r>
            <a:r>
              <a:rPr lang="sv-SE" sz="1400" i="1" dirty="0" err="1"/>
              <a:t>surveys</a:t>
            </a:r>
            <a:endParaRPr lang="sv-SE" sz="1400" i="1" dirty="0"/>
          </a:p>
          <a:p>
            <a:pPr marL="115888" indent="-115888">
              <a:buFont typeface="Arial" panose="020B0604020202020204" pitchFamily="34" charset="0"/>
              <a:buChar char="•"/>
            </a:pPr>
            <a:r>
              <a:rPr lang="sv-SE" sz="1400" dirty="0"/>
              <a:t>UNHCR</a:t>
            </a:r>
          </a:p>
          <a:p>
            <a:pPr marL="115888" indent="-115888">
              <a:buFont typeface="Arial" panose="020B0604020202020204" pitchFamily="34" charset="0"/>
              <a:buChar char="•"/>
            </a:pPr>
            <a:r>
              <a:rPr lang="sv-SE" sz="1400" dirty="0" err="1"/>
              <a:t>Stability</a:t>
            </a:r>
            <a:r>
              <a:rPr lang="sv-SE" sz="1400" dirty="0"/>
              <a:t>, UNDP</a:t>
            </a:r>
          </a:p>
          <a:p>
            <a:pPr marL="115888" indent="-115888">
              <a:buFont typeface="Arial" panose="020B0604020202020204" pitchFamily="34" charset="0"/>
              <a:buChar char="•"/>
            </a:pPr>
            <a:r>
              <a:rPr lang="sv-SE" sz="1400" dirty="0"/>
              <a:t>KAP</a:t>
            </a:r>
          </a:p>
        </p:txBody>
      </p:sp>
      <p:cxnSp>
        <p:nvCxnSpPr>
          <p:cNvPr id="20" name="Straight Connector 19"/>
          <p:cNvCxnSpPr/>
          <p:nvPr/>
        </p:nvCxnSpPr>
        <p:spPr>
          <a:xfrm flipH="1">
            <a:off x="1165420" y="4742329"/>
            <a:ext cx="2357714" cy="0"/>
          </a:xfrm>
          <a:prstGeom prst="line">
            <a:avLst/>
          </a:prstGeom>
          <a:ln w="1905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129560" y="3729215"/>
            <a:ext cx="2285993" cy="707886"/>
          </a:xfrm>
          <a:prstGeom prst="rect">
            <a:avLst/>
          </a:prstGeom>
          <a:noFill/>
          <a:ln>
            <a:noFill/>
          </a:ln>
        </p:spPr>
        <p:txBody>
          <a:bodyPr wrap="square" rtlCol="0">
            <a:spAutoFit/>
          </a:bodyPr>
          <a:lstStyle/>
          <a:p>
            <a:pPr marL="115888" indent="-115888">
              <a:buFont typeface="Arial" panose="020B0604020202020204" pitchFamily="34" charset="0"/>
              <a:buChar char="•"/>
            </a:pPr>
            <a:r>
              <a:rPr lang="sv-SE" sz="1400" dirty="0"/>
              <a:t>General </a:t>
            </a:r>
            <a:r>
              <a:rPr lang="sv-SE" sz="1400" dirty="0" err="1"/>
              <a:t>surveys</a:t>
            </a:r>
            <a:r>
              <a:rPr lang="sv-SE" sz="1400" dirty="0"/>
              <a:t> </a:t>
            </a:r>
            <a:r>
              <a:rPr lang="sv-SE" sz="1200" dirty="0"/>
              <a:t>(</a:t>
            </a:r>
            <a:r>
              <a:rPr lang="sv-SE" sz="1200" dirty="0" err="1"/>
              <a:t>e.g</a:t>
            </a:r>
            <a:r>
              <a:rPr lang="sv-SE" sz="1200" dirty="0"/>
              <a:t>. VASYR)</a:t>
            </a:r>
          </a:p>
          <a:p>
            <a:pPr marL="115888" indent="-115888">
              <a:buFont typeface="Arial" panose="020B0604020202020204" pitchFamily="34" charset="0"/>
              <a:buChar char="•"/>
            </a:pPr>
            <a:r>
              <a:rPr lang="sv-SE" sz="1400" dirty="0" err="1"/>
              <a:t>Sector</a:t>
            </a:r>
            <a:r>
              <a:rPr lang="sv-SE" sz="1400" dirty="0"/>
              <a:t> </a:t>
            </a:r>
            <a:r>
              <a:rPr lang="sv-SE" sz="1400" dirty="0" err="1"/>
              <a:t>evaluation</a:t>
            </a:r>
            <a:r>
              <a:rPr lang="sv-SE" sz="1400" dirty="0"/>
              <a:t> </a:t>
            </a:r>
            <a:r>
              <a:rPr lang="sv-SE" sz="1400" dirty="0" err="1"/>
              <a:t>tools</a:t>
            </a:r>
            <a:r>
              <a:rPr lang="sv-SE" sz="1400" dirty="0"/>
              <a:t> </a:t>
            </a:r>
            <a:br>
              <a:rPr lang="sv-SE" sz="1400" dirty="0"/>
            </a:br>
            <a:r>
              <a:rPr lang="sv-SE" sz="1200" dirty="0"/>
              <a:t>(</a:t>
            </a:r>
            <a:r>
              <a:rPr lang="sv-SE" sz="1200" dirty="0" err="1"/>
              <a:t>e.g</a:t>
            </a:r>
            <a:r>
              <a:rPr lang="sv-SE" sz="1200" dirty="0"/>
              <a:t>. SGBV)</a:t>
            </a:r>
          </a:p>
        </p:txBody>
      </p:sp>
      <p:sp>
        <p:nvSpPr>
          <p:cNvPr id="23" name="TextBox 22"/>
          <p:cNvSpPr txBox="1"/>
          <p:nvPr/>
        </p:nvSpPr>
        <p:spPr>
          <a:xfrm>
            <a:off x="1147489" y="4904967"/>
            <a:ext cx="2285993" cy="738664"/>
          </a:xfrm>
          <a:prstGeom prst="rect">
            <a:avLst/>
          </a:prstGeom>
          <a:noFill/>
          <a:ln>
            <a:noFill/>
          </a:ln>
        </p:spPr>
        <p:txBody>
          <a:bodyPr wrap="square" rtlCol="0">
            <a:spAutoFit/>
          </a:bodyPr>
          <a:lstStyle/>
          <a:p>
            <a:r>
              <a:rPr lang="sv-SE" sz="1400" i="1" dirty="0" err="1"/>
              <a:t>Activity</a:t>
            </a:r>
            <a:r>
              <a:rPr lang="sv-SE" sz="1400" i="1" dirty="0"/>
              <a:t> info:</a:t>
            </a:r>
          </a:p>
          <a:p>
            <a:pPr marL="115888" indent="-115888">
              <a:buFont typeface="Arial" panose="020B0604020202020204" pitchFamily="34" charset="0"/>
              <a:buChar char="•"/>
            </a:pPr>
            <a:r>
              <a:rPr lang="sv-SE" sz="1400" dirty="0"/>
              <a:t>Input / </a:t>
            </a:r>
            <a:r>
              <a:rPr lang="sv-SE" sz="1400" dirty="0" err="1"/>
              <a:t>modalities</a:t>
            </a:r>
            <a:endParaRPr lang="sv-SE" sz="1200" dirty="0"/>
          </a:p>
          <a:p>
            <a:pPr marL="115888" indent="-115888">
              <a:spcAft>
                <a:spcPts val="300"/>
              </a:spcAft>
              <a:buFont typeface="Arial" panose="020B0604020202020204" pitchFamily="34" charset="0"/>
              <a:buChar char="•"/>
            </a:pPr>
            <a:r>
              <a:rPr lang="sv-SE" sz="1400" dirty="0"/>
              <a:t>Output / progress</a:t>
            </a:r>
          </a:p>
        </p:txBody>
      </p:sp>
      <p:sp>
        <p:nvSpPr>
          <p:cNvPr id="3" name="Rectangle 2"/>
          <p:cNvSpPr/>
          <p:nvPr/>
        </p:nvSpPr>
        <p:spPr>
          <a:xfrm>
            <a:off x="5157975" y="2888112"/>
            <a:ext cx="4572000" cy="523220"/>
          </a:xfrm>
          <a:prstGeom prst="rect">
            <a:avLst/>
          </a:prstGeom>
        </p:spPr>
        <p:txBody>
          <a:bodyPr>
            <a:spAutoFit/>
          </a:bodyPr>
          <a:lstStyle/>
          <a:p>
            <a:r>
              <a:rPr lang="sv-SE" sz="1400" dirty="0"/>
              <a:t>FTS</a:t>
            </a:r>
          </a:p>
          <a:p>
            <a:r>
              <a:rPr lang="sv-SE" sz="1400" dirty="0" err="1"/>
              <a:t>Lebanon</a:t>
            </a:r>
            <a:r>
              <a:rPr lang="sv-SE" sz="1400" dirty="0"/>
              <a:t> </a:t>
            </a:r>
            <a:r>
              <a:rPr lang="sv-SE" sz="1400" dirty="0" err="1"/>
              <a:t>Aid</a:t>
            </a:r>
            <a:r>
              <a:rPr lang="sv-SE" sz="1400" dirty="0"/>
              <a:t> Management System</a:t>
            </a:r>
          </a:p>
        </p:txBody>
      </p:sp>
      <p:sp>
        <p:nvSpPr>
          <p:cNvPr id="14" name="TextBox 13"/>
          <p:cNvSpPr txBox="1"/>
          <p:nvPr/>
        </p:nvSpPr>
        <p:spPr>
          <a:xfrm>
            <a:off x="6741466" y="3677290"/>
            <a:ext cx="2285993" cy="307777"/>
          </a:xfrm>
          <a:prstGeom prst="rect">
            <a:avLst/>
          </a:prstGeom>
          <a:noFill/>
          <a:ln>
            <a:noFill/>
          </a:ln>
        </p:spPr>
        <p:txBody>
          <a:bodyPr wrap="square" rtlCol="0">
            <a:spAutoFit/>
          </a:bodyPr>
          <a:lstStyle/>
          <a:p>
            <a:pPr marL="115888" indent="-115888">
              <a:buFont typeface="Arial" panose="020B0604020202020204" pitchFamily="34" charset="0"/>
              <a:buChar char="•"/>
            </a:pPr>
            <a:r>
              <a:rPr lang="sv-SE" sz="1400" dirty="0"/>
              <a:t>Log </a:t>
            </a:r>
            <a:r>
              <a:rPr lang="sv-SE" sz="1400" dirty="0" err="1"/>
              <a:t>frames</a:t>
            </a:r>
            <a:endParaRPr lang="sv-SE" sz="1200" dirty="0"/>
          </a:p>
        </p:txBody>
      </p:sp>
      <p:sp>
        <p:nvSpPr>
          <p:cNvPr id="15" name="TextBox 14"/>
          <p:cNvSpPr txBox="1"/>
          <p:nvPr/>
        </p:nvSpPr>
        <p:spPr>
          <a:xfrm>
            <a:off x="1169340" y="1297946"/>
            <a:ext cx="3334864" cy="1815882"/>
          </a:xfrm>
          <a:prstGeom prst="rect">
            <a:avLst/>
          </a:prstGeom>
          <a:noFill/>
          <a:ln>
            <a:noFill/>
          </a:ln>
        </p:spPr>
        <p:txBody>
          <a:bodyPr wrap="square" rtlCol="0">
            <a:spAutoFit/>
          </a:bodyPr>
          <a:lstStyle/>
          <a:p>
            <a:pPr marL="115888" indent="-115888">
              <a:buFont typeface="Arial" panose="020B0604020202020204" pitchFamily="34" charset="0"/>
              <a:buChar char="•"/>
            </a:pPr>
            <a:r>
              <a:rPr lang="sv-SE" sz="1400" dirty="0" err="1"/>
              <a:t>Government</a:t>
            </a:r>
            <a:r>
              <a:rPr lang="sv-SE" sz="1400" dirty="0"/>
              <a:t> data (CAS/</a:t>
            </a:r>
            <a:r>
              <a:rPr lang="sv-SE" sz="1400" dirty="0" err="1"/>
              <a:t>line</a:t>
            </a:r>
            <a:r>
              <a:rPr lang="sv-SE" sz="1400" dirty="0"/>
              <a:t> </a:t>
            </a:r>
            <a:r>
              <a:rPr lang="sv-SE" sz="1400" dirty="0" err="1"/>
              <a:t>ministries</a:t>
            </a:r>
            <a:r>
              <a:rPr lang="sv-SE" sz="1400" dirty="0"/>
              <a:t>)</a:t>
            </a:r>
          </a:p>
          <a:p>
            <a:pPr marL="115888" indent="-115888">
              <a:buFont typeface="Arial" panose="020B0604020202020204" pitchFamily="34" charset="0"/>
              <a:buChar char="•"/>
            </a:pPr>
            <a:r>
              <a:rPr lang="sv-SE" sz="1400" dirty="0"/>
              <a:t>Worldbank </a:t>
            </a:r>
            <a:r>
              <a:rPr lang="sv-SE" sz="1400" dirty="0" err="1"/>
              <a:t>Economic</a:t>
            </a:r>
            <a:r>
              <a:rPr lang="sv-SE" sz="1400" dirty="0"/>
              <a:t> </a:t>
            </a:r>
            <a:r>
              <a:rPr lang="sv-SE" sz="1400" dirty="0" err="1"/>
              <a:t>study</a:t>
            </a:r>
            <a:endParaRPr lang="sv-SE" sz="1400" dirty="0"/>
          </a:p>
          <a:p>
            <a:pPr marL="115888" indent="-115888">
              <a:buFont typeface="Arial" panose="020B0604020202020204" pitchFamily="34" charset="0"/>
              <a:buChar char="•"/>
            </a:pPr>
            <a:r>
              <a:rPr lang="sv-SE" sz="1400" dirty="0" err="1"/>
              <a:t>VASyR</a:t>
            </a:r>
            <a:endParaRPr lang="sv-SE" sz="1400" dirty="0"/>
          </a:p>
          <a:p>
            <a:pPr marL="115888" indent="-115888">
              <a:buFont typeface="Arial" panose="020B0604020202020204" pitchFamily="34" charset="0"/>
              <a:buChar char="•"/>
            </a:pPr>
            <a:r>
              <a:rPr lang="sv-SE" sz="1400" dirty="0"/>
              <a:t>MICS</a:t>
            </a:r>
          </a:p>
          <a:p>
            <a:pPr marL="115888" indent="-115888">
              <a:buFont typeface="Arial" panose="020B0604020202020204" pitchFamily="34" charset="0"/>
              <a:buChar char="•"/>
            </a:pPr>
            <a:r>
              <a:rPr lang="sv-SE" sz="1400" dirty="0"/>
              <a:t>PA</a:t>
            </a:r>
          </a:p>
          <a:p>
            <a:pPr marL="115888" indent="-115888">
              <a:buFont typeface="Arial" panose="020B0604020202020204" pitchFamily="34" charset="0"/>
              <a:buChar char="•"/>
            </a:pPr>
            <a:r>
              <a:rPr lang="sv-SE" sz="1400" dirty="0"/>
              <a:t>HAUS</a:t>
            </a:r>
          </a:p>
          <a:p>
            <a:pPr marL="115888" indent="-115888">
              <a:buFont typeface="Arial" panose="020B0604020202020204" pitchFamily="34" charset="0"/>
              <a:buChar char="•"/>
            </a:pPr>
            <a:r>
              <a:rPr lang="sv-SE" sz="1400" dirty="0"/>
              <a:t>JMP</a:t>
            </a:r>
          </a:p>
          <a:p>
            <a:pPr marL="115888" indent="-115888">
              <a:buFont typeface="Arial" panose="020B0604020202020204" pitchFamily="34" charset="0"/>
              <a:buChar char="•"/>
            </a:pPr>
            <a:r>
              <a:rPr lang="sv-SE" sz="1400" dirty="0"/>
              <a:t>EIA</a:t>
            </a:r>
          </a:p>
        </p:txBody>
      </p:sp>
      <p:sp>
        <p:nvSpPr>
          <p:cNvPr id="5" name="Rectangle 4"/>
          <p:cNvSpPr/>
          <p:nvPr/>
        </p:nvSpPr>
        <p:spPr>
          <a:xfrm>
            <a:off x="4294094" y="824753"/>
            <a:ext cx="4733365" cy="20633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539293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grpId="1" nodeType="clickEffect">
                                  <p:stCondLst>
                                    <p:cond delay="0"/>
                                  </p:stCondLst>
                                  <p:childTnLst>
                                    <p:animEffect transition="out" filter="wipe(down)">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left)">
                                      <p:cBhvr>
                                        <p:cTn id="30" dur="500"/>
                                        <p:tgtEl>
                                          <p:spTgt spid="1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3" grpId="0"/>
      <p:bldP spid="3" grpId="0"/>
      <p:bldP spid="15" grpId="0"/>
      <p:bldP spid="5" grpId="0" animBg="1"/>
      <p:bldP spid="5" grpId="1" animBg="1"/>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10.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11.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12.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13.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14.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15.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16.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2.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3.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4.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5.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6.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7.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8.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ppt/theme/themeOverride9.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emplate/>
  <TotalTime>640</TotalTime>
  <Words>2561</Words>
  <Application>Microsoft Office PowerPoint</Application>
  <PresentationFormat>On-screen Show (4:3)</PresentationFormat>
  <Paragraphs>292</Paragraphs>
  <Slides>38</Slides>
  <Notes>27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38</vt:i4>
      </vt:variant>
    </vt:vector>
  </HeadingPairs>
  <TitlesOfParts>
    <vt:vector size="50" baseType="lpstr">
      <vt:lpstr>Arial</vt:lpstr>
      <vt:lpstr>Calibri</vt:lpstr>
      <vt:lpstr>Calibri Light</vt:lpstr>
      <vt:lpstr>Century Gothic</vt:lpstr>
      <vt:lpstr>Courier New</vt:lpstr>
      <vt:lpstr>Symbol</vt:lpstr>
      <vt:lpstr>Times New Roman</vt:lpstr>
      <vt:lpstr>Wingdings</vt:lpstr>
      <vt:lpstr>Wingdings 3</vt:lpstr>
      <vt:lpstr>Wisp</vt:lpstr>
      <vt:lpstr>Office Theme</vt:lpstr>
      <vt:lpstr>1_Office Theme</vt:lpstr>
      <vt:lpstr>National Livelihoods Working Group Meeting   MoSA – 7th floor 29 June 2017</vt:lpstr>
      <vt:lpstr>PowerPoint Presentation</vt:lpstr>
      <vt:lpstr>Private Sector Engagement workshop </vt:lpstr>
      <vt:lpstr>PSE workshop</vt:lpstr>
      <vt:lpstr>PSE workshop</vt:lpstr>
      <vt:lpstr>PSE workshop</vt:lpstr>
      <vt:lpstr>PSE workshop</vt:lpstr>
      <vt:lpstr>LCRP MONITORING &amp; EVALUATION REVIEW Livelihoods</vt:lpstr>
      <vt:lpstr>M&amp;E FRAMEWORK</vt:lpstr>
      <vt:lpstr>LCRP – M&amp;E framework  </vt:lpstr>
      <vt:lpstr>Draft IS framework:  SO4 - Reinforce Lebanon’s  economic, social and environmental stability</vt:lpstr>
      <vt:lpstr>Current Livelihoods Logframe</vt:lpstr>
      <vt:lpstr>Proposed New LH sector logframe</vt:lpstr>
      <vt:lpstr>Key findings of stabilization surveys</vt:lpstr>
      <vt:lpstr>Early findings</vt:lpstr>
      <vt:lpstr>Early findings</vt:lpstr>
      <vt:lpstr>Upcoming results relevant to livelihoods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Cohesion Working Group  Meeting – 28th March 2014</dc:title>
  <dc:creator>Bastien Revel</dc:creator>
  <cp:lastModifiedBy>Noemie Lanternier</cp:lastModifiedBy>
  <cp:revision>764</cp:revision>
  <cp:lastPrinted>2017-06-29T09:48:05Z</cp:lastPrinted>
  <dcterms:created xsi:type="dcterms:W3CDTF">2014-03-27T10:49:17Z</dcterms:created>
  <dcterms:modified xsi:type="dcterms:W3CDTF">2017-07-13T06:10:48Z</dcterms:modified>
</cp:coreProperties>
</file>