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 id="2147483797" r:id="rId2"/>
    <p:sldMasterId id="2147483810" r:id="rId3"/>
  </p:sldMasterIdLst>
  <p:notesMasterIdLst>
    <p:notesMasterId r:id="rId54"/>
  </p:notesMasterIdLst>
  <p:sldIdLst>
    <p:sldId id="299" r:id="rId4"/>
    <p:sldId id="323" r:id="rId5"/>
    <p:sldId id="281" r:id="rId6"/>
    <p:sldId id="283" r:id="rId7"/>
    <p:sldId id="284" r:id="rId8"/>
    <p:sldId id="285" r:id="rId9"/>
    <p:sldId id="286" r:id="rId10"/>
    <p:sldId id="287"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emie Lanternier" initials="NL" lastIdx="1" clrIdx="0">
    <p:extLst>
      <p:ext uri="{19B8F6BF-5375-455C-9EA6-DF929625EA0E}">
        <p15:presenceInfo xmlns:p15="http://schemas.microsoft.com/office/powerpoint/2012/main" userId="Noemie Lantern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92D4"/>
    <a:srgbClr val="456EAB"/>
    <a:srgbClr val="C0CEF4"/>
    <a:srgbClr val="CC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3395" autoAdjust="0"/>
  </p:normalViewPr>
  <p:slideViewPr>
    <p:cSldViewPr>
      <p:cViewPr varScale="1">
        <p:scale>
          <a:sx n="95" d="100"/>
          <a:sy n="95" d="100"/>
        </p:scale>
        <p:origin x="204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C:\Users\user\AppData\Roaming\Skype\My%20Skype%20Received%20Files\Initial%20graphs%20-%20LHSP.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enovo\Documents\AKTIS%20LHSP\Initial%20graphs%20-%20LHSP.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er\AppData\Roaming\Skype\My%20Skype%20Received%20Files\Initial%20graphs%20-%20LHSP.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oleObject" Target="file:///C:\Users\Lenovo\Documents\AKTIS%20LHSP\Initial%20graphs%20-%20LHSP.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Number of Municipalities</a:t>
            </a:r>
            <a:r>
              <a:rPr lang="en-US" sz="1800" b="1" baseline="0" dirty="0"/>
              <a:t> receiving direct capacity support</a:t>
            </a:r>
            <a:endParaRPr lang="en-US" sz="1800" b="1" dirty="0"/>
          </a:p>
        </c:rich>
      </c:tx>
      <c:layout>
        <c:manualLayout>
          <c:xMode val="edge"/>
          <c:yMode val="edge"/>
          <c:x val="0.11876942032612671"/>
          <c:y val="3.3195020746887967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1462786953031196E-2"/>
          <c:y val="0.17159090909090913"/>
          <c:w val="0.91638839577498576"/>
          <c:h val="0.72887158991489698"/>
        </c:manualLayout>
      </c:layout>
      <c:barChart>
        <c:barDir val="col"/>
        <c:grouping val="clustered"/>
        <c:varyColors val="0"/>
        <c:ser>
          <c:idx val="0"/>
          <c:order val="0"/>
          <c:tx>
            <c:strRef>
              <c:f>Sheet1!$C$1</c:f>
              <c:strCache>
                <c:ptCount val="1"/>
                <c:pt idx="0">
                  <c:v>Municipalities receiving direct capacity support</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DCCE-4647-9500-C834256CA31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Sheet1!$B$2:$B$4</c:f>
              <c:strCache>
                <c:ptCount val="3"/>
                <c:pt idx="0">
                  <c:v>2016 achievements</c:v>
                </c:pt>
                <c:pt idx="1">
                  <c:v>2017 Q1 progress</c:v>
                </c:pt>
                <c:pt idx="2">
                  <c:v>2017 sector target</c:v>
                </c:pt>
              </c:strCache>
            </c:strRef>
          </c:cat>
          <c:val>
            <c:numRef>
              <c:f>Sheet1!$C$2:$C$4</c:f>
              <c:numCache>
                <c:formatCode>General</c:formatCode>
                <c:ptCount val="3"/>
                <c:pt idx="0">
                  <c:v>197</c:v>
                </c:pt>
                <c:pt idx="1">
                  <c:v>123</c:v>
                </c:pt>
                <c:pt idx="2">
                  <c:v>212</c:v>
                </c:pt>
              </c:numCache>
            </c:numRef>
          </c:val>
          <c:extLst>
            <c:ext xmlns:c16="http://schemas.microsoft.com/office/drawing/2014/chart" uri="{C3380CC4-5D6E-409C-BE32-E72D297353CC}">
              <c16:uniqueId val="{00000004-DCCE-4647-9500-C834256CA31C}"/>
            </c:ext>
          </c:extLst>
        </c:ser>
        <c:dLbls>
          <c:showLegendKey val="0"/>
          <c:showVal val="0"/>
          <c:showCatName val="0"/>
          <c:showSerName val="0"/>
          <c:showPercent val="0"/>
          <c:showBubbleSize val="0"/>
        </c:dLbls>
        <c:gapWidth val="219"/>
        <c:overlap val="-27"/>
        <c:axId val="397507608"/>
        <c:axId val="397510560"/>
      </c:barChart>
      <c:catAx>
        <c:axId val="397507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7510560"/>
        <c:crosses val="autoZero"/>
        <c:auto val="1"/>
        <c:lblAlgn val="ctr"/>
        <c:lblOffset val="100"/>
        <c:noMultiLvlLbl val="0"/>
      </c:catAx>
      <c:valAx>
        <c:axId val="397510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7507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278362392564759E-2"/>
          <c:y val="0.13800938925681469"/>
          <c:w val="0.9454432734035958"/>
          <c:h val="0.63334510162973812"/>
        </c:manualLayout>
      </c:layout>
      <c:barChart>
        <c:barDir val="col"/>
        <c:grouping val="clustered"/>
        <c:varyColors val="0"/>
        <c:ser>
          <c:idx val="0"/>
          <c:order val="0"/>
          <c:tx>
            <c:strRef>
              <c:f>Sheet2!$A$4</c:f>
              <c:strCache>
                <c:ptCount val="1"/>
                <c:pt idx="0">
                  <c:v>I trust the municipality to work well to improve the community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Sheet2!$B$3:$G$3</c:f>
              <c:strCache>
                <c:ptCount val="6"/>
                <c:pt idx="0">
                  <c:v>Aley</c:v>
                </c:pt>
                <c:pt idx="1">
                  <c:v>Bourj Hammoud</c:v>
                </c:pt>
                <c:pt idx="2">
                  <c:v>Machha</c:v>
                </c:pt>
                <c:pt idx="3">
                  <c:v>Majdal Aanjar</c:v>
                </c:pt>
                <c:pt idx="4">
                  <c:v>Saida</c:v>
                </c:pt>
                <c:pt idx="5">
                  <c:v>Tripoli</c:v>
                </c:pt>
              </c:strCache>
            </c:strRef>
          </c:cat>
          <c:val>
            <c:numRef>
              <c:f>Sheet2!$B$4:$G$4</c:f>
              <c:numCache>
                <c:formatCode>0%</c:formatCode>
                <c:ptCount val="6"/>
                <c:pt idx="0">
                  <c:v>0.79</c:v>
                </c:pt>
                <c:pt idx="1">
                  <c:v>0.56999999999999995</c:v>
                </c:pt>
                <c:pt idx="2">
                  <c:v>0.69</c:v>
                </c:pt>
                <c:pt idx="3">
                  <c:v>0.76</c:v>
                </c:pt>
                <c:pt idx="4">
                  <c:v>0.59</c:v>
                </c:pt>
                <c:pt idx="5">
                  <c:v>0.42</c:v>
                </c:pt>
              </c:numCache>
            </c:numRef>
          </c:val>
          <c:extLst>
            <c:ext xmlns:c16="http://schemas.microsoft.com/office/drawing/2014/chart" uri="{C3380CC4-5D6E-409C-BE32-E72D297353CC}">
              <c16:uniqueId val="{00000000-3732-4600-B213-B5512FE87BA3}"/>
            </c:ext>
          </c:extLst>
        </c:ser>
        <c:ser>
          <c:idx val="1"/>
          <c:order val="1"/>
          <c:tx>
            <c:strRef>
              <c:f>Sheet2!$A$5</c:f>
              <c:strCache>
                <c:ptCount val="1"/>
                <c:pt idx="0">
                  <c:v>I feel the municipality has the resource to provide the necessary services for the community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Sheet2!$B$3:$G$3</c:f>
              <c:strCache>
                <c:ptCount val="6"/>
                <c:pt idx="0">
                  <c:v>Aley</c:v>
                </c:pt>
                <c:pt idx="1">
                  <c:v>Bourj Hammoud</c:v>
                </c:pt>
                <c:pt idx="2">
                  <c:v>Machha</c:v>
                </c:pt>
                <c:pt idx="3">
                  <c:v>Majdal Aanjar</c:v>
                </c:pt>
                <c:pt idx="4">
                  <c:v>Saida</c:v>
                </c:pt>
                <c:pt idx="5">
                  <c:v>Tripoli</c:v>
                </c:pt>
              </c:strCache>
            </c:strRef>
          </c:cat>
          <c:val>
            <c:numRef>
              <c:f>Sheet2!$B$5:$G$5</c:f>
              <c:numCache>
                <c:formatCode>0%</c:formatCode>
                <c:ptCount val="6"/>
                <c:pt idx="0">
                  <c:v>0.64</c:v>
                </c:pt>
                <c:pt idx="1">
                  <c:v>0.75</c:v>
                </c:pt>
                <c:pt idx="2">
                  <c:v>0.63</c:v>
                </c:pt>
                <c:pt idx="3">
                  <c:v>0.85</c:v>
                </c:pt>
                <c:pt idx="4">
                  <c:v>0.72</c:v>
                </c:pt>
                <c:pt idx="5">
                  <c:v>0.77</c:v>
                </c:pt>
              </c:numCache>
            </c:numRef>
          </c:val>
          <c:extLst>
            <c:ext xmlns:c16="http://schemas.microsoft.com/office/drawing/2014/chart" uri="{C3380CC4-5D6E-409C-BE32-E72D297353CC}">
              <c16:uniqueId val="{00000001-3732-4600-B213-B5512FE87BA3}"/>
            </c:ext>
          </c:extLst>
        </c:ser>
        <c:dLbls>
          <c:dLblPos val="outEnd"/>
          <c:showLegendKey val="0"/>
          <c:showVal val="1"/>
          <c:showCatName val="0"/>
          <c:showSerName val="0"/>
          <c:showPercent val="0"/>
          <c:showBubbleSize val="0"/>
        </c:dLbls>
        <c:gapWidth val="219"/>
        <c:overlap val="-27"/>
        <c:axId val="355607248"/>
        <c:axId val="355608424"/>
      </c:barChart>
      <c:catAx>
        <c:axId val="35560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608424"/>
        <c:crosses val="autoZero"/>
        <c:auto val="1"/>
        <c:lblAlgn val="ctr"/>
        <c:lblOffset val="100"/>
        <c:noMultiLvlLbl val="0"/>
      </c:catAx>
      <c:valAx>
        <c:axId val="355608424"/>
        <c:scaling>
          <c:orientation val="minMax"/>
        </c:scaling>
        <c:delete val="1"/>
        <c:axPos val="l"/>
        <c:numFmt formatCode="0%" sourceLinked="1"/>
        <c:majorTickMark val="none"/>
        <c:minorTickMark val="none"/>
        <c:tickLblPos val="nextTo"/>
        <c:crossAx val="355607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486075774137569E-2"/>
          <c:y val="5.0435689261277811E-2"/>
          <c:w val="0.68489189305711207"/>
          <c:h val="0.79283170581660323"/>
        </c:manualLayout>
      </c:layout>
      <c:barChart>
        <c:barDir val="col"/>
        <c:grouping val="clustered"/>
        <c:varyColors val="0"/>
        <c:ser>
          <c:idx val="0"/>
          <c:order val="0"/>
          <c:tx>
            <c:strRef>
              <c:f>Sheet7!$A$2</c:f>
              <c:strCache>
                <c:ptCount val="1"/>
                <c:pt idx="0">
                  <c:v>Improve communication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Sheet7!$B$1:$G$1</c:f>
              <c:strCache>
                <c:ptCount val="6"/>
                <c:pt idx="0">
                  <c:v>Aley</c:v>
                </c:pt>
                <c:pt idx="1">
                  <c:v>Bourj Hammoud</c:v>
                </c:pt>
                <c:pt idx="2">
                  <c:v>Machha</c:v>
                </c:pt>
                <c:pt idx="3">
                  <c:v>Majdal Aanjar</c:v>
                </c:pt>
                <c:pt idx="4">
                  <c:v>Saida</c:v>
                </c:pt>
                <c:pt idx="5">
                  <c:v>Tripoli</c:v>
                </c:pt>
              </c:strCache>
            </c:strRef>
          </c:cat>
          <c:val>
            <c:numRef>
              <c:f>Sheet7!$B$2:$G$2</c:f>
              <c:numCache>
                <c:formatCode>0%</c:formatCode>
                <c:ptCount val="6"/>
                <c:pt idx="0">
                  <c:v>0.19</c:v>
                </c:pt>
                <c:pt idx="1">
                  <c:v>0.23</c:v>
                </c:pt>
                <c:pt idx="2">
                  <c:v>0.35000000000000003</c:v>
                </c:pt>
                <c:pt idx="3">
                  <c:v>0.2</c:v>
                </c:pt>
                <c:pt idx="4">
                  <c:v>0.35000000000000003</c:v>
                </c:pt>
                <c:pt idx="5">
                  <c:v>0.38</c:v>
                </c:pt>
              </c:numCache>
            </c:numRef>
          </c:val>
          <c:extLst>
            <c:ext xmlns:c16="http://schemas.microsoft.com/office/drawing/2014/chart" uri="{C3380CC4-5D6E-409C-BE32-E72D297353CC}">
              <c16:uniqueId val="{00000000-9851-4F8B-9C99-BF5ABDA280E9}"/>
            </c:ext>
          </c:extLst>
        </c:ser>
        <c:ser>
          <c:idx val="1"/>
          <c:order val="1"/>
          <c:tx>
            <c:strRef>
              <c:f>Sheet7!$A$3</c:f>
              <c:strCache>
                <c:ptCount val="1"/>
                <c:pt idx="0">
                  <c:v>Include the community in decision making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Sheet7!$B$1:$G$1</c:f>
              <c:strCache>
                <c:ptCount val="6"/>
                <c:pt idx="0">
                  <c:v>Aley</c:v>
                </c:pt>
                <c:pt idx="1">
                  <c:v>Bourj Hammoud</c:v>
                </c:pt>
                <c:pt idx="2">
                  <c:v>Machha</c:v>
                </c:pt>
                <c:pt idx="3">
                  <c:v>Majdal Aanjar</c:v>
                </c:pt>
                <c:pt idx="4">
                  <c:v>Saida</c:v>
                </c:pt>
                <c:pt idx="5">
                  <c:v>Tripoli</c:v>
                </c:pt>
              </c:strCache>
            </c:strRef>
          </c:cat>
          <c:val>
            <c:numRef>
              <c:f>Sheet7!$B$3:$G$3</c:f>
              <c:numCache>
                <c:formatCode>0%</c:formatCode>
                <c:ptCount val="6"/>
                <c:pt idx="0">
                  <c:v>0.5</c:v>
                </c:pt>
                <c:pt idx="1">
                  <c:v>0.42</c:v>
                </c:pt>
                <c:pt idx="2">
                  <c:v>0.14000000000000001</c:v>
                </c:pt>
                <c:pt idx="3">
                  <c:v>0.41000000000000003</c:v>
                </c:pt>
                <c:pt idx="4">
                  <c:v>0.3</c:v>
                </c:pt>
                <c:pt idx="5">
                  <c:v>0.26</c:v>
                </c:pt>
              </c:numCache>
            </c:numRef>
          </c:val>
          <c:extLst>
            <c:ext xmlns:c16="http://schemas.microsoft.com/office/drawing/2014/chart" uri="{C3380CC4-5D6E-409C-BE32-E72D297353CC}">
              <c16:uniqueId val="{00000001-9851-4F8B-9C99-BF5ABDA280E9}"/>
            </c:ext>
          </c:extLst>
        </c:ser>
        <c:ser>
          <c:idx val="2"/>
          <c:order val="2"/>
          <c:tx>
            <c:strRef>
              <c:f>Sheet7!$A$4</c:f>
              <c:strCache>
                <c:ptCount val="1"/>
                <c:pt idx="0">
                  <c:v>Hire local people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Sheet7!$B$1:$G$1</c:f>
              <c:strCache>
                <c:ptCount val="6"/>
                <c:pt idx="0">
                  <c:v>Aley</c:v>
                </c:pt>
                <c:pt idx="1">
                  <c:v>Bourj Hammoud</c:v>
                </c:pt>
                <c:pt idx="2">
                  <c:v>Machha</c:v>
                </c:pt>
                <c:pt idx="3">
                  <c:v>Majdal Aanjar</c:v>
                </c:pt>
                <c:pt idx="4">
                  <c:v>Saida</c:v>
                </c:pt>
                <c:pt idx="5">
                  <c:v>Tripoli</c:v>
                </c:pt>
              </c:strCache>
            </c:strRef>
          </c:cat>
          <c:val>
            <c:numRef>
              <c:f>Sheet7!$B$4:$G$4</c:f>
              <c:numCache>
                <c:formatCode>0%</c:formatCode>
                <c:ptCount val="6"/>
                <c:pt idx="0">
                  <c:v>0.23</c:v>
                </c:pt>
                <c:pt idx="1">
                  <c:v>0.19</c:v>
                </c:pt>
                <c:pt idx="2">
                  <c:v>0.32</c:v>
                </c:pt>
                <c:pt idx="3">
                  <c:v>0.33</c:v>
                </c:pt>
                <c:pt idx="4">
                  <c:v>0.33</c:v>
                </c:pt>
                <c:pt idx="5">
                  <c:v>0.26</c:v>
                </c:pt>
              </c:numCache>
            </c:numRef>
          </c:val>
          <c:extLst>
            <c:ext xmlns:c16="http://schemas.microsoft.com/office/drawing/2014/chart" uri="{C3380CC4-5D6E-409C-BE32-E72D297353CC}">
              <c16:uniqueId val="{00000002-9851-4F8B-9C99-BF5ABDA280E9}"/>
            </c:ext>
          </c:extLst>
        </c:ser>
        <c:dLbls>
          <c:dLblPos val="outEnd"/>
          <c:showLegendKey val="0"/>
          <c:showVal val="1"/>
          <c:showCatName val="0"/>
          <c:showSerName val="0"/>
          <c:showPercent val="0"/>
          <c:showBubbleSize val="0"/>
        </c:dLbls>
        <c:gapWidth val="219"/>
        <c:overlap val="-27"/>
        <c:axId val="355609208"/>
        <c:axId val="336024824"/>
      </c:barChart>
      <c:catAx>
        <c:axId val="355609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6024824"/>
        <c:crosses val="autoZero"/>
        <c:auto val="1"/>
        <c:lblAlgn val="ctr"/>
        <c:lblOffset val="100"/>
        <c:noMultiLvlLbl val="0"/>
      </c:catAx>
      <c:valAx>
        <c:axId val="33602482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55609208"/>
        <c:crosses val="autoZero"/>
        <c:crossBetween val="between"/>
      </c:valAx>
      <c:spPr>
        <a:noFill/>
        <a:ln>
          <a:noFill/>
        </a:ln>
        <a:effectLst/>
      </c:spPr>
    </c:plotArea>
    <c:legend>
      <c:legendPos val="r"/>
      <c:layout>
        <c:manualLayout>
          <c:xMode val="edge"/>
          <c:yMode val="edge"/>
          <c:x val="0.74262537932968153"/>
          <c:y val="0.38393978910155879"/>
          <c:w val="0.2462003975207889"/>
          <c:h val="0.433863178841993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'One more on tensions'!$A$5</c:f>
              <c:strCache>
                <c:ptCount val="1"/>
                <c:pt idx="0">
                  <c:v> I feel there is significant tension between Lebanese and Syrians in this community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'One more on tensions'!$B$4:$G$4</c:f>
              <c:strCache>
                <c:ptCount val="6"/>
                <c:pt idx="0">
                  <c:v>Aley</c:v>
                </c:pt>
                <c:pt idx="1">
                  <c:v>Bourj Hammoud</c:v>
                </c:pt>
                <c:pt idx="2">
                  <c:v>Machha</c:v>
                </c:pt>
                <c:pt idx="3">
                  <c:v>Majdal Aanjar</c:v>
                </c:pt>
                <c:pt idx="4">
                  <c:v>Saida</c:v>
                </c:pt>
                <c:pt idx="5">
                  <c:v>Tripoli</c:v>
                </c:pt>
              </c:strCache>
            </c:strRef>
          </c:cat>
          <c:val>
            <c:numRef>
              <c:f>'One more on tensions'!$B$5:$G$5</c:f>
              <c:numCache>
                <c:formatCode>0%</c:formatCode>
                <c:ptCount val="6"/>
                <c:pt idx="0">
                  <c:v>0.68</c:v>
                </c:pt>
                <c:pt idx="1">
                  <c:v>0.79</c:v>
                </c:pt>
                <c:pt idx="2">
                  <c:v>0.91</c:v>
                </c:pt>
                <c:pt idx="3">
                  <c:v>0.56999999999999995</c:v>
                </c:pt>
                <c:pt idx="4">
                  <c:v>0.77</c:v>
                </c:pt>
                <c:pt idx="5">
                  <c:v>0.72</c:v>
                </c:pt>
              </c:numCache>
            </c:numRef>
          </c:val>
          <c:extLst>
            <c:ext xmlns:c16="http://schemas.microsoft.com/office/drawing/2014/chart" uri="{C3380CC4-5D6E-409C-BE32-E72D297353CC}">
              <c16:uniqueId val="{00000000-C2AF-4430-B826-C68878DF18C2}"/>
            </c:ext>
          </c:extLst>
        </c:ser>
        <c:ser>
          <c:idx val="1"/>
          <c:order val="1"/>
          <c:tx>
            <c:strRef>
              <c:f>'One more on tensions'!$A$6</c:f>
              <c:strCache>
                <c:ptCount val="1"/>
                <c:pt idx="0">
                  <c:v> I feel there is significant tension between Lebanese in this community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'One more on tensions'!$B$4:$G$4</c:f>
              <c:strCache>
                <c:ptCount val="6"/>
                <c:pt idx="0">
                  <c:v>Aley</c:v>
                </c:pt>
                <c:pt idx="1">
                  <c:v>Bourj Hammoud</c:v>
                </c:pt>
                <c:pt idx="2">
                  <c:v>Machha</c:v>
                </c:pt>
                <c:pt idx="3">
                  <c:v>Majdal Aanjar</c:v>
                </c:pt>
                <c:pt idx="4">
                  <c:v>Saida</c:v>
                </c:pt>
                <c:pt idx="5">
                  <c:v>Tripoli</c:v>
                </c:pt>
              </c:strCache>
            </c:strRef>
          </c:cat>
          <c:val>
            <c:numRef>
              <c:f>'One more on tensions'!$B$6:$G$6</c:f>
              <c:numCache>
                <c:formatCode>0%</c:formatCode>
                <c:ptCount val="6"/>
                <c:pt idx="0">
                  <c:v>0.49</c:v>
                </c:pt>
                <c:pt idx="1">
                  <c:v>0.56000000000000005</c:v>
                </c:pt>
                <c:pt idx="2">
                  <c:v>0.14000000000000001</c:v>
                </c:pt>
                <c:pt idx="3">
                  <c:v>0.51</c:v>
                </c:pt>
                <c:pt idx="4">
                  <c:v>0.54</c:v>
                </c:pt>
                <c:pt idx="5">
                  <c:v>0.38</c:v>
                </c:pt>
              </c:numCache>
            </c:numRef>
          </c:val>
          <c:extLst>
            <c:ext xmlns:c16="http://schemas.microsoft.com/office/drawing/2014/chart" uri="{C3380CC4-5D6E-409C-BE32-E72D297353CC}">
              <c16:uniqueId val="{00000001-C2AF-4430-B826-C68878DF18C2}"/>
            </c:ext>
          </c:extLst>
        </c:ser>
        <c:dLbls>
          <c:dLblPos val="outEnd"/>
          <c:showLegendKey val="0"/>
          <c:showVal val="1"/>
          <c:showCatName val="0"/>
          <c:showSerName val="0"/>
          <c:showPercent val="0"/>
          <c:showBubbleSize val="0"/>
        </c:dLbls>
        <c:gapWidth val="219"/>
        <c:overlap val="-27"/>
        <c:axId val="336019728"/>
        <c:axId val="355724872"/>
      </c:barChart>
      <c:catAx>
        <c:axId val="33601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724872"/>
        <c:crosses val="autoZero"/>
        <c:auto val="1"/>
        <c:lblAlgn val="ctr"/>
        <c:lblOffset val="100"/>
        <c:noMultiLvlLbl val="0"/>
      </c:catAx>
      <c:valAx>
        <c:axId val="355724872"/>
        <c:scaling>
          <c:orientation val="minMax"/>
        </c:scaling>
        <c:delete val="1"/>
        <c:axPos val="l"/>
        <c:numFmt formatCode="0%" sourceLinked="1"/>
        <c:majorTickMark val="none"/>
        <c:minorTickMark val="none"/>
        <c:tickLblPos val="nextTo"/>
        <c:crossAx val="336019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Number of </a:t>
            </a:r>
            <a:r>
              <a:rPr lang="en-US" sz="1800" b="1" i="0" u="none" strike="noStrike" baseline="0" dirty="0">
                <a:effectLst/>
              </a:rPr>
              <a:t>Municipalities benefitting from tangible projects</a:t>
            </a:r>
            <a:endParaRPr lang="en-US" sz="1800" b="1" dirty="0"/>
          </a:p>
        </c:rich>
      </c:tx>
      <c:layout>
        <c:manualLayout>
          <c:xMode val="edge"/>
          <c:yMode val="edge"/>
          <c:x val="0.11876942032612671"/>
          <c:y val="3.3195020746887967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797625814993115E-2"/>
          <c:y val="0.18169191919191918"/>
          <c:w val="0.87994194395903647"/>
          <c:h val="0.71965421935894391"/>
        </c:manualLayout>
      </c:layout>
      <c:barChart>
        <c:barDir val="col"/>
        <c:grouping val="clustered"/>
        <c:varyColors val="0"/>
        <c:ser>
          <c:idx val="0"/>
          <c:order val="0"/>
          <c:tx>
            <c:strRef>
              <c:f>Sheet1!$C$1</c:f>
              <c:strCache>
                <c:ptCount val="1"/>
                <c:pt idx="0">
                  <c:v>Municipalities receiving direct capacity support</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A85C-4A2E-88BA-8A654D7B894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Sheet1!$B$2:$B$4</c:f>
              <c:strCache>
                <c:ptCount val="3"/>
                <c:pt idx="0">
                  <c:v>2016 achievements</c:v>
                </c:pt>
                <c:pt idx="1">
                  <c:v>2017 Q1 progress</c:v>
                </c:pt>
                <c:pt idx="2">
                  <c:v>2017 sector target</c:v>
                </c:pt>
              </c:strCache>
            </c:strRef>
          </c:cat>
          <c:val>
            <c:numRef>
              <c:f>Sheet1!$C$2:$C$4</c:f>
              <c:numCache>
                <c:formatCode>General</c:formatCode>
                <c:ptCount val="3"/>
                <c:pt idx="0">
                  <c:v>97</c:v>
                </c:pt>
                <c:pt idx="1">
                  <c:v>66</c:v>
                </c:pt>
                <c:pt idx="2">
                  <c:v>244</c:v>
                </c:pt>
              </c:numCache>
            </c:numRef>
          </c:val>
          <c:extLst>
            <c:ext xmlns:c16="http://schemas.microsoft.com/office/drawing/2014/chart" uri="{C3380CC4-5D6E-409C-BE32-E72D297353CC}">
              <c16:uniqueId val="{00000002-A85C-4A2E-88BA-8A654D7B894D}"/>
            </c:ext>
          </c:extLst>
        </c:ser>
        <c:dLbls>
          <c:showLegendKey val="0"/>
          <c:showVal val="0"/>
          <c:showCatName val="0"/>
          <c:showSerName val="0"/>
          <c:showPercent val="0"/>
          <c:showBubbleSize val="0"/>
        </c:dLbls>
        <c:gapWidth val="219"/>
        <c:overlap val="-27"/>
        <c:axId val="397507608"/>
        <c:axId val="397510560"/>
      </c:barChart>
      <c:catAx>
        <c:axId val="397507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7510560"/>
        <c:crosses val="autoZero"/>
        <c:auto val="1"/>
        <c:lblAlgn val="ctr"/>
        <c:lblOffset val="100"/>
        <c:noMultiLvlLbl val="0"/>
      </c:catAx>
      <c:valAx>
        <c:axId val="397510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7507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Number of </a:t>
            </a:r>
            <a:r>
              <a:rPr lang="en-US" sz="1800" b="1" i="0" u="none" strike="noStrike" baseline="0" dirty="0">
                <a:effectLst/>
              </a:rPr>
              <a:t>municipal and community support projects</a:t>
            </a:r>
            <a:endParaRPr lang="en-US" sz="1800" b="1" dirty="0"/>
          </a:p>
        </c:rich>
      </c:tx>
      <c:layout>
        <c:manualLayout>
          <c:xMode val="edge"/>
          <c:yMode val="edge"/>
          <c:x val="0.11876942032612671"/>
          <c:y val="3.3195020746887967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Municipalities receiving direct capacity support</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DCCE-4647-9500-C834256CA31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Sheet1!$B$2:$B$4</c:f>
              <c:strCache>
                <c:ptCount val="3"/>
                <c:pt idx="0">
                  <c:v>2016 achievements</c:v>
                </c:pt>
                <c:pt idx="1">
                  <c:v>2017 Q1 progress</c:v>
                </c:pt>
                <c:pt idx="2">
                  <c:v>2017 sector target</c:v>
                </c:pt>
              </c:strCache>
            </c:strRef>
          </c:cat>
          <c:val>
            <c:numRef>
              <c:f>Sheet1!$C$2:$C$4</c:f>
              <c:numCache>
                <c:formatCode>General</c:formatCode>
                <c:ptCount val="3"/>
                <c:pt idx="0">
                  <c:v>230</c:v>
                </c:pt>
                <c:pt idx="1">
                  <c:v>40</c:v>
                </c:pt>
                <c:pt idx="2">
                  <c:v>495</c:v>
                </c:pt>
              </c:numCache>
            </c:numRef>
          </c:val>
          <c:extLst>
            <c:ext xmlns:c16="http://schemas.microsoft.com/office/drawing/2014/chart" uri="{C3380CC4-5D6E-409C-BE32-E72D297353CC}">
              <c16:uniqueId val="{00000004-DCCE-4647-9500-C834256CA31C}"/>
            </c:ext>
          </c:extLst>
        </c:ser>
        <c:dLbls>
          <c:showLegendKey val="0"/>
          <c:showVal val="0"/>
          <c:showCatName val="0"/>
          <c:showSerName val="0"/>
          <c:showPercent val="0"/>
          <c:showBubbleSize val="0"/>
        </c:dLbls>
        <c:gapWidth val="219"/>
        <c:overlap val="-27"/>
        <c:axId val="397507608"/>
        <c:axId val="397510560"/>
      </c:barChart>
      <c:catAx>
        <c:axId val="397507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7510560"/>
        <c:crosses val="autoZero"/>
        <c:auto val="1"/>
        <c:lblAlgn val="ctr"/>
        <c:lblOffset val="100"/>
        <c:noMultiLvlLbl val="0"/>
      </c:catAx>
      <c:valAx>
        <c:axId val="397510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7507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USD invested</a:t>
            </a:r>
            <a:r>
              <a:rPr lang="en-US" sz="1800" b="1" baseline="0" dirty="0"/>
              <a:t> in municipal and community</a:t>
            </a:r>
            <a:r>
              <a:rPr lang="en-US" sz="1800" b="1" dirty="0"/>
              <a:t> support projects</a:t>
            </a:r>
          </a:p>
        </c:rich>
      </c:tx>
      <c:layout>
        <c:manualLayout>
          <c:xMode val="edge"/>
          <c:yMode val="edge"/>
          <c:x val="0.17495581617499639"/>
          <c:y val="4.5563552984472518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783896645763786"/>
          <c:y val="0.1684079544476087"/>
          <c:w val="0.81102159532005458"/>
          <c:h val="0.75966023063210164"/>
        </c:manualLayout>
      </c:layout>
      <c:barChart>
        <c:barDir val="col"/>
        <c:grouping val="clustered"/>
        <c:varyColors val="0"/>
        <c:ser>
          <c:idx val="0"/>
          <c:order val="0"/>
          <c:tx>
            <c:strRef>
              <c:f>Sheet1!$C$7</c:f>
              <c:strCache>
                <c:ptCount val="1"/>
                <c:pt idx="0">
                  <c:v>USD value of grants disbursed to supported MSMEs</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53D9-46B9-A549-4C59928A6DB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Sheet1!$B$8:$B$10</c:f>
              <c:strCache>
                <c:ptCount val="3"/>
                <c:pt idx="0">
                  <c:v>2016 achievements</c:v>
                </c:pt>
                <c:pt idx="1">
                  <c:v>2017 Q1 progress</c:v>
                </c:pt>
                <c:pt idx="2">
                  <c:v>2017 sector target</c:v>
                </c:pt>
              </c:strCache>
            </c:strRef>
          </c:cat>
          <c:val>
            <c:numRef>
              <c:f>Sheet1!$C$8:$C$10</c:f>
              <c:numCache>
                <c:formatCode>#,##0</c:formatCode>
                <c:ptCount val="3"/>
                <c:pt idx="0">
                  <c:v>17700000</c:v>
                </c:pt>
                <c:pt idx="1">
                  <c:v>4600000</c:v>
                </c:pt>
                <c:pt idx="2">
                  <c:v>49500000</c:v>
                </c:pt>
              </c:numCache>
            </c:numRef>
          </c:val>
          <c:extLst>
            <c:ext xmlns:c16="http://schemas.microsoft.com/office/drawing/2014/chart" uri="{C3380CC4-5D6E-409C-BE32-E72D297353CC}">
              <c16:uniqueId val="{00000002-53D9-46B9-A549-4C59928A6DB4}"/>
            </c:ext>
          </c:extLst>
        </c:ser>
        <c:dLbls>
          <c:showLegendKey val="0"/>
          <c:showVal val="0"/>
          <c:showCatName val="0"/>
          <c:showSerName val="0"/>
          <c:showPercent val="0"/>
          <c:showBubbleSize val="0"/>
        </c:dLbls>
        <c:gapWidth val="219"/>
        <c:overlap val="-27"/>
        <c:axId val="402931576"/>
        <c:axId val="402932888"/>
      </c:barChart>
      <c:catAx>
        <c:axId val="402931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2932888"/>
        <c:crosses val="autoZero"/>
        <c:auto val="1"/>
        <c:lblAlgn val="ctr"/>
        <c:lblOffset val="100"/>
        <c:noMultiLvlLbl val="0"/>
      </c:catAx>
      <c:valAx>
        <c:axId val="402932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931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baseline="0" dirty="0"/>
              <a:t>New conflict prevention mechanisms established</a:t>
            </a:r>
            <a:endParaRPr lang="en-US" sz="1800" b="1" dirty="0"/>
          </a:p>
        </c:rich>
      </c:tx>
      <c:layout>
        <c:manualLayout>
          <c:xMode val="edge"/>
          <c:yMode val="edge"/>
          <c:x val="0.11876942032612671"/>
          <c:y val="3.3195020746887967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Municipalities receiving direct capacity support</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DCCE-4647-9500-C834256CA31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Sheet1!$B$2:$B$4</c:f>
              <c:strCache>
                <c:ptCount val="3"/>
                <c:pt idx="0">
                  <c:v>2016 achievements</c:v>
                </c:pt>
                <c:pt idx="1">
                  <c:v>2017 Q1 progress</c:v>
                </c:pt>
                <c:pt idx="2">
                  <c:v>2017 sector target</c:v>
                </c:pt>
              </c:strCache>
            </c:strRef>
          </c:cat>
          <c:val>
            <c:numRef>
              <c:f>Sheet1!$C$2:$C$4</c:f>
              <c:numCache>
                <c:formatCode>General</c:formatCode>
                <c:ptCount val="3"/>
                <c:pt idx="0">
                  <c:v>34</c:v>
                </c:pt>
                <c:pt idx="1">
                  <c:v>11</c:v>
                </c:pt>
                <c:pt idx="2">
                  <c:v>61</c:v>
                </c:pt>
              </c:numCache>
            </c:numRef>
          </c:val>
          <c:extLst>
            <c:ext xmlns:c16="http://schemas.microsoft.com/office/drawing/2014/chart" uri="{C3380CC4-5D6E-409C-BE32-E72D297353CC}">
              <c16:uniqueId val="{00000004-DCCE-4647-9500-C834256CA31C}"/>
            </c:ext>
          </c:extLst>
        </c:ser>
        <c:dLbls>
          <c:showLegendKey val="0"/>
          <c:showVal val="0"/>
          <c:showCatName val="0"/>
          <c:showSerName val="0"/>
          <c:showPercent val="0"/>
          <c:showBubbleSize val="0"/>
        </c:dLbls>
        <c:gapWidth val="219"/>
        <c:overlap val="-27"/>
        <c:axId val="397507608"/>
        <c:axId val="397510560"/>
      </c:barChart>
      <c:catAx>
        <c:axId val="397507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7510560"/>
        <c:crosses val="autoZero"/>
        <c:auto val="1"/>
        <c:lblAlgn val="ctr"/>
        <c:lblOffset val="100"/>
        <c:noMultiLvlLbl val="0"/>
      </c:catAx>
      <c:valAx>
        <c:axId val="397510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7507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Municipalities</a:t>
            </a:r>
            <a:r>
              <a:rPr lang="en-US" sz="1800" b="1" baseline="0" dirty="0"/>
              <a:t> with self-functioning dialogue mechanisms</a:t>
            </a:r>
            <a:endParaRPr lang="en-US" sz="1800" b="1" dirty="0"/>
          </a:p>
        </c:rich>
      </c:tx>
      <c:layout>
        <c:manualLayout>
          <c:xMode val="edge"/>
          <c:yMode val="edge"/>
          <c:x val="0.17215462395010001"/>
          <c:y val="4.5563552984472518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461768557261642"/>
          <c:y val="0.19625234793811966"/>
          <c:w val="0.84033654035963312"/>
          <c:h val="0.74358662097820927"/>
        </c:manualLayout>
      </c:layout>
      <c:barChart>
        <c:barDir val="col"/>
        <c:grouping val="clustered"/>
        <c:varyColors val="0"/>
        <c:ser>
          <c:idx val="0"/>
          <c:order val="0"/>
          <c:tx>
            <c:strRef>
              <c:f>Sheet1!$C$7</c:f>
              <c:strCache>
                <c:ptCount val="1"/>
                <c:pt idx="0">
                  <c:v>USD value of grants disbursed to supported MSMEs</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75A1-45C6-A7BC-0916E4DB93A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Sheet1!$B$8:$B$10</c:f>
              <c:strCache>
                <c:ptCount val="3"/>
                <c:pt idx="0">
                  <c:v>2016 achievements</c:v>
                </c:pt>
                <c:pt idx="1">
                  <c:v>2017 Q1 progress</c:v>
                </c:pt>
                <c:pt idx="2">
                  <c:v>2017 sector target</c:v>
                </c:pt>
              </c:strCache>
            </c:strRef>
          </c:cat>
          <c:val>
            <c:numRef>
              <c:f>Sheet1!$C$8:$C$10</c:f>
              <c:numCache>
                <c:formatCode>#,##0</c:formatCode>
                <c:ptCount val="3"/>
                <c:pt idx="0">
                  <c:v>61</c:v>
                </c:pt>
                <c:pt idx="1">
                  <c:v>86</c:v>
                </c:pt>
                <c:pt idx="2">
                  <c:v>143</c:v>
                </c:pt>
              </c:numCache>
            </c:numRef>
          </c:val>
          <c:extLst>
            <c:ext xmlns:c16="http://schemas.microsoft.com/office/drawing/2014/chart" uri="{C3380CC4-5D6E-409C-BE32-E72D297353CC}">
              <c16:uniqueId val="{00000004-75A1-45C6-A7BC-0916E4DB93AD}"/>
            </c:ext>
          </c:extLst>
        </c:ser>
        <c:dLbls>
          <c:showLegendKey val="0"/>
          <c:showVal val="0"/>
          <c:showCatName val="0"/>
          <c:showSerName val="0"/>
          <c:showPercent val="0"/>
          <c:showBubbleSize val="0"/>
        </c:dLbls>
        <c:gapWidth val="219"/>
        <c:overlap val="-27"/>
        <c:axId val="402931576"/>
        <c:axId val="402932888"/>
      </c:barChart>
      <c:catAx>
        <c:axId val="402931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2932888"/>
        <c:crosses val="autoZero"/>
        <c:auto val="1"/>
        <c:lblAlgn val="ctr"/>
        <c:lblOffset val="100"/>
        <c:noMultiLvlLbl val="0"/>
      </c:catAx>
      <c:valAx>
        <c:axId val="402932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931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Number</a:t>
            </a:r>
            <a:r>
              <a:rPr lang="en-US" sz="1800" b="1" baseline="0" dirty="0"/>
              <a:t> of youth empowerment initiatives established</a:t>
            </a:r>
            <a:endParaRPr lang="en-US" sz="1800" b="1" dirty="0"/>
          </a:p>
        </c:rich>
      </c:tx>
      <c:layout>
        <c:manualLayout>
          <c:xMode val="edge"/>
          <c:yMode val="edge"/>
          <c:x val="0.11876942032612671"/>
          <c:y val="3.3195020746887967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Municipalities receiving direct capacity support</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DCCE-4647-9500-C834256CA31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Sheet1!$B$2:$B$4</c:f>
              <c:strCache>
                <c:ptCount val="3"/>
                <c:pt idx="0">
                  <c:v>2016 achievements</c:v>
                </c:pt>
                <c:pt idx="1">
                  <c:v>2017 Q1 progress</c:v>
                </c:pt>
                <c:pt idx="2">
                  <c:v>2017 sector target</c:v>
                </c:pt>
              </c:strCache>
            </c:strRef>
          </c:cat>
          <c:val>
            <c:numRef>
              <c:f>Sheet1!$C$2:$C$4</c:f>
              <c:numCache>
                <c:formatCode>General</c:formatCode>
                <c:ptCount val="3"/>
                <c:pt idx="0">
                  <c:v>150</c:v>
                </c:pt>
                <c:pt idx="1">
                  <c:v>88</c:v>
                </c:pt>
                <c:pt idx="2">
                  <c:v>251</c:v>
                </c:pt>
              </c:numCache>
            </c:numRef>
          </c:val>
          <c:extLst>
            <c:ext xmlns:c16="http://schemas.microsoft.com/office/drawing/2014/chart" uri="{C3380CC4-5D6E-409C-BE32-E72D297353CC}">
              <c16:uniqueId val="{00000004-DCCE-4647-9500-C834256CA31C}"/>
            </c:ext>
          </c:extLst>
        </c:ser>
        <c:dLbls>
          <c:showLegendKey val="0"/>
          <c:showVal val="0"/>
          <c:showCatName val="0"/>
          <c:showSerName val="0"/>
          <c:showPercent val="0"/>
          <c:showBubbleSize val="0"/>
        </c:dLbls>
        <c:gapWidth val="219"/>
        <c:overlap val="-27"/>
        <c:axId val="397507608"/>
        <c:axId val="397510560"/>
      </c:barChart>
      <c:catAx>
        <c:axId val="397507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7510560"/>
        <c:crosses val="autoZero"/>
        <c:auto val="1"/>
        <c:lblAlgn val="ctr"/>
        <c:lblOffset val="100"/>
        <c:noMultiLvlLbl val="0"/>
      </c:catAx>
      <c:valAx>
        <c:axId val="397510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7507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Numbe</a:t>
            </a:r>
            <a:r>
              <a:rPr lang="en-US" sz="1800" b="1" baseline="0" dirty="0"/>
              <a:t>r of youth engaged in social stability initiatives</a:t>
            </a:r>
            <a:endParaRPr lang="en-US" sz="1800" b="1" dirty="0"/>
          </a:p>
        </c:rich>
      </c:tx>
      <c:layout>
        <c:manualLayout>
          <c:xMode val="edge"/>
          <c:yMode val="edge"/>
          <c:x val="0.17215462395010001"/>
          <c:y val="4.5563552984472518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783896645763786"/>
          <c:y val="0.15322010345278453"/>
          <c:w val="0.78711523945157968"/>
          <c:h val="0.7739623229678575"/>
        </c:manualLayout>
      </c:layout>
      <c:barChart>
        <c:barDir val="col"/>
        <c:grouping val="clustered"/>
        <c:varyColors val="0"/>
        <c:ser>
          <c:idx val="0"/>
          <c:order val="0"/>
          <c:tx>
            <c:strRef>
              <c:f>Sheet1!$C$7</c:f>
              <c:strCache>
                <c:ptCount val="1"/>
                <c:pt idx="0">
                  <c:v>USD value of grants disbursed to supported MSMEs</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75A1-45C6-A7BC-0916E4DB93A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Sheet1!$B$8:$B$10</c:f>
              <c:strCache>
                <c:ptCount val="3"/>
                <c:pt idx="0">
                  <c:v>2016 achievements</c:v>
                </c:pt>
                <c:pt idx="1">
                  <c:v>2017 Q1 progress</c:v>
                </c:pt>
                <c:pt idx="2">
                  <c:v>2017 sector target</c:v>
                </c:pt>
              </c:strCache>
            </c:strRef>
          </c:cat>
          <c:val>
            <c:numRef>
              <c:f>Sheet1!$C$8:$C$10</c:f>
              <c:numCache>
                <c:formatCode>#,##0</c:formatCode>
                <c:ptCount val="3"/>
                <c:pt idx="0">
                  <c:v>2523</c:v>
                </c:pt>
                <c:pt idx="1">
                  <c:v>11520</c:v>
                </c:pt>
                <c:pt idx="2">
                  <c:v>20000</c:v>
                </c:pt>
              </c:numCache>
            </c:numRef>
          </c:val>
          <c:extLst>
            <c:ext xmlns:c16="http://schemas.microsoft.com/office/drawing/2014/chart" uri="{C3380CC4-5D6E-409C-BE32-E72D297353CC}">
              <c16:uniqueId val="{00000004-75A1-45C6-A7BC-0916E4DB93AD}"/>
            </c:ext>
          </c:extLst>
        </c:ser>
        <c:dLbls>
          <c:showLegendKey val="0"/>
          <c:showVal val="0"/>
          <c:showCatName val="0"/>
          <c:showSerName val="0"/>
          <c:showPercent val="0"/>
          <c:showBubbleSize val="0"/>
        </c:dLbls>
        <c:gapWidth val="219"/>
        <c:overlap val="-27"/>
        <c:axId val="402931576"/>
        <c:axId val="402932888"/>
      </c:barChart>
      <c:catAx>
        <c:axId val="402931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2932888"/>
        <c:crosses val="autoZero"/>
        <c:auto val="1"/>
        <c:lblAlgn val="ctr"/>
        <c:lblOffset val="100"/>
        <c:noMultiLvlLbl val="0"/>
      </c:catAx>
      <c:valAx>
        <c:axId val="402932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931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clustered"/>
        <c:varyColors val="0"/>
        <c:ser>
          <c:idx val="0"/>
          <c:order val="0"/>
          <c:tx>
            <c:strRef>
              <c:f>Projects!$A$75</c:f>
              <c:strCache>
                <c:ptCount val="1"/>
                <c:pt idx="0">
                  <c:v>Are you aware of the following project?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Projects!$B$74:$G$74</c:f>
              <c:strCache>
                <c:ptCount val="6"/>
                <c:pt idx="0">
                  <c:v>Revitalisation of Talaat al Refaei area (Part of Tripoli Old city) in Tripoli</c:v>
                </c:pt>
                <c:pt idx="1">
                  <c:v>Construction of a ground level concrete water tank in Majdal Aanjar</c:v>
                </c:pt>
                <c:pt idx="2">
                  <c:v>Strengthening the Primary Health Care of Karagheusian through rehabilitation in Bourj Hammoud</c:v>
                </c:pt>
                <c:pt idx="3">
                  <c:v>Rehabilitation of agricultural roads in Machha</c:v>
                </c:pt>
                <c:pt idx="4">
                  <c:v>Equipment of a well linked ot the water reservoir in Aley</c:v>
                </c:pt>
                <c:pt idx="5">
                  <c:v>Rehabilitation and Equipping of the Vocational Training Centre for the youth in Saida</c:v>
                </c:pt>
              </c:strCache>
            </c:strRef>
          </c:cat>
          <c:val>
            <c:numRef>
              <c:f>Projects!$B$75:$G$75</c:f>
              <c:numCache>
                <c:formatCode>0%</c:formatCode>
                <c:ptCount val="6"/>
                <c:pt idx="0">
                  <c:v>0.95</c:v>
                </c:pt>
                <c:pt idx="1">
                  <c:v>0.31</c:v>
                </c:pt>
                <c:pt idx="2">
                  <c:v>0.21</c:v>
                </c:pt>
                <c:pt idx="3">
                  <c:v>0.17</c:v>
                </c:pt>
                <c:pt idx="4">
                  <c:v>0.13</c:v>
                </c:pt>
                <c:pt idx="5">
                  <c:v>0.06</c:v>
                </c:pt>
              </c:numCache>
            </c:numRef>
          </c:val>
          <c:extLst>
            <c:ext xmlns:c16="http://schemas.microsoft.com/office/drawing/2014/chart" uri="{C3380CC4-5D6E-409C-BE32-E72D297353CC}">
              <c16:uniqueId val="{00000000-3B9A-48DF-A1A2-283264718683}"/>
            </c:ext>
          </c:extLst>
        </c:ser>
        <c:dLbls>
          <c:dLblPos val="outEnd"/>
          <c:showLegendKey val="0"/>
          <c:showVal val="1"/>
          <c:showCatName val="0"/>
          <c:showSerName val="0"/>
          <c:showPercent val="0"/>
          <c:showBubbleSize val="0"/>
        </c:dLbls>
        <c:gapWidth val="182"/>
        <c:axId val="355606464"/>
        <c:axId val="355606856"/>
      </c:barChart>
      <c:catAx>
        <c:axId val="355606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606856"/>
        <c:crosses val="autoZero"/>
        <c:auto val="1"/>
        <c:lblAlgn val="ctr"/>
        <c:lblOffset val="100"/>
        <c:noMultiLvlLbl val="0"/>
      </c:catAx>
      <c:valAx>
        <c:axId val="355606856"/>
        <c:scaling>
          <c:orientation val="minMax"/>
        </c:scaling>
        <c:delete val="1"/>
        <c:axPos val="b"/>
        <c:numFmt formatCode="0%" sourceLinked="1"/>
        <c:majorTickMark val="none"/>
        <c:minorTickMark val="none"/>
        <c:tickLblPos val="nextTo"/>
        <c:crossAx val="355606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DFDC0F-6E46-4F60-AF40-36D37F5F913D}" type="doc">
      <dgm:prSet loTypeId="urn:microsoft.com/office/officeart/2011/layout/InterconnectedBlockProcess" loCatId="process" qsTypeId="urn:microsoft.com/office/officeart/2005/8/quickstyle/simple3" qsCatId="simple" csTypeId="urn:microsoft.com/office/officeart/2005/8/colors/colorful5" csCatId="colorful" phldr="1"/>
      <dgm:spPr/>
    </dgm:pt>
    <dgm:pt modelId="{1F6E74A7-F2C5-41FD-A7B6-2CE1CDEAA4FA}">
      <dgm:prSet phldrT="[Text]"/>
      <dgm:spPr/>
      <dgm:t>
        <a:bodyPr/>
        <a:lstStyle/>
        <a:p>
          <a:r>
            <a:rPr lang="en-US"/>
            <a:t>2014</a:t>
          </a:r>
          <a:endParaRPr lang="en-US" dirty="0"/>
        </a:p>
      </dgm:t>
    </dgm:pt>
    <dgm:pt modelId="{BC48C43C-64FE-48F2-AD46-83EB972E16B6}" type="parTrans" cxnId="{A4DDA530-2C15-4E94-9CB7-56CFEAB0D62A}">
      <dgm:prSet/>
      <dgm:spPr/>
      <dgm:t>
        <a:bodyPr/>
        <a:lstStyle/>
        <a:p>
          <a:endParaRPr lang="en-US"/>
        </a:p>
      </dgm:t>
    </dgm:pt>
    <dgm:pt modelId="{AAC8DBF8-E5B8-468C-9BEE-C7D812714620}" type="sibTrans" cxnId="{A4DDA530-2C15-4E94-9CB7-56CFEAB0D62A}">
      <dgm:prSet/>
      <dgm:spPr/>
      <dgm:t>
        <a:bodyPr/>
        <a:lstStyle/>
        <a:p>
          <a:endParaRPr lang="en-US"/>
        </a:p>
      </dgm:t>
    </dgm:pt>
    <dgm:pt modelId="{E606DF0C-2FCB-4A46-B28D-B324B5C1A2D6}">
      <dgm:prSet phldrT="[Text]"/>
      <dgm:spPr/>
      <dgm:t>
        <a:bodyPr/>
        <a:lstStyle/>
        <a:p>
          <a:r>
            <a:rPr lang="en-US" dirty="0"/>
            <a:t>2015 </a:t>
          </a:r>
        </a:p>
      </dgm:t>
    </dgm:pt>
    <dgm:pt modelId="{CA9966B5-B818-4051-AA19-A00D21ED8D1F}" type="parTrans" cxnId="{9CA7F3C2-4AE5-48F8-B105-DB53DC43A520}">
      <dgm:prSet/>
      <dgm:spPr/>
      <dgm:t>
        <a:bodyPr/>
        <a:lstStyle/>
        <a:p>
          <a:endParaRPr lang="en-US"/>
        </a:p>
      </dgm:t>
    </dgm:pt>
    <dgm:pt modelId="{1C132707-7599-4F64-9486-ED7AAB7DD713}" type="sibTrans" cxnId="{9CA7F3C2-4AE5-48F8-B105-DB53DC43A520}">
      <dgm:prSet/>
      <dgm:spPr/>
      <dgm:t>
        <a:bodyPr/>
        <a:lstStyle/>
        <a:p>
          <a:endParaRPr lang="en-US"/>
        </a:p>
      </dgm:t>
    </dgm:pt>
    <dgm:pt modelId="{0DC55B4C-E157-4FEC-9904-7C2098A5D9E5}">
      <dgm:prSet phldrT="[Text]"/>
      <dgm:spPr/>
      <dgm:t>
        <a:bodyPr/>
        <a:lstStyle/>
        <a:p>
          <a:r>
            <a:rPr lang="en-US" dirty="0"/>
            <a:t>2016 </a:t>
          </a:r>
        </a:p>
      </dgm:t>
    </dgm:pt>
    <dgm:pt modelId="{3C7E2D02-8DE5-4438-8BB1-2699CC335D80}" type="parTrans" cxnId="{D4E8EA83-3D65-43E7-9CC8-11F111BA8319}">
      <dgm:prSet/>
      <dgm:spPr/>
      <dgm:t>
        <a:bodyPr/>
        <a:lstStyle/>
        <a:p>
          <a:endParaRPr lang="en-US"/>
        </a:p>
      </dgm:t>
    </dgm:pt>
    <dgm:pt modelId="{B915132C-C996-4337-A5C0-73A7D8FD367D}" type="sibTrans" cxnId="{D4E8EA83-3D65-43E7-9CC8-11F111BA8319}">
      <dgm:prSet/>
      <dgm:spPr/>
      <dgm:t>
        <a:bodyPr/>
        <a:lstStyle/>
        <a:p>
          <a:endParaRPr lang="en-US"/>
        </a:p>
      </dgm:t>
    </dgm:pt>
    <dgm:pt modelId="{16BF5939-04B5-4725-8DC7-5296ED9AC9E0}">
      <dgm:prSet/>
      <dgm:spPr/>
      <dgm:t>
        <a:bodyPr/>
        <a:lstStyle/>
        <a:p>
          <a:r>
            <a:rPr lang="en-US" dirty="0"/>
            <a:t>2017 </a:t>
          </a:r>
        </a:p>
      </dgm:t>
    </dgm:pt>
    <dgm:pt modelId="{E9FB3090-6927-4BEB-889C-7051A3BDB7EB}" type="parTrans" cxnId="{6F9330F4-3264-40CA-8B3C-6CC2EA2854B6}">
      <dgm:prSet/>
      <dgm:spPr/>
      <dgm:t>
        <a:bodyPr/>
        <a:lstStyle/>
        <a:p>
          <a:endParaRPr lang="en-US"/>
        </a:p>
      </dgm:t>
    </dgm:pt>
    <dgm:pt modelId="{B7948EA6-6C43-4B79-983E-D20E518A53D1}" type="sibTrans" cxnId="{6F9330F4-3264-40CA-8B3C-6CC2EA2854B6}">
      <dgm:prSet/>
      <dgm:spPr/>
      <dgm:t>
        <a:bodyPr/>
        <a:lstStyle/>
        <a:p>
          <a:endParaRPr lang="en-US"/>
        </a:p>
      </dgm:t>
    </dgm:pt>
    <dgm:pt modelId="{098EC2E7-1692-49E3-A5DD-AB64ABD39B16}">
      <dgm:prSet custT="1"/>
      <dgm:spPr/>
      <dgm:t>
        <a:bodyPr/>
        <a:lstStyle/>
        <a:p>
          <a:pPr algn="l"/>
          <a:r>
            <a:rPr lang="en-US" sz="1400" dirty="0"/>
            <a:t>3 municipalities</a:t>
          </a:r>
        </a:p>
        <a:p>
          <a:pPr algn="l"/>
          <a:r>
            <a:rPr lang="en-US" sz="1400" dirty="0"/>
            <a:t>Baseline research </a:t>
          </a:r>
        </a:p>
        <a:p>
          <a:pPr algn="l"/>
          <a:endParaRPr lang="en-US" sz="1400" dirty="0"/>
        </a:p>
      </dgm:t>
    </dgm:pt>
    <dgm:pt modelId="{C2FABC47-D95F-4107-902B-357988F13FA0}" type="parTrans" cxnId="{9E09788C-99E7-4BF0-874E-022A01A6C912}">
      <dgm:prSet/>
      <dgm:spPr/>
      <dgm:t>
        <a:bodyPr/>
        <a:lstStyle/>
        <a:p>
          <a:endParaRPr lang="en-US"/>
        </a:p>
      </dgm:t>
    </dgm:pt>
    <dgm:pt modelId="{4D94BC11-B4AD-4EF1-AA30-9937B3097512}" type="sibTrans" cxnId="{9E09788C-99E7-4BF0-874E-022A01A6C912}">
      <dgm:prSet/>
      <dgm:spPr/>
      <dgm:t>
        <a:bodyPr/>
        <a:lstStyle/>
        <a:p>
          <a:endParaRPr lang="en-US"/>
        </a:p>
      </dgm:t>
    </dgm:pt>
    <dgm:pt modelId="{43421F08-86C1-4112-8070-907D45493CDF}">
      <dgm:prSet/>
      <dgm:spPr/>
      <dgm:t>
        <a:bodyPr/>
        <a:lstStyle/>
        <a:p>
          <a:pPr algn="l"/>
          <a:r>
            <a:rPr lang="en-US" dirty="0"/>
            <a:t>+3 new  municipalities, total of 6 </a:t>
          </a:r>
        </a:p>
        <a:p>
          <a:pPr algn="l"/>
          <a:r>
            <a:rPr lang="en-US" dirty="0"/>
            <a:t>2 rounds of research : </a:t>
          </a:r>
        </a:p>
        <a:p>
          <a:pPr algn="l"/>
          <a:r>
            <a:rPr lang="en-US" dirty="0"/>
            <a:t>End line for 3 </a:t>
          </a:r>
        </a:p>
        <a:p>
          <a:pPr algn="l"/>
          <a:r>
            <a:rPr lang="en-US" dirty="0"/>
            <a:t>Baseline for 3 new municipalities</a:t>
          </a:r>
        </a:p>
        <a:p>
          <a:pPr algn="l"/>
          <a:r>
            <a:rPr lang="en-US" dirty="0"/>
            <a:t>End line for all 6  </a:t>
          </a:r>
        </a:p>
        <a:p>
          <a:pPr algn="l"/>
          <a:endParaRPr lang="en-US" dirty="0"/>
        </a:p>
      </dgm:t>
    </dgm:pt>
    <dgm:pt modelId="{FD0682E5-8862-44CC-A0BE-D138CC0DD6E1}" type="parTrans" cxnId="{404AA68C-7535-4C9B-B224-93C0D7DF9B25}">
      <dgm:prSet/>
      <dgm:spPr/>
      <dgm:t>
        <a:bodyPr/>
        <a:lstStyle/>
        <a:p>
          <a:endParaRPr lang="en-US"/>
        </a:p>
      </dgm:t>
    </dgm:pt>
    <dgm:pt modelId="{ABCA34AC-E632-4BBB-945B-F4102BAC209B}" type="sibTrans" cxnId="{404AA68C-7535-4C9B-B224-93C0D7DF9B25}">
      <dgm:prSet/>
      <dgm:spPr/>
      <dgm:t>
        <a:bodyPr/>
        <a:lstStyle/>
        <a:p>
          <a:endParaRPr lang="en-US"/>
        </a:p>
      </dgm:t>
    </dgm:pt>
    <dgm:pt modelId="{2BBA6D8B-8A1C-49AD-871A-799EFC12EDCC}">
      <dgm:prSet/>
      <dgm:spPr/>
      <dgm:t>
        <a:bodyPr/>
        <a:lstStyle/>
        <a:p>
          <a:pPr algn="l"/>
          <a:r>
            <a:rPr lang="en-US" dirty="0"/>
            <a:t>6 municipalities </a:t>
          </a:r>
        </a:p>
        <a:p>
          <a:pPr algn="l"/>
          <a:r>
            <a:rPr lang="en-US" dirty="0"/>
            <a:t>2 rounds of research</a:t>
          </a:r>
        </a:p>
        <a:p>
          <a:pPr algn="l"/>
          <a:r>
            <a:rPr lang="en-US" dirty="0"/>
            <a:t>Additional impact analysis </a:t>
          </a:r>
        </a:p>
        <a:p>
          <a:pPr algn="l"/>
          <a:endParaRPr lang="en-US" dirty="0"/>
        </a:p>
        <a:p>
          <a:pPr algn="l"/>
          <a:endParaRPr lang="en-US" dirty="0"/>
        </a:p>
        <a:p>
          <a:pPr algn="l"/>
          <a:r>
            <a:rPr lang="en-US" dirty="0"/>
            <a:t>  </a:t>
          </a:r>
        </a:p>
      </dgm:t>
    </dgm:pt>
    <dgm:pt modelId="{0A1482E9-BAAA-4F8C-816D-F22135E3BC9E}" type="parTrans" cxnId="{804F68E2-F734-4D1A-8F0B-01D582C03F13}">
      <dgm:prSet/>
      <dgm:spPr/>
      <dgm:t>
        <a:bodyPr/>
        <a:lstStyle/>
        <a:p>
          <a:endParaRPr lang="en-US"/>
        </a:p>
      </dgm:t>
    </dgm:pt>
    <dgm:pt modelId="{6CF2C610-AB3A-44C0-94BB-54EBA5A5DF6E}" type="sibTrans" cxnId="{804F68E2-F734-4D1A-8F0B-01D582C03F13}">
      <dgm:prSet/>
      <dgm:spPr/>
      <dgm:t>
        <a:bodyPr/>
        <a:lstStyle/>
        <a:p>
          <a:endParaRPr lang="en-US"/>
        </a:p>
      </dgm:t>
    </dgm:pt>
    <dgm:pt modelId="{99F5C8B5-4A2F-42BE-B90B-505F9E5545F3}">
      <dgm:prSet/>
      <dgm:spPr/>
      <dgm:t>
        <a:bodyPr/>
        <a:lstStyle/>
        <a:p>
          <a:pPr algn="l"/>
          <a:r>
            <a:rPr lang="en-US" dirty="0"/>
            <a:t>+6 municipalities, a total of 12 </a:t>
          </a:r>
        </a:p>
        <a:p>
          <a:pPr algn="l"/>
          <a:r>
            <a:rPr lang="en-US" dirty="0"/>
            <a:t>2 rounds of research: </a:t>
          </a:r>
        </a:p>
        <a:p>
          <a:pPr algn="l"/>
          <a:r>
            <a:rPr lang="en-US" dirty="0"/>
            <a:t>Baseline with 6 new municipalities </a:t>
          </a:r>
        </a:p>
        <a:p>
          <a:pPr algn="l"/>
          <a:r>
            <a:rPr lang="en-US" dirty="0"/>
            <a:t>End line with 12 municipalities  </a:t>
          </a:r>
        </a:p>
      </dgm:t>
    </dgm:pt>
    <dgm:pt modelId="{43B717BD-A897-469F-997B-7C4D67EECA9E}" type="parTrans" cxnId="{15ECB9DB-1728-43AE-AB4E-475EC0837E56}">
      <dgm:prSet/>
      <dgm:spPr/>
      <dgm:t>
        <a:bodyPr/>
        <a:lstStyle/>
        <a:p>
          <a:endParaRPr lang="en-US"/>
        </a:p>
      </dgm:t>
    </dgm:pt>
    <dgm:pt modelId="{252107EC-8A2C-4E55-8835-3A3DBAA9F0AD}" type="sibTrans" cxnId="{15ECB9DB-1728-43AE-AB4E-475EC0837E56}">
      <dgm:prSet/>
      <dgm:spPr/>
      <dgm:t>
        <a:bodyPr/>
        <a:lstStyle/>
        <a:p>
          <a:endParaRPr lang="en-US"/>
        </a:p>
      </dgm:t>
    </dgm:pt>
    <dgm:pt modelId="{931F90FA-7C73-4FD3-BAA0-49AFAC751718}" type="pres">
      <dgm:prSet presAssocID="{9FDFDC0F-6E46-4F60-AF40-36D37F5F913D}" presName="Name0" presStyleCnt="0">
        <dgm:presLayoutVars>
          <dgm:chMax val="7"/>
          <dgm:chPref val="5"/>
          <dgm:dir/>
          <dgm:animOne val="branch"/>
          <dgm:animLvl val="lvl"/>
        </dgm:presLayoutVars>
      </dgm:prSet>
      <dgm:spPr/>
    </dgm:pt>
    <dgm:pt modelId="{212C491F-4083-4A56-88B3-F9D27DDB8450}" type="pres">
      <dgm:prSet presAssocID="{16BF5939-04B5-4725-8DC7-5296ED9AC9E0}" presName="ChildAccent4" presStyleCnt="0"/>
      <dgm:spPr/>
    </dgm:pt>
    <dgm:pt modelId="{544D8B3F-2666-406B-9854-3A047AE2A55E}" type="pres">
      <dgm:prSet presAssocID="{16BF5939-04B5-4725-8DC7-5296ED9AC9E0}" presName="ChildAccent" presStyleLbl="alignImgPlace1" presStyleIdx="0" presStyleCnt="4"/>
      <dgm:spPr/>
    </dgm:pt>
    <dgm:pt modelId="{C05C572B-301F-4107-91E3-79A63A190DCF}" type="pres">
      <dgm:prSet presAssocID="{16BF5939-04B5-4725-8DC7-5296ED9AC9E0}" presName="Child4" presStyleLbl="revTx" presStyleIdx="0" presStyleCnt="0">
        <dgm:presLayoutVars>
          <dgm:chMax val="0"/>
          <dgm:chPref val="0"/>
          <dgm:bulletEnabled val="1"/>
        </dgm:presLayoutVars>
      </dgm:prSet>
      <dgm:spPr/>
    </dgm:pt>
    <dgm:pt modelId="{E2F31B00-3C7B-49F8-A102-57DB64D26F28}" type="pres">
      <dgm:prSet presAssocID="{16BF5939-04B5-4725-8DC7-5296ED9AC9E0}" presName="Parent4" presStyleLbl="node1" presStyleIdx="0" presStyleCnt="4">
        <dgm:presLayoutVars>
          <dgm:chMax val="2"/>
          <dgm:chPref val="1"/>
          <dgm:bulletEnabled val="1"/>
        </dgm:presLayoutVars>
      </dgm:prSet>
      <dgm:spPr/>
    </dgm:pt>
    <dgm:pt modelId="{CDD103DF-3C8E-4146-ABC3-D481A4C8BC26}" type="pres">
      <dgm:prSet presAssocID="{0DC55B4C-E157-4FEC-9904-7C2098A5D9E5}" presName="ChildAccent3" presStyleCnt="0"/>
      <dgm:spPr/>
    </dgm:pt>
    <dgm:pt modelId="{72CEC484-AE33-4B06-AA79-41D8BA980BDA}" type="pres">
      <dgm:prSet presAssocID="{0DC55B4C-E157-4FEC-9904-7C2098A5D9E5}" presName="ChildAccent" presStyleLbl="alignImgPlace1" presStyleIdx="1" presStyleCnt="4"/>
      <dgm:spPr/>
    </dgm:pt>
    <dgm:pt modelId="{46E1FBF1-57EA-429F-BD1B-1198D49A972B}" type="pres">
      <dgm:prSet presAssocID="{0DC55B4C-E157-4FEC-9904-7C2098A5D9E5}" presName="Child3" presStyleLbl="revTx" presStyleIdx="0" presStyleCnt="0">
        <dgm:presLayoutVars>
          <dgm:chMax val="0"/>
          <dgm:chPref val="0"/>
          <dgm:bulletEnabled val="1"/>
        </dgm:presLayoutVars>
      </dgm:prSet>
      <dgm:spPr/>
    </dgm:pt>
    <dgm:pt modelId="{89651662-5728-4120-9CDD-A7FC4019EBAF}" type="pres">
      <dgm:prSet presAssocID="{0DC55B4C-E157-4FEC-9904-7C2098A5D9E5}" presName="Parent3" presStyleLbl="node1" presStyleIdx="1" presStyleCnt="4">
        <dgm:presLayoutVars>
          <dgm:chMax val="2"/>
          <dgm:chPref val="1"/>
          <dgm:bulletEnabled val="1"/>
        </dgm:presLayoutVars>
      </dgm:prSet>
      <dgm:spPr/>
    </dgm:pt>
    <dgm:pt modelId="{B42C1A5F-1532-486E-9CC2-23119589F6CF}" type="pres">
      <dgm:prSet presAssocID="{E606DF0C-2FCB-4A46-B28D-B324B5C1A2D6}" presName="ChildAccent2" presStyleCnt="0"/>
      <dgm:spPr/>
    </dgm:pt>
    <dgm:pt modelId="{4EA72103-2EF1-4F61-8CEE-9D3665AA984D}" type="pres">
      <dgm:prSet presAssocID="{E606DF0C-2FCB-4A46-B28D-B324B5C1A2D6}" presName="ChildAccent" presStyleLbl="alignImgPlace1" presStyleIdx="2" presStyleCnt="4"/>
      <dgm:spPr/>
    </dgm:pt>
    <dgm:pt modelId="{59C75D9C-45DA-417D-B035-9326F749A320}" type="pres">
      <dgm:prSet presAssocID="{E606DF0C-2FCB-4A46-B28D-B324B5C1A2D6}" presName="Child2" presStyleLbl="revTx" presStyleIdx="0" presStyleCnt="0">
        <dgm:presLayoutVars>
          <dgm:chMax val="0"/>
          <dgm:chPref val="0"/>
          <dgm:bulletEnabled val="1"/>
        </dgm:presLayoutVars>
      </dgm:prSet>
      <dgm:spPr/>
    </dgm:pt>
    <dgm:pt modelId="{BE18B87F-0F93-4A55-B0DA-7FD5830FF8A5}" type="pres">
      <dgm:prSet presAssocID="{E606DF0C-2FCB-4A46-B28D-B324B5C1A2D6}" presName="Parent2" presStyleLbl="node1" presStyleIdx="2" presStyleCnt="4">
        <dgm:presLayoutVars>
          <dgm:chMax val="2"/>
          <dgm:chPref val="1"/>
          <dgm:bulletEnabled val="1"/>
        </dgm:presLayoutVars>
      </dgm:prSet>
      <dgm:spPr/>
    </dgm:pt>
    <dgm:pt modelId="{CBE48970-BDBD-4FBB-9EB3-D5E4D8B142B9}" type="pres">
      <dgm:prSet presAssocID="{1F6E74A7-F2C5-41FD-A7B6-2CE1CDEAA4FA}" presName="ChildAccent1" presStyleCnt="0"/>
      <dgm:spPr/>
    </dgm:pt>
    <dgm:pt modelId="{3EE31395-565E-4149-9011-7EE6F5633E77}" type="pres">
      <dgm:prSet presAssocID="{1F6E74A7-F2C5-41FD-A7B6-2CE1CDEAA4FA}" presName="ChildAccent" presStyleLbl="alignImgPlace1" presStyleIdx="3" presStyleCnt="4"/>
      <dgm:spPr/>
    </dgm:pt>
    <dgm:pt modelId="{7D14835F-BB54-442C-8FBF-9DC0BA134A7C}" type="pres">
      <dgm:prSet presAssocID="{1F6E74A7-F2C5-41FD-A7B6-2CE1CDEAA4FA}" presName="Child1" presStyleLbl="revTx" presStyleIdx="0" presStyleCnt="0">
        <dgm:presLayoutVars>
          <dgm:chMax val="0"/>
          <dgm:chPref val="0"/>
          <dgm:bulletEnabled val="1"/>
        </dgm:presLayoutVars>
      </dgm:prSet>
      <dgm:spPr/>
    </dgm:pt>
    <dgm:pt modelId="{856A1847-A794-4175-A3B6-111038775DBF}" type="pres">
      <dgm:prSet presAssocID="{1F6E74A7-F2C5-41FD-A7B6-2CE1CDEAA4FA}" presName="Parent1" presStyleLbl="node1" presStyleIdx="3" presStyleCnt="4">
        <dgm:presLayoutVars>
          <dgm:chMax val="2"/>
          <dgm:chPref val="1"/>
          <dgm:bulletEnabled val="1"/>
        </dgm:presLayoutVars>
      </dgm:prSet>
      <dgm:spPr/>
    </dgm:pt>
  </dgm:ptLst>
  <dgm:cxnLst>
    <dgm:cxn modelId="{EF4F4CF3-4B48-44FF-89A4-EBAEC54133A2}" type="presOf" srcId="{43421F08-86C1-4112-8070-907D45493CDF}" destId="{4EA72103-2EF1-4F61-8CEE-9D3665AA984D}" srcOrd="0" destOrd="0" presId="urn:microsoft.com/office/officeart/2011/layout/InterconnectedBlockProcess"/>
    <dgm:cxn modelId="{EFDAA11E-0324-4BBB-9175-732FB6A1C85A}" type="presOf" srcId="{9FDFDC0F-6E46-4F60-AF40-36D37F5F913D}" destId="{931F90FA-7C73-4FD3-BAA0-49AFAC751718}" srcOrd="0" destOrd="0" presId="urn:microsoft.com/office/officeart/2011/layout/InterconnectedBlockProcess"/>
    <dgm:cxn modelId="{9E09788C-99E7-4BF0-874E-022A01A6C912}" srcId="{1F6E74A7-F2C5-41FD-A7B6-2CE1CDEAA4FA}" destId="{098EC2E7-1692-49E3-A5DD-AB64ABD39B16}" srcOrd="0" destOrd="0" parTransId="{C2FABC47-D95F-4107-902B-357988F13FA0}" sibTransId="{4D94BC11-B4AD-4EF1-AA30-9937B3097512}"/>
    <dgm:cxn modelId="{581C8835-4BC8-49E7-9E43-E05D6D0CEF1A}" type="presOf" srcId="{2BBA6D8B-8A1C-49AD-871A-799EFC12EDCC}" destId="{46E1FBF1-57EA-429F-BD1B-1198D49A972B}" srcOrd="1" destOrd="0" presId="urn:microsoft.com/office/officeart/2011/layout/InterconnectedBlockProcess"/>
    <dgm:cxn modelId="{E7CF5855-6C61-4985-A705-B4FAA5667DB7}" type="presOf" srcId="{2BBA6D8B-8A1C-49AD-871A-799EFC12EDCC}" destId="{72CEC484-AE33-4B06-AA79-41D8BA980BDA}" srcOrd="0" destOrd="0" presId="urn:microsoft.com/office/officeart/2011/layout/InterconnectedBlockProcess"/>
    <dgm:cxn modelId="{D0111999-0201-4C1C-B173-71D207AA65FB}" type="presOf" srcId="{43421F08-86C1-4112-8070-907D45493CDF}" destId="{59C75D9C-45DA-417D-B035-9326F749A320}" srcOrd="1" destOrd="0" presId="urn:microsoft.com/office/officeart/2011/layout/InterconnectedBlockProcess"/>
    <dgm:cxn modelId="{D4E8EA83-3D65-43E7-9CC8-11F111BA8319}" srcId="{9FDFDC0F-6E46-4F60-AF40-36D37F5F913D}" destId="{0DC55B4C-E157-4FEC-9904-7C2098A5D9E5}" srcOrd="2" destOrd="0" parTransId="{3C7E2D02-8DE5-4438-8BB1-2699CC335D80}" sibTransId="{B915132C-C996-4337-A5C0-73A7D8FD367D}"/>
    <dgm:cxn modelId="{1408D7BD-E5F6-4AD0-B00E-8CA65665BB72}" type="presOf" srcId="{99F5C8B5-4A2F-42BE-B90B-505F9E5545F3}" destId="{C05C572B-301F-4107-91E3-79A63A190DCF}" srcOrd="1" destOrd="0" presId="urn:microsoft.com/office/officeart/2011/layout/InterconnectedBlockProcess"/>
    <dgm:cxn modelId="{6F9330F4-3264-40CA-8B3C-6CC2EA2854B6}" srcId="{9FDFDC0F-6E46-4F60-AF40-36D37F5F913D}" destId="{16BF5939-04B5-4725-8DC7-5296ED9AC9E0}" srcOrd="3" destOrd="0" parTransId="{E9FB3090-6927-4BEB-889C-7051A3BDB7EB}" sibTransId="{B7948EA6-6C43-4B79-983E-D20E518A53D1}"/>
    <dgm:cxn modelId="{8E3BA630-D6B3-45E9-B704-D0F6168FBE99}" type="presOf" srcId="{E606DF0C-2FCB-4A46-B28D-B324B5C1A2D6}" destId="{BE18B87F-0F93-4A55-B0DA-7FD5830FF8A5}" srcOrd="0" destOrd="0" presId="urn:microsoft.com/office/officeart/2011/layout/InterconnectedBlockProcess"/>
    <dgm:cxn modelId="{E68D3113-B67C-4E10-8DFB-79013CB306DB}" type="presOf" srcId="{098EC2E7-1692-49E3-A5DD-AB64ABD39B16}" destId="{7D14835F-BB54-442C-8FBF-9DC0BA134A7C}" srcOrd="1" destOrd="0" presId="urn:microsoft.com/office/officeart/2011/layout/InterconnectedBlockProcess"/>
    <dgm:cxn modelId="{A4DDA530-2C15-4E94-9CB7-56CFEAB0D62A}" srcId="{9FDFDC0F-6E46-4F60-AF40-36D37F5F913D}" destId="{1F6E74A7-F2C5-41FD-A7B6-2CE1CDEAA4FA}" srcOrd="0" destOrd="0" parTransId="{BC48C43C-64FE-48F2-AD46-83EB972E16B6}" sibTransId="{AAC8DBF8-E5B8-468C-9BEE-C7D812714620}"/>
    <dgm:cxn modelId="{404AA68C-7535-4C9B-B224-93C0D7DF9B25}" srcId="{E606DF0C-2FCB-4A46-B28D-B324B5C1A2D6}" destId="{43421F08-86C1-4112-8070-907D45493CDF}" srcOrd="0" destOrd="0" parTransId="{FD0682E5-8862-44CC-A0BE-D138CC0DD6E1}" sibTransId="{ABCA34AC-E632-4BBB-945B-F4102BAC209B}"/>
    <dgm:cxn modelId="{2C432839-C12A-4081-BDF9-E6B62A4EEF28}" type="presOf" srcId="{0DC55B4C-E157-4FEC-9904-7C2098A5D9E5}" destId="{89651662-5728-4120-9CDD-A7FC4019EBAF}" srcOrd="0" destOrd="0" presId="urn:microsoft.com/office/officeart/2011/layout/InterconnectedBlockProcess"/>
    <dgm:cxn modelId="{15ECB9DB-1728-43AE-AB4E-475EC0837E56}" srcId="{16BF5939-04B5-4725-8DC7-5296ED9AC9E0}" destId="{99F5C8B5-4A2F-42BE-B90B-505F9E5545F3}" srcOrd="0" destOrd="0" parTransId="{43B717BD-A897-469F-997B-7C4D67EECA9E}" sibTransId="{252107EC-8A2C-4E55-8835-3A3DBAA9F0AD}"/>
    <dgm:cxn modelId="{798649DC-316F-42B4-9867-425504BA4BF1}" type="presOf" srcId="{99F5C8B5-4A2F-42BE-B90B-505F9E5545F3}" destId="{544D8B3F-2666-406B-9854-3A047AE2A55E}" srcOrd="0" destOrd="0" presId="urn:microsoft.com/office/officeart/2011/layout/InterconnectedBlockProcess"/>
    <dgm:cxn modelId="{0F8F13AF-960E-44A5-B26B-BEB4B960F984}" type="presOf" srcId="{098EC2E7-1692-49E3-A5DD-AB64ABD39B16}" destId="{3EE31395-565E-4149-9011-7EE6F5633E77}" srcOrd="0" destOrd="0" presId="urn:microsoft.com/office/officeart/2011/layout/InterconnectedBlockProcess"/>
    <dgm:cxn modelId="{8D737951-DE80-4B1B-B4B6-F4098402EA21}" type="presOf" srcId="{1F6E74A7-F2C5-41FD-A7B6-2CE1CDEAA4FA}" destId="{856A1847-A794-4175-A3B6-111038775DBF}" srcOrd="0" destOrd="0" presId="urn:microsoft.com/office/officeart/2011/layout/InterconnectedBlockProcess"/>
    <dgm:cxn modelId="{9CA7F3C2-4AE5-48F8-B105-DB53DC43A520}" srcId="{9FDFDC0F-6E46-4F60-AF40-36D37F5F913D}" destId="{E606DF0C-2FCB-4A46-B28D-B324B5C1A2D6}" srcOrd="1" destOrd="0" parTransId="{CA9966B5-B818-4051-AA19-A00D21ED8D1F}" sibTransId="{1C132707-7599-4F64-9486-ED7AAB7DD713}"/>
    <dgm:cxn modelId="{1EDF034E-1618-4ED7-B16D-FF9A068812AC}" type="presOf" srcId="{16BF5939-04B5-4725-8DC7-5296ED9AC9E0}" destId="{E2F31B00-3C7B-49F8-A102-57DB64D26F28}" srcOrd="0" destOrd="0" presId="urn:microsoft.com/office/officeart/2011/layout/InterconnectedBlockProcess"/>
    <dgm:cxn modelId="{804F68E2-F734-4D1A-8F0B-01D582C03F13}" srcId="{0DC55B4C-E157-4FEC-9904-7C2098A5D9E5}" destId="{2BBA6D8B-8A1C-49AD-871A-799EFC12EDCC}" srcOrd="0" destOrd="0" parTransId="{0A1482E9-BAAA-4F8C-816D-F22135E3BC9E}" sibTransId="{6CF2C610-AB3A-44C0-94BB-54EBA5A5DF6E}"/>
    <dgm:cxn modelId="{EC740F8A-E1EE-46BD-A8B7-C7B3A5E7DB98}" type="presParOf" srcId="{931F90FA-7C73-4FD3-BAA0-49AFAC751718}" destId="{212C491F-4083-4A56-88B3-F9D27DDB8450}" srcOrd="0" destOrd="0" presId="urn:microsoft.com/office/officeart/2011/layout/InterconnectedBlockProcess"/>
    <dgm:cxn modelId="{051C5B92-3428-4D0C-A449-DE9BC40DE7E1}" type="presParOf" srcId="{212C491F-4083-4A56-88B3-F9D27DDB8450}" destId="{544D8B3F-2666-406B-9854-3A047AE2A55E}" srcOrd="0" destOrd="0" presId="urn:microsoft.com/office/officeart/2011/layout/InterconnectedBlockProcess"/>
    <dgm:cxn modelId="{7390F4B1-E9CC-4201-B9AF-ED34684BD029}" type="presParOf" srcId="{931F90FA-7C73-4FD3-BAA0-49AFAC751718}" destId="{C05C572B-301F-4107-91E3-79A63A190DCF}" srcOrd="1" destOrd="0" presId="urn:microsoft.com/office/officeart/2011/layout/InterconnectedBlockProcess"/>
    <dgm:cxn modelId="{332DFC06-1B35-47FF-939A-F392A1D02349}" type="presParOf" srcId="{931F90FA-7C73-4FD3-BAA0-49AFAC751718}" destId="{E2F31B00-3C7B-49F8-A102-57DB64D26F28}" srcOrd="2" destOrd="0" presId="urn:microsoft.com/office/officeart/2011/layout/InterconnectedBlockProcess"/>
    <dgm:cxn modelId="{7E69704A-C35C-4035-A25D-8ED33FCB60BD}" type="presParOf" srcId="{931F90FA-7C73-4FD3-BAA0-49AFAC751718}" destId="{CDD103DF-3C8E-4146-ABC3-D481A4C8BC26}" srcOrd="3" destOrd="0" presId="urn:microsoft.com/office/officeart/2011/layout/InterconnectedBlockProcess"/>
    <dgm:cxn modelId="{68733729-AC60-499F-BE13-3EB722D9D74B}" type="presParOf" srcId="{CDD103DF-3C8E-4146-ABC3-D481A4C8BC26}" destId="{72CEC484-AE33-4B06-AA79-41D8BA980BDA}" srcOrd="0" destOrd="0" presId="urn:microsoft.com/office/officeart/2011/layout/InterconnectedBlockProcess"/>
    <dgm:cxn modelId="{31CF2F86-E6FE-4DDF-B845-073B961BDA0F}" type="presParOf" srcId="{931F90FA-7C73-4FD3-BAA0-49AFAC751718}" destId="{46E1FBF1-57EA-429F-BD1B-1198D49A972B}" srcOrd="4" destOrd="0" presId="urn:microsoft.com/office/officeart/2011/layout/InterconnectedBlockProcess"/>
    <dgm:cxn modelId="{C6B1F3C5-4B3F-4191-A596-DD4F331C2BA0}" type="presParOf" srcId="{931F90FA-7C73-4FD3-BAA0-49AFAC751718}" destId="{89651662-5728-4120-9CDD-A7FC4019EBAF}" srcOrd="5" destOrd="0" presId="urn:microsoft.com/office/officeart/2011/layout/InterconnectedBlockProcess"/>
    <dgm:cxn modelId="{DD2A2B28-D750-4CCA-8E9F-B143D033DEA7}" type="presParOf" srcId="{931F90FA-7C73-4FD3-BAA0-49AFAC751718}" destId="{B42C1A5F-1532-486E-9CC2-23119589F6CF}" srcOrd="6" destOrd="0" presId="urn:microsoft.com/office/officeart/2011/layout/InterconnectedBlockProcess"/>
    <dgm:cxn modelId="{951B2928-464C-4767-9A1A-60366A68294C}" type="presParOf" srcId="{B42C1A5F-1532-486E-9CC2-23119589F6CF}" destId="{4EA72103-2EF1-4F61-8CEE-9D3665AA984D}" srcOrd="0" destOrd="0" presId="urn:microsoft.com/office/officeart/2011/layout/InterconnectedBlockProcess"/>
    <dgm:cxn modelId="{B6D7076A-4398-4E6F-9FBB-0D198303E351}" type="presParOf" srcId="{931F90FA-7C73-4FD3-BAA0-49AFAC751718}" destId="{59C75D9C-45DA-417D-B035-9326F749A320}" srcOrd="7" destOrd="0" presId="urn:microsoft.com/office/officeart/2011/layout/InterconnectedBlockProcess"/>
    <dgm:cxn modelId="{0FA57827-A612-4365-BB53-CFE5A58C2928}" type="presParOf" srcId="{931F90FA-7C73-4FD3-BAA0-49AFAC751718}" destId="{BE18B87F-0F93-4A55-B0DA-7FD5830FF8A5}" srcOrd="8" destOrd="0" presId="urn:microsoft.com/office/officeart/2011/layout/InterconnectedBlockProcess"/>
    <dgm:cxn modelId="{404D3AF1-8686-4B6B-BD2D-2B45114D054B}" type="presParOf" srcId="{931F90FA-7C73-4FD3-BAA0-49AFAC751718}" destId="{CBE48970-BDBD-4FBB-9EB3-D5E4D8B142B9}" srcOrd="9" destOrd="0" presId="urn:microsoft.com/office/officeart/2011/layout/InterconnectedBlockProcess"/>
    <dgm:cxn modelId="{E4DBF175-A791-4C34-A704-EA1A86602312}" type="presParOf" srcId="{CBE48970-BDBD-4FBB-9EB3-D5E4D8B142B9}" destId="{3EE31395-565E-4149-9011-7EE6F5633E77}" srcOrd="0" destOrd="0" presId="urn:microsoft.com/office/officeart/2011/layout/InterconnectedBlockProcess"/>
    <dgm:cxn modelId="{7F44AEC1-6105-48EC-B8B8-2D3E0A06251E}" type="presParOf" srcId="{931F90FA-7C73-4FD3-BAA0-49AFAC751718}" destId="{7D14835F-BB54-442C-8FBF-9DC0BA134A7C}" srcOrd="10" destOrd="0" presId="urn:microsoft.com/office/officeart/2011/layout/InterconnectedBlockProcess"/>
    <dgm:cxn modelId="{440F579C-979B-4A11-A458-B7F7B21E6DE5}" type="presParOf" srcId="{931F90FA-7C73-4FD3-BAA0-49AFAC751718}" destId="{856A1847-A794-4175-A3B6-111038775DBF}" srcOrd="11"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D8B3F-2666-406B-9854-3A047AE2A55E}">
      <dsp:nvSpPr>
        <dsp:cNvPr id="0" name=""/>
        <dsp:cNvSpPr/>
      </dsp:nvSpPr>
      <dsp:spPr>
        <a:xfrm>
          <a:off x="4975209" y="803810"/>
          <a:ext cx="1446817" cy="3444661"/>
        </a:xfrm>
        <a:prstGeom prst="wedgeRectCallout">
          <a:avLst>
            <a:gd name="adj1" fmla="val 0"/>
            <a:gd name="adj2" fmla="val 0"/>
          </a:avLst>
        </a:prstGeom>
        <a:solidFill>
          <a:schemeClr val="accent5">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txBody>
        <a:bodyPr spcFirstLastPara="0" vert="horz" wrap="square" lIns="44450" tIns="44450" rIns="44450" bIns="44450" numCol="1" spcCol="1270" anchor="t" anchorCtr="0">
          <a:noAutofit/>
        </a:bodyPr>
        <a:lstStyle/>
        <a:p>
          <a:pPr marL="0" lvl="0" indent="0" algn="l" defTabSz="622300">
            <a:lnSpc>
              <a:spcPct val="90000"/>
            </a:lnSpc>
            <a:spcBef>
              <a:spcPct val="0"/>
            </a:spcBef>
            <a:spcAft>
              <a:spcPct val="35000"/>
            </a:spcAft>
            <a:buNone/>
          </a:pPr>
          <a:r>
            <a:rPr lang="en-US" sz="1400" kern="1200" dirty="0"/>
            <a:t>+6 municipalities, a total of 12 </a:t>
          </a:r>
        </a:p>
        <a:p>
          <a:pPr marL="0" lvl="0" indent="0" algn="l" defTabSz="622300">
            <a:lnSpc>
              <a:spcPct val="90000"/>
            </a:lnSpc>
            <a:spcBef>
              <a:spcPct val="0"/>
            </a:spcBef>
            <a:spcAft>
              <a:spcPct val="35000"/>
            </a:spcAft>
            <a:buNone/>
          </a:pPr>
          <a:r>
            <a:rPr lang="en-US" sz="1400" kern="1200" dirty="0"/>
            <a:t>2 rounds of research: </a:t>
          </a:r>
        </a:p>
        <a:p>
          <a:pPr marL="0" lvl="0" indent="0" algn="l" defTabSz="622300">
            <a:lnSpc>
              <a:spcPct val="90000"/>
            </a:lnSpc>
            <a:spcBef>
              <a:spcPct val="0"/>
            </a:spcBef>
            <a:spcAft>
              <a:spcPct val="35000"/>
            </a:spcAft>
            <a:buNone/>
          </a:pPr>
          <a:r>
            <a:rPr lang="en-US" sz="1400" kern="1200" dirty="0"/>
            <a:t>Baseline with 6 new municipalities </a:t>
          </a:r>
        </a:p>
        <a:p>
          <a:pPr marL="0" lvl="0" indent="0" algn="l" defTabSz="622300">
            <a:lnSpc>
              <a:spcPct val="90000"/>
            </a:lnSpc>
            <a:spcBef>
              <a:spcPct val="0"/>
            </a:spcBef>
            <a:spcAft>
              <a:spcPct val="35000"/>
            </a:spcAft>
            <a:buNone/>
          </a:pPr>
          <a:r>
            <a:rPr lang="en-US" sz="1400" kern="1200" dirty="0"/>
            <a:t>End line with 12 municipalities  </a:t>
          </a:r>
        </a:p>
      </dsp:txBody>
      <dsp:txXfrm>
        <a:off x="5158665" y="803810"/>
        <a:ext cx="1263360" cy="3444661"/>
      </dsp:txXfrm>
    </dsp:sp>
    <dsp:sp modelId="{E2F31B00-3C7B-49F8-A102-57DB64D26F28}">
      <dsp:nvSpPr>
        <dsp:cNvPr id="0" name=""/>
        <dsp:cNvSpPr/>
      </dsp:nvSpPr>
      <dsp:spPr>
        <a:xfrm>
          <a:off x="4975209" y="0"/>
          <a:ext cx="1446817" cy="80381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US" sz="2200" kern="1200" dirty="0"/>
            <a:t>2017 </a:t>
          </a:r>
        </a:p>
      </dsp:txBody>
      <dsp:txXfrm>
        <a:off x="4975209" y="0"/>
        <a:ext cx="1446817" cy="803810"/>
      </dsp:txXfrm>
    </dsp:sp>
    <dsp:sp modelId="{72CEC484-AE33-4B06-AA79-41D8BA980BDA}">
      <dsp:nvSpPr>
        <dsp:cNvPr id="0" name=""/>
        <dsp:cNvSpPr/>
      </dsp:nvSpPr>
      <dsp:spPr>
        <a:xfrm>
          <a:off x="3528391" y="803810"/>
          <a:ext cx="1446817" cy="3215243"/>
        </a:xfrm>
        <a:prstGeom prst="wedgeRectCallout">
          <a:avLst>
            <a:gd name="adj1" fmla="val 62500"/>
            <a:gd name="adj2" fmla="val 20830"/>
          </a:avLst>
        </a:prstGeom>
        <a:solidFill>
          <a:schemeClr val="accent5">
            <a:tint val="50000"/>
            <a:hueOff val="-1106253"/>
            <a:satOff val="-2962"/>
            <a:lumOff val="2494"/>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txBody>
        <a:bodyPr spcFirstLastPara="0" vert="horz" wrap="square" lIns="44450" tIns="44450" rIns="44450" bIns="44450" numCol="1" spcCol="1270" anchor="t" anchorCtr="0">
          <a:noAutofit/>
        </a:bodyPr>
        <a:lstStyle/>
        <a:p>
          <a:pPr marL="0" lvl="0" indent="0" algn="l" defTabSz="622300">
            <a:lnSpc>
              <a:spcPct val="90000"/>
            </a:lnSpc>
            <a:spcBef>
              <a:spcPct val="0"/>
            </a:spcBef>
            <a:spcAft>
              <a:spcPct val="35000"/>
            </a:spcAft>
            <a:buNone/>
          </a:pPr>
          <a:r>
            <a:rPr lang="en-US" sz="1400" kern="1200" dirty="0"/>
            <a:t>6 municipalities </a:t>
          </a:r>
        </a:p>
        <a:p>
          <a:pPr marL="0" lvl="0" indent="0" algn="l" defTabSz="622300">
            <a:lnSpc>
              <a:spcPct val="90000"/>
            </a:lnSpc>
            <a:spcBef>
              <a:spcPct val="0"/>
            </a:spcBef>
            <a:spcAft>
              <a:spcPct val="35000"/>
            </a:spcAft>
            <a:buNone/>
          </a:pPr>
          <a:r>
            <a:rPr lang="en-US" sz="1400" kern="1200" dirty="0"/>
            <a:t>2 rounds of research</a:t>
          </a:r>
        </a:p>
        <a:p>
          <a:pPr marL="0" lvl="0" indent="0" algn="l" defTabSz="622300">
            <a:lnSpc>
              <a:spcPct val="90000"/>
            </a:lnSpc>
            <a:spcBef>
              <a:spcPct val="0"/>
            </a:spcBef>
            <a:spcAft>
              <a:spcPct val="35000"/>
            </a:spcAft>
            <a:buNone/>
          </a:pPr>
          <a:r>
            <a:rPr lang="en-US" sz="1400" kern="1200" dirty="0"/>
            <a:t>Additional impact analysis </a:t>
          </a:r>
        </a:p>
        <a:p>
          <a:pPr marL="0" lvl="0" indent="0" algn="l" defTabSz="622300">
            <a:lnSpc>
              <a:spcPct val="90000"/>
            </a:lnSpc>
            <a:spcBef>
              <a:spcPct val="0"/>
            </a:spcBef>
            <a:spcAft>
              <a:spcPct val="35000"/>
            </a:spcAft>
            <a:buNone/>
          </a:pPr>
          <a:endParaRPr lang="en-US" sz="1400" kern="1200" dirty="0"/>
        </a:p>
        <a:p>
          <a:pPr marL="0" lvl="0" indent="0" algn="l" defTabSz="622300">
            <a:lnSpc>
              <a:spcPct val="90000"/>
            </a:lnSpc>
            <a:spcBef>
              <a:spcPct val="0"/>
            </a:spcBef>
            <a:spcAft>
              <a:spcPct val="35000"/>
            </a:spcAft>
            <a:buNone/>
          </a:pPr>
          <a:endParaRPr lang="en-US" sz="1400" kern="1200" dirty="0"/>
        </a:p>
        <a:p>
          <a:pPr marL="0" lvl="0" indent="0" algn="l" defTabSz="622300">
            <a:lnSpc>
              <a:spcPct val="90000"/>
            </a:lnSpc>
            <a:spcBef>
              <a:spcPct val="0"/>
            </a:spcBef>
            <a:spcAft>
              <a:spcPct val="35000"/>
            </a:spcAft>
            <a:buNone/>
          </a:pPr>
          <a:r>
            <a:rPr lang="en-US" sz="1400" kern="1200" dirty="0"/>
            <a:t>  </a:t>
          </a:r>
        </a:p>
      </dsp:txBody>
      <dsp:txXfrm>
        <a:off x="3711848" y="803810"/>
        <a:ext cx="1263360" cy="3215243"/>
      </dsp:txXfrm>
    </dsp:sp>
    <dsp:sp modelId="{89651662-5728-4120-9CDD-A7FC4019EBAF}">
      <dsp:nvSpPr>
        <dsp:cNvPr id="0" name=""/>
        <dsp:cNvSpPr/>
      </dsp:nvSpPr>
      <dsp:spPr>
        <a:xfrm>
          <a:off x="3528391" y="116832"/>
          <a:ext cx="1446817" cy="689102"/>
        </a:xfrm>
        <a:prstGeom prst="rect">
          <a:avLst/>
        </a:prstGeom>
        <a:gradFill rotWithShape="0">
          <a:gsLst>
            <a:gs pos="0">
              <a:schemeClr val="accent5">
                <a:hueOff val="-1354633"/>
                <a:satOff val="13080"/>
                <a:lumOff val="-10915"/>
                <a:alphaOff val="0"/>
                <a:lumMod val="110000"/>
                <a:satMod val="105000"/>
                <a:tint val="67000"/>
              </a:schemeClr>
            </a:gs>
            <a:gs pos="50000">
              <a:schemeClr val="accent5">
                <a:hueOff val="-1354633"/>
                <a:satOff val="13080"/>
                <a:lumOff val="-10915"/>
                <a:alphaOff val="0"/>
                <a:lumMod val="105000"/>
                <a:satMod val="103000"/>
                <a:tint val="73000"/>
              </a:schemeClr>
            </a:gs>
            <a:gs pos="100000">
              <a:schemeClr val="accent5">
                <a:hueOff val="-1354633"/>
                <a:satOff val="13080"/>
                <a:lumOff val="-1091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US" sz="2200" kern="1200" dirty="0"/>
            <a:t>2016 </a:t>
          </a:r>
        </a:p>
      </dsp:txBody>
      <dsp:txXfrm>
        <a:off x="3528391" y="116832"/>
        <a:ext cx="1446817" cy="689102"/>
      </dsp:txXfrm>
    </dsp:sp>
    <dsp:sp modelId="{4EA72103-2EF1-4F61-8CEE-9D3665AA984D}">
      <dsp:nvSpPr>
        <dsp:cNvPr id="0" name=""/>
        <dsp:cNvSpPr/>
      </dsp:nvSpPr>
      <dsp:spPr>
        <a:xfrm>
          <a:off x="2081574" y="803810"/>
          <a:ext cx="1446817" cy="2985401"/>
        </a:xfrm>
        <a:prstGeom prst="wedgeRectCallout">
          <a:avLst>
            <a:gd name="adj1" fmla="val 62500"/>
            <a:gd name="adj2" fmla="val 20830"/>
          </a:avLst>
        </a:prstGeom>
        <a:solidFill>
          <a:schemeClr val="accent5">
            <a:tint val="50000"/>
            <a:hueOff val="-2212505"/>
            <a:satOff val="-5923"/>
            <a:lumOff val="4987"/>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txBody>
        <a:bodyPr spcFirstLastPara="0" vert="horz" wrap="square" lIns="44450" tIns="44450" rIns="44450" bIns="44450" numCol="1" spcCol="1270" anchor="t" anchorCtr="0">
          <a:noAutofit/>
        </a:bodyPr>
        <a:lstStyle/>
        <a:p>
          <a:pPr marL="0" lvl="0" indent="0" algn="l" defTabSz="622300">
            <a:lnSpc>
              <a:spcPct val="90000"/>
            </a:lnSpc>
            <a:spcBef>
              <a:spcPct val="0"/>
            </a:spcBef>
            <a:spcAft>
              <a:spcPct val="35000"/>
            </a:spcAft>
            <a:buNone/>
          </a:pPr>
          <a:r>
            <a:rPr lang="en-US" sz="1400" kern="1200" dirty="0"/>
            <a:t>+3 new  municipalities, total of 6 </a:t>
          </a:r>
        </a:p>
        <a:p>
          <a:pPr marL="0" lvl="0" indent="0" algn="l" defTabSz="622300">
            <a:lnSpc>
              <a:spcPct val="90000"/>
            </a:lnSpc>
            <a:spcBef>
              <a:spcPct val="0"/>
            </a:spcBef>
            <a:spcAft>
              <a:spcPct val="35000"/>
            </a:spcAft>
            <a:buNone/>
          </a:pPr>
          <a:r>
            <a:rPr lang="en-US" sz="1400" kern="1200" dirty="0"/>
            <a:t>2 rounds of research : </a:t>
          </a:r>
        </a:p>
        <a:p>
          <a:pPr marL="0" lvl="0" indent="0" algn="l" defTabSz="622300">
            <a:lnSpc>
              <a:spcPct val="90000"/>
            </a:lnSpc>
            <a:spcBef>
              <a:spcPct val="0"/>
            </a:spcBef>
            <a:spcAft>
              <a:spcPct val="35000"/>
            </a:spcAft>
            <a:buNone/>
          </a:pPr>
          <a:r>
            <a:rPr lang="en-US" sz="1400" kern="1200" dirty="0"/>
            <a:t>End line for 3 </a:t>
          </a:r>
        </a:p>
        <a:p>
          <a:pPr marL="0" lvl="0" indent="0" algn="l" defTabSz="622300">
            <a:lnSpc>
              <a:spcPct val="90000"/>
            </a:lnSpc>
            <a:spcBef>
              <a:spcPct val="0"/>
            </a:spcBef>
            <a:spcAft>
              <a:spcPct val="35000"/>
            </a:spcAft>
            <a:buNone/>
          </a:pPr>
          <a:r>
            <a:rPr lang="en-US" sz="1400" kern="1200" dirty="0"/>
            <a:t>Baseline for 3 new municipalities</a:t>
          </a:r>
        </a:p>
        <a:p>
          <a:pPr marL="0" lvl="0" indent="0" algn="l" defTabSz="622300">
            <a:lnSpc>
              <a:spcPct val="90000"/>
            </a:lnSpc>
            <a:spcBef>
              <a:spcPct val="0"/>
            </a:spcBef>
            <a:spcAft>
              <a:spcPct val="35000"/>
            </a:spcAft>
            <a:buNone/>
          </a:pPr>
          <a:r>
            <a:rPr lang="en-US" sz="1400" kern="1200" dirty="0"/>
            <a:t>End line for all 6  </a:t>
          </a:r>
        </a:p>
        <a:p>
          <a:pPr marL="0" lvl="0" indent="0" algn="l" defTabSz="622300">
            <a:lnSpc>
              <a:spcPct val="90000"/>
            </a:lnSpc>
            <a:spcBef>
              <a:spcPct val="0"/>
            </a:spcBef>
            <a:spcAft>
              <a:spcPct val="35000"/>
            </a:spcAft>
            <a:buNone/>
          </a:pPr>
          <a:endParaRPr lang="en-US" sz="1400" kern="1200" dirty="0"/>
        </a:p>
      </dsp:txBody>
      <dsp:txXfrm>
        <a:off x="2265031" y="803810"/>
        <a:ext cx="1263360" cy="2985401"/>
      </dsp:txXfrm>
    </dsp:sp>
    <dsp:sp modelId="{BE18B87F-0F93-4A55-B0DA-7FD5830FF8A5}">
      <dsp:nvSpPr>
        <dsp:cNvPr id="0" name=""/>
        <dsp:cNvSpPr/>
      </dsp:nvSpPr>
      <dsp:spPr>
        <a:xfrm>
          <a:off x="2081574" y="229842"/>
          <a:ext cx="1446817" cy="573968"/>
        </a:xfrm>
        <a:prstGeom prst="rect">
          <a:avLst/>
        </a:prstGeom>
        <a:gradFill rotWithShape="0">
          <a:gsLst>
            <a:gs pos="0">
              <a:schemeClr val="accent5">
                <a:hueOff val="-2709265"/>
                <a:satOff val="26159"/>
                <a:lumOff val="-21830"/>
                <a:alphaOff val="0"/>
                <a:lumMod val="110000"/>
                <a:satMod val="105000"/>
                <a:tint val="67000"/>
              </a:schemeClr>
            </a:gs>
            <a:gs pos="50000">
              <a:schemeClr val="accent5">
                <a:hueOff val="-2709265"/>
                <a:satOff val="26159"/>
                <a:lumOff val="-21830"/>
                <a:alphaOff val="0"/>
                <a:lumMod val="105000"/>
                <a:satMod val="103000"/>
                <a:tint val="73000"/>
              </a:schemeClr>
            </a:gs>
            <a:gs pos="100000">
              <a:schemeClr val="accent5">
                <a:hueOff val="-2709265"/>
                <a:satOff val="26159"/>
                <a:lumOff val="-218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US" sz="2200" kern="1200" dirty="0"/>
            <a:t>2015 </a:t>
          </a:r>
        </a:p>
      </dsp:txBody>
      <dsp:txXfrm>
        <a:off x="2081574" y="229842"/>
        <a:ext cx="1446817" cy="573968"/>
      </dsp:txXfrm>
    </dsp:sp>
    <dsp:sp modelId="{3EE31395-565E-4149-9011-7EE6F5633E77}">
      <dsp:nvSpPr>
        <dsp:cNvPr id="0" name=""/>
        <dsp:cNvSpPr/>
      </dsp:nvSpPr>
      <dsp:spPr>
        <a:xfrm>
          <a:off x="634757" y="803810"/>
          <a:ext cx="1446817" cy="2755558"/>
        </a:xfrm>
        <a:prstGeom prst="wedgeRectCallout">
          <a:avLst>
            <a:gd name="adj1" fmla="val 62500"/>
            <a:gd name="adj2" fmla="val 20830"/>
          </a:avLst>
        </a:prstGeom>
        <a:solidFill>
          <a:schemeClr val="accent5">
            <a:tint val="50000"/>
            <a:hueOff val="-3318758"/>
            <a:satOff val="-8885"/>
            <a:lumOff val="7481"/>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txBody>
        <a:bodyPr spcFirstLastPara="0" vert="horz" wrap="square" lIns="44450" tIns="44450" rIns="44450" bIns="44450" numCol="1" spcCol="1270" anchor="t" anchorCtr="0">
          <a:noAutofit/>
        </a:bodyPr>
        <a:lstStyle/>
        <a:p>
          <a:pPr marL="0" lvl="0" indent="0" algn="l" defTabSz="622300">
            <a:lnSpc>
              <a:spcPct val="90000"/>
            </a:lnSpc>
            <a:spcBef>
              <a:spcPct val="0"/>
            </a:spcBef>
            <a:spcAft>
              <a:spcPct val="35000"/>
            </a:spcAft>
            <a:buNone/>
          </a:pPr>
          <a:r>
            <a:rPr lang="en-US" sz="1400" kern="1200" dirty="0"/>
            <a:t>3 municipalities</a:t>
          </a:r>
        </a:p>
        <a:p>
          <a:pPr marL="0" lvl="0" indent="0" algn="l" defTabSz="622300">
            <a:lnSpc>
              <a:spcPct val="90000"/>
            </a:lnSpc>
            <a:spcBef>
              <a:spcPct val="0"/>
            </a:spcBef>
            <a:spcAft>
              <a:spcPct val="35000"/>
            </a:spcAft>
            <a:buNone/>
          </a:pPr>
          <a:r>
            <a:rPr lang="en-US" sz="1400" kern="1200" dirty="0"/>
            <a:t>Baseline research </a:t>
          </a:r>
        </a:p>
        <a:p>
          <a:pPr marL="0" lvl="0" indent="0" algn="l" defTabSz="622300">
            <a:lnSpc>
              <a:spcPct val="90000"/>
            </a:lnSpc>
            <a:spcBef>
              <a:spcPct val="0"/>
            </a:spcBef>
            <a:spcAft>
              <a:spcPct val="35000"/>
            </a:spcAft>
            <a:buNone/>
          </a:pPr>
          <a:endParaRPr lang="en-US" sz="1400" kern="1200" dirty="0"/>
        </a:p>
      </dsp:txBody>
      <dsp:txXfrm>
        <a:off x="818214" y="803810"/>
        <a:ext cx="1263360" cy="2755558"/>
      </dsp:txXfrm>
    </dsp:sp>
    <dsp:sp modelId="{856A1847-A794-4175-A3B6-111038775DBF}">
      <dsp:nvSpPr>
        <dsp:cNvPr id="0" name=""/>
        <dsp:cNvSpPr/>
      </dsp:nvSpPr>
      <dsp:spPr>
        <a:xfrm>
          <a:off x="634757" y="344551"/>
          <a:ext cx="1446817" cy="459259"/>
        </a:xfrm>
        <a:prstGeom prst="rect">
          <a:avLst/>
        </a:prstGeom>
        <a:gradFill rotWithShape="0">
          <a:gsLst>
            <a:gs pos="0">
              <a:schemeClr val="accent5">
                <a:hueOff val="-4063898"/>
                <a:satOff val="39239"/>
                <a:lumOff val="-32745"/>
                <a:alphaOff val="0"/>
                <a:lumMod val="110000"/>
                <a:satMod val="105000"/>
                <a:tint val="67000"/>
              </a:schemeClr>
            </a:gs>
            <a:gs pos="50000">
              <a:schemeClr val="accent5">
                <a:hueOff val="-4063898"/>
                <a:satOff val="39239"/>
                <a:lumOff val="-32745"/>
                <a:alphaOff val="0"/>
                <a:lumMod val="105000"/>
                <a:satMod val="103000"/>
                <a:tint val="73000"/>
              </a:schemeClr>
            </a:gs>
            <a:gs pos="100000">
              <a:schemeClr val="accent5">
                <a:hueOff val="-4063898"/>
                <a:satOff val="39239"/>
                <a:lumOff val="-3274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US" sz="2200" kern="1200"/>
            <a:t>2014</a:t>
          </a:r>
          <a:endParaRPr lang="en-US" sz="2200" kern="1200" dirty="0"/>
        </a:p>
      </dsp:txBody>
      <dsp:txXfrm>
        <a:off x="634757" y="344551"/>
        <a:ext cx="1446817" cy="459259"/>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B3EEA-2102-46AB-B46A-8CBFCF501BBA}" type="datetimeFigureOut">
              <a:rPr lang="en-GB" smtClean="0"/>
              <a:t>17/05/2017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9E501-5CF4-491C-8F68-2E5748A035C2}" type="slidenum">
              <a:rPr lang="en-GB" smtClean="0"/>
              <a:t>‹#›</a:t>
            </a:fld>
            <a:endParaRPr lang="en-GB"/>
          </a:p>
        </p:txBody>
      </p:sp>
    </p:spTree>
    <p:extLst>
      <p:ext uri="{BB962C8B-B14F-4D97-AF65-F5344CB8AC3E}">
        <p14:creationId xmlns:p14="http://schemas.microsoft.com/office/powerpoint/2010/main" val="291088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B59E501-5CF4-491C-8F68-2E5748A035C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10814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identity</a:t>
            </a:r>
            <a:r>
              <a:rPr lang="en-US" baseline="0" dirty="0"/>
              <a:t> of respondents and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1011D6D-0BE8-43E1-9027-F5676F6787D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59156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88F0295-2E9A-4089-B430-8292075083EC}"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33174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1011D6D-0BE8-43E1-9027-F5676F6787D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34065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1011D6D-0BE8-43E1-9027-F5676F6787D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53250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1011D6D-0BE8-43E1-9027-F5676F6787D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89095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1011D6D-0BE8-43E1-9027-F5676F6787D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95227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24E265-2CCF-471B-B3B4-1801CE7CF9F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03019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24E265-2CCF-471B-B3B4-1801CE7CF9F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39634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24E265-2CCF-471B-B3B4-1801CE7CF9F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0747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24E265-2CCF-471B-B3B4-1801CE7CF9F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49129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B59E501-5CF4-491C-8F68-2E5748A035C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94729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1011D6D-0BE8-43E1-9027-F5676F6787D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62944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1011D6D-0BE8-43E1-9027-F5676F6787D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61189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B59E501-5CF4-491C-8F68-2E5748A035C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22410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B59E501-5CF4-491C-8F68-2E5748A035C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00158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Double-check achievements for 2016</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B59E501-5CF4-491C-8F68-2E5748A035C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05828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Double-check achievements for 2016</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B59E501-5CF4-491C-8F68-2E5748A035C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86425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analysis will also compare tension levels between governorates, districts as well as between ‘urban’ and ‘rural’ areas. The data can then be enriched through incident mapping from Lebanon Support and the tension assessments provided by local partners at municipality level to identify ‘hot spots’ and ‘places to watch’.</a:t>
            </a:r>
            <a:endParaRPr lang="de-DE" sz="1200" dirty="0"/>
          </a:p>
          <a:p>
            <a:endParaRPr lang="de-DE" dirty="0"/>
          </a:p>
        </p:txBody>
      </p:sp>
      <p:sp>
        <p:nvSpPr>
          <p:cNvPr id="4" name="Foliennummernplatzhalt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2E82741-103F-4C21-95CE-078E9DC6F1D0}" type="slidenum">
              <a:rPr kumimoji="0" lang="de-D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de-D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0148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88F0295-2E9A-4089-B430-8292075083EC}"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51576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1011D6D-0BE8-43E1-9027-F5676F6787D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53357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D344BA-7F37-4FF0-93BF-85B3347AE239}" type="datetimeFigureOut">
              <a:rPr lang="en-GB" smtClean="0"/>
              <a:t>17/05/2017</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A4DEE0C1-AE97-41D8-89B7-90E9A03E589B}" type="slidenum">
              <a:rPr lang="en-GB" smtClean="0"/>
              <a:t>‹#›</a:t>
            </a:fld>
            <a:endParaRPr lang="en-GB"/>
          </a:p>
        </p:txBody>
      </p:sp>
    </p:spTree>
    <p:extLst>
      <p:ext uri="{BB962C8B-B14F-4D97-AF65-F5344CB8AC3E}">
        <p14:creationId xmlns:p14="http://schemas.microsoft.com/office/powerpoint/2010/main" val="151597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fld id="{96DFF08F-DC6B-4601-B491-B0F83F6DD2DA}" type="datetimeFigureOut">
              <a:rPr lang="en-US" smtClean="0">
                <a:solidFill>
                  <a:srgbClr val="FFFFFF"/>
                </a:solidFill>
              </a:rPr>
              <a:pPr defTabSz="342900"/>
              <a:t>5/17/2017</a:t>
            </a:fld>
            <a:endParaRPr lang="en-US" dirty="0">
              <a:solidFill>
                <a:srgbClr val="FFFFFF"/>
              </a:solidFill>
            </a:endParaRPr>
          </a:p>
        </p:txBody>
      </p:sp>
      <p:sp>
        <p:nvSpPr>
          <p:cNvPr id="5" name="Footer Placeholder 4"/>
          <p:cNvSpPr>
            <a:spLocks noGrp="1"/>
          </p:cNvSpPr>
          <p:nvPr>
            <p:ph type="ftr" sz="quarter" idx="11"/>
          </p:nvPr>
        </p:nvSpPr>
        <p:spPr/>
        <p:txBody>
          <a:bodyPr/>
          <a:lstStyle/>
          <a:p>
            <a:pPr defTabSz="342900"/>
            <a:endParaRPr lang="en-US" dirty="0">
              <a:solidFill>
                <a:srgbClr val="FFFFFF"/>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defTabSz="342900"/>
            <a:fld id="{4FAB73BC-B049-4115-A692-8D63A059BFB8}" type="slidenum">
              <a:rPr lang="en-US" smtClean="0">
                <a:solidFill>
                  <a:srgbClr val="FFFFFF"/>
                </a:solidFill>
              </a:rPr>
              <a:pPr defTabSz="342900"/>
              <a:t>‹#›</a:t>
            </a:fld>
            <a:endParaRPr lang="en-US" dirty="0">
              <a:solidFill>
                <a:srgbClr val="FFFFFF"/>
              </a:solidFill>
            </a:endParaRPr>
          </a:p>
        </p:txBody>
      </p:sp>
    </p:spTree>
    <p:extLst>
      <p:ext uri="{BB962C8B-B14F-4D97-AF65-F5344CB8AC3E}">
        <p14:creationId xmlns:p14="http://schemas.microsoft.com/office/powerpoint/2010/main" val="97823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fld id="{96DFF08F-DC6B-4601-B491-B0F83F6DD2DA}" type="datetimeFigureOut">
              <a:rPr lang="en-US" smtClean="0">
                <a:solidFill>
                  <a:srgbClr val="FFFFFF"/>
                </a:solidFill>
              </a:rPr>
              <a:pPr defTabSz="342900"/>
              <a:t>5/17/2017</a:t>
            </a:fld>
            <a:endParaRPr lang="en-US" dirty="0">
              <a:solidFill>
                <a:srgbClr val="FFFFFF"/>
              </a:solidFill>
            </a:endParaRPr>
          </a:p>
        </p:txBody>
      </p:sp>
      <p:sp>
        <p:nvSpPr>
          <p:cNvPr id="5" name="Footer Placeholder 4"/>
          <p:cNvSpPr>
            <a:spLocks noGrp="1"/>
          </p:cNvSpPr>
          <p:nvPr>
            <p:ph type="ftr" sz="quarter" idx="11"/>
          </p:nvPr>
        </p:nvSpPr>
        <p:spPr/>
        <p:txBody>
          <a:bodyPr/>
          <a:lstStyle/>
          <a:p>
            <a:pPr defTabSz="342900"/>
            <a:endParaRPr lang="en-US" dirty="0">
              <a:solidFill>
                <a:srgbClr val="FFFFFF"/>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defTabSz="342900"/>
            <a:fld id="{4FAB73BC-B049-4115-A692-8D63A059BFB8}" type="slidenum">
              <a:rPr lang="en-US" smtClean="0">
                <a:solidFill>
                  <a:srgbClr val="FFFFFF"/>
                </a:solidFill>
              </a:rPr>
              <a:pPr defTabSz="342900"/>
              <a:t>‹#›</a:t>
            </a:fld>
            <a:endParaRPr lang="en-US" dirty="0">
              <a:solidFill>
                <a:srgbClr val="FFFFFF"/>
              </a:solidFill>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4036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defTabSz="342900"/>
            <a:fld id="{96DFF08F-DC6B-4601-B491-B0F83F6DD2DA}" type="datetimeFigureOut">
              <a:rPr lang="en-US" smtClean="0">
                <a:solidFill>
                  <a:srgbClr val="FFFFFF"/>
                </a:solidFill>
              </a:rPr>
              <a:pPr defTabSz="342900"/>
              <a:t>5/17/2017</a:t>
            </a:fld>
            <a:endParaRPr lang="en-US" dirty="0">
              <a:solidFill>
                <a:srgbClr val="FFFFFF"/>
              </a:solidFill>
            </a:endParaRPr>
          </a:p>
        </p:txBody>
      </p:sp>
      <p:sp>
        <p:nvSpPr>
          <p:cNvPr id="6" name="Footer Placeholder 5"/>
          <p:cNvSpPr>
            <a:spLocks noGrp="1"/>
          </p:cNvSpPr>
          <p:nvPr>
            <p:ph type="ftr" sz="quarter" idx="11"/>
          </p:nvPr>
        </p:nvSpPr>
        <p:spPr/>
        <p:txBody>
          <a:bodyPr/>
          <a:lstStyle/>
          <a:p>
            <a:pPr defTabSz="342900"/>
            <a:endParaRPr lang="en-US" dirty="0">
              <a:solidFill>
                <a:srgbClr val="FFFFFF"/>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defTabSz="342900"/>
            <a:fld id="{4FAB73BC-B049-4115-A692-8D63A059BFB8}" type="slidenum">
              <a:rPr lang="en-US" smtClean="0">
                <a:solidFill>
                  <a:srgbClr val="FFFFFF"/>
                </a:solidFill>
              </a:rPr>
              <a:pPr defTabSz="342900"/>
              <a:t>‹#›</a:t>
            </a:fld>
            <a:endParaRPr lang="en-US" dirty="0">
              <a:solidFill>
                <a:srgbClr val="FFFFFF"/>
              </a:solidFill>
            </a:endParaRPr>
          </a:p>
        </p:txBody>
      </p:sp>
    </p:spTree>
    <p:extLst>
      <p:ext uri="{BB962C8B-B14F-4D97-AF65-F5344CB8AC3E}">
        <p14:creationId xmlns:p14="http://schemas.microsoft.com/office/powerpoint/2010/main" val="3523943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defTabSz="342900"/>
            <a:fld id="{96DFF08F-DC6B-4601-B491-B0F83F6DD2DA}" type="datetimeFigureOut">
              <a:rPr lang="en-US" smtClean="0">
                <a:solidFill>
                  <a:srgbClr val="FFFFFF"/>
                </a:solidFill>
              </a:rPr>
              <a:pPr defTabSz="342900"/>
              <a:t>5/17/2017</a:t>
            </a:fld>
            <a:endParaRPr lang="en-US" dirty="0">
              <a:solidFill>
                <a:srgbClr val="FFFFFF"/>
              </a:solidFill>
            </a:endParaRPr>
          </a:p>
        </p:txBody>
      </p:sp>
      <p:sp>
        <p:nvSpPr>
          <p:cNvPr id="6" name="Footer Placeholder 5"/>
          <p:cNvSpPr>
            <a:spLocks noGrp="1"/>
          </p:cNvSpPr>
          <p:nvPr>
            <p:ph type="ftr" sz="quarter" idx="11"/>
          </p:nvPr>
        </p:nvSpPr>
        <p:spPr/>
        <p:txBody>
          <a:bodyPr/>
          <a:lstStyle/>
          <a:p>
            <a:pPr defTabSz="342900"/>
            <a:endParaRPr lang="en-US" dirty="0">
              <a:solidFill>
                <a:srgbClr val="FFFFFF"/>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defTabSz="342900"/>
            <a:fld id="{4FAB73BC-B049-4115-A692-8D63A059BFB8}" type="slidenum">
              <a:rPr lang="en-US" smtClean="0">
                <a:solidFill>
                  <a:srgbClr val="FFFFFF"/>
                </a:solidFill>
              </a:rPr>
              <a:pPr defTabSz="342900"/>
              <a:t>‹#›</a:t>
            </a:fld>
            <a:endParaRPr lang="en-US" dirty="0">
              <a:solidFill>
                <a:srgbClr val="FFFFFF"/>
              </a:solidFill>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36308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defTabSz="342900"/>
            <a:fld id="{96DFF08F-DC6B-4601-B491-B0F83F6DD2DA}" type="datetimeFigureOut">
              <a:rPr lang="en-US" smtClean="0">
                <a:solidFill>
                  <a:srgbClr val="FFFFFF"/>
                </a:solidFill>
              </a:rPr>
              <a:pPr defTabSz="342900"/>
              <a:t>5/17/2017</a:t>
            </a:fld>
            <a:endParaRPr lang="en-US" dirty="0">
              <a:solidFill>
                <a:srgbClr val="FFFFFF"/>
              </a:solidFill>
            </a:endParaRPr>
          </a:p>
        </p:txBody>
      </p:sp>
      <p:sp>
        <p:nvSpPr>
          <p:cNvPr id="6" name="Footer Placeholder 5"/>
          <p:cNvSpPr>
            <a:spLocks noGrp="1"/>
          </p:cNvSpPr>
          <p:nvPr>
            <p:ph type="ftr" sz="quarter" idx="11"/>
          </p:nvPr>
        </p:nvSpPr>
        <p:spPr/>
        <p:txBody>
          <a:bodyPr/>
          <a:lstStyle/>
          <a:p>
            <a:pPr defTabSz="342900"/>
            <a:endParaRPr lang="en-US" dirty="0">
              <a:solidFill>
                <a:srgbClr val="FFFFFF"/>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defTabSz="342900"/>
            <a:fld id="{4FAB73BC-B049-4115-A692-8D63A059BFB8}" type="slidenum">
              <a:rPr lang="en-US" smtClean="0">
                <a:solidFill>
                  <a:srgbClr val="FFFFFF"/>
                </a:solidFill>
              </a:rPr>
              <a:pPr defTabSz="342900"/>
              <a:t>‹#›</a:t>
            </a:fld>
            <a:endParaRPr lang="en-US" dirty="0">
              <a:solidFill>
                <a:srgbClr val="FFFFFF"/>
              </a:solidFill>
            </a:endParaRPr>
          </a:p>
        </p:txBody>
      </p:sp>
    </p:spTree>
    <p:extLst>
      <p:ext uri="{BB962C8B-B14F-4D97-AF65-F5344CB8AC3E}">
        <p14:creationId xmlns:p14="http://schemas.microsoft.com/office/powerpoint/2010/main" val="3111503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D344BA-7F37-4FF0-93BF-85B3347AE239}" type="datetimeFigureOut">
              <a:rPr lang="en-GB" smtClean="0"/>
              <a:t>17/05/2017</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4DEE0C1-AE97-41D8-89B7-90E9A03E589B}" type="slidenum">
              <a:rPr lang="en-GB" smtClean="0"/>
              <a:t>‹#›</a:t>
            </a:fld>
            <a:endParaRPr lang="en-GB"/>
          </a:p>
        </p:txBody>
      </p:sp>
    </p:spTree>
    <p:extLst>
      <p:ext uri="{BB962C8B-B14F-4D97-AF65-F5344CB8AC3E}">
        <p14:creationId xmlns:p14="http://schemas.microsoft.com/office/powerpoint/2010/main" val="2827509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D344BA-7F37-4FF0-93BF-85B3347AE239}" type="datetimeFigureOut">
              <a:rPr lang="en-GB" smtClean="0"/>
              <a:t>17/05/2017</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4DEE0C1-AE97-41D8-89B7-90E9A03E589B}" type="slidenum">
              <a:rPr lang="en-GB" smtClean="0"/>
              <a:t>‹#›</a:t>
            </a:fld>
            <a:endParaRPr lang="en-GB"/>
          </a:p>
        </p:txBody>
      </p:sp>
    </p:spTree>
    <p:extLst>
      <p:ext uri="{BB962C8B-B14F-4D97-AF65-F5344CB8AC3E}">
        <p14:creationId xmlns:p14="http://schemas.microsoft.com/office/powerpoint/2010/main" val="3427326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C8D3300F-76E2-4D6A-99A1-8AACD72CD8A7}" type="datetimeFigureOut">
              <a:rPr lang="en-GB" smtClean="0"/>
              <a:pPr/>
              <a:t>17/05/2017</a:t>
            </a:fld>
            <a:endParaRPr lang="en-GB" dirty="0"/>
          </a:p>
        </p:txBody>
      </p:sp>
      <p:sp>
        <p:nvSpPr>
          <p:cNvPr id="5" name="Footer Placeholder 4"/>
          <p:cNvSpPr>
            <a:spLocks noGrp="1"/>
          </p:cNvSpPr>
          <p:nvPr>
            <p:ph type="ftr" sz="quarter" idx="11"/>
          </p:nvPr>
        </p:nvSpPr>
        <p:spPr/>
        <p:txBody>
          <a:bodyPr/>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72D1D69E-29E5-4F0D-B6A2-F82A38128BA2}" type="slidenum">
              <a:rPr lang="en-GB" smtClean="0"/>
              <a:pPr/>
              <a:t>‹#›</a:t>
            </a:fld>
            <a:endParaRPr lang="en-GB" dirty="0"/>
          </a:p>
        </p:txBody>
      </p:sp>
    </p:spTree>
    <p:extLst>
      <p:ext uri="{BB962C8B-B14F-4D97-AF65-F5344CB8AC3E}">
        <p14:creationId xmlns:p14="http://schemas.microsoft.com/office/powerpoint/2010/main" val="14963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7"/>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D95CDC-94E4-4309-97CE-E9C718350A00}" type="datetimeFigureOut">
              <a:rPr lang="en-GB" smtClean="0">
                <a:solidFill>
                  <a:prstClr val="black">
                    <a:tint val="75000"/>
                  </a:prstClr>
                </a:solidFill>
              </a:rPr>
              <a:pPr/>
              <a:t>17/05/2017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B2601F4-DDC1-44A0-B392-AE1275FBC9C1}" type="slidenum">
              <a:rPr lang="en-GB" smtClean="0">
                <a:solidFill>
                  <a:prstClr val="black">
                    <a:tint val="75000"/>
                  </a:prstClr>
                </a:solidFill>
              </a:rPr>
              <a:pPr/>
              <a:t>‹#›</a:t>
            </a:fld>
            <a:endParaRPr lang="en-GB" dirty="0">
              <a:solidFill>
                <a:prstClr val="black">
                  <a:tint val="75000"/>
                </a:prst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751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95CDC-94E4-4309-97CE-E9C718350A00}" type="datetimeFigureOut">
              <a:rPr lang="en-GB" smtClean="0">
                <a:solidFill>
                  <a:prstClr val="black">
                    <a:tint val="75000"/>
                  </a:prstClr>
                </a:solidFill>
              </a:rPr>
              <a:pPr/>
              <a:t>17/05/2017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B2601F4-DDC1-44A0-B392-AE1275FBC9C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4277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D344BA-7F37-4FF0-93BF-85B3347AE239}" type="datetimeFigureOut">
              <a:rPr lang="en-GB" smtClean="0"/>
              <a:t>17/05/2017</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4DEE0C1-AE97-41D8-89B7-90E9A03E589B}" type="slidenum">
              <a:rPr lang="en-GB" smtClean="0"/>
              <a:t>‹#›</a:t>
            </a:fld>
            <a:endParaRPr lang="en-GB"/>
          </a:p>
        </p:txBody>
      </p:sp>
    </p:spTree>
    <p:extLst>
      <p:ext uri="{BB962C8B-B14F-4D97-AF65-F5344CB8AC3E}">
        <p14:creationId xmlns:p14="http://schemas.microsoft.com/office/powerpoint/2010/main" val="240680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D95CDC-94E4-4309-97CE-E9C718350A00}" type="datetimeFigureOut">
              <a:rPr lang="en-GB" smtClean="0">
                <a:solidFill>
                  <a:prstClr val="black">
                    <a:tint val="75000"/>
                  </a:prstClr>
                </a:solidFill>
              </a:rPr>
              <a:pPr/>
              <a:t>17/05/2017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B2601F4-DDC1-44A0-B392-AE1275FBC9C1}" type="slidenum">
              <a:rPr lang="en-GB" smtClean="0">
                <a:solidFill>
                  <a:prstClr val="black">
                    <a:tint val="75000"/>
                  </a:prstClr>
                </a:solidFill>
              </a:rPr>
              <a:pPr/>
              <a:t>‹#›</a:t>
            </a:fld>
            <a:endParaRPr lang="en-GB" dirty="0">
              <a:solidFill>
                <a:prstClr val="black">
                  <a:tint val="75000"/>
                </a:prst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43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D95CDC-94E4-4309-97CE-E9C718350A00}" type="datetimeFigureOut">
              <a:rPr lang="en-GB" smtClean="0">
                <a:solidFill>
                  <a:prstClr val="black">
                    <a:tint val="75000"/>
                  </a:prstClr>
                </a:solidFill>
              </a:rPr>
              <a:pPr/>
              <a:t>17/05/2017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B2601F4-DDC1-44A0-B392-AE1275FBC9C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51768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3"/>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3"/>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D95CDC-94E4-4309-97CE-E9C718350A00}" type="datetimeFigureOut">
              <a:rPr lang="en-GB" smtClean="0">
                <a:solidFill>
                  <a:prstClr val="black">
                    <a:tint val="75000"/>
                  </a:prstClr>
                </a:solidFill>
              </a:rPr>
              <a:pPr/>
              <a:t>17/05/2017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B2601F4-DDC1-44A0-B392-AE1275FBC9C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76794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D95CDC-94E4-4309-97CE-E9C718350A00}" type="datetimeFigureOut">
              <a:rPr lang="en-GB" smtClean="0">
                <a:solidFill>
                  <a:prstClr val="black">
                    <a:tint val="75000"/>
                  </a:prstClr>
                </a:solidFill>
              </a:rPr>
              <a:pPr/>
              <a:t>17/05/2017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B2601F4-DDC1-44A0-B392-AE1275FBC9C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14493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8D95CDC-94E4-4309-97CE-E9C718350A00}" type="datetimeFigureOut">
              <a:rPr lang="en-GB" smtClean="0">
                <a:solidFill>
                  <a:prstClr val="black">
                    <a:tint val="75000"/>
                  </a:prstClr>
                </a:solidFill>
              </a:rPr>
              <a:pPr/>
              <a:t>17/05/2017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B2601F4-DDC1-44A0-B392-AE1275FBC9C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18475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1"/>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5" y="6459786"/>
            <a:ext cx="1963883" cy="365125"/>
          </a:xfrm>
        </p:spPr>
        <p:txBody>
          <a:bodyPr/>
          <a:lstStyle>
            <a:lvl1pPr algn="l">
              <a:defRPr/>
            </a:lvl1pPr>
          </a:lstStyle>
          <a:p>
            <a:fld id="{08D95CDC-94E4-4309-97CE-E9C718350A00}" type="datetimeFigureOut">
              <a:rPr lang="en-GB" smtClean="0">
                <a:solidFill>
                  <a:prstClr val="black">
                    <a:tint val="75000"/>
                  </a:prstClr>
                </a:solidFill>
              </a:rPr>
              <a:pPr/>
              <a:t>17/05/2017</a:t>
            </a:fld>
            <a:endParaRPr lang="en-GB" dirty="0">
              <a:solidFill>
                <a:prstClr val="black">
                  <a:tint val="75000"/>
                </a:prstClr>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2601F4-DDC1-44A0-B392-AE1275FBC9C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1693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1"/>
            <a:ext cx="9143989"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D95CDC-94E4-4309-97CE-E9C718350A00}" type="datetimeFigureOut">
              <a:rPr lang="en-GB" smtClean="0">
                <a:solidFill>
                  <a:prstClr val="black">
                    <a:tint val="75000"/>
                  </a:prstClr>
                </a:solidFill>
              </a:rPr>
              <a:pPr/>
              <a:t>17/05/2017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B2601F4-DDC1-44A0-B392-AE1275FBC9C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83383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95CDC-94E4-4309-97CE-E9C718350A00}" type="datetimeFigureOut">
              <a:rPr lang="en-GB" smtClean="0">
                <a:solidFill>
                  <a:prstClr val="black">
                    <a:tint val="75000"/>
                  </a:prstClr>
                </a:solidFill>
              </a:rPr>
              <a:pPr/>
              <a:t>17/05/2017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B2601F4-DDC1-44A0-B392-AE1275FBC9C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03588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1"/>
            <a:ext cx="1971675" cy="57598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2301"/>
            <a:ext cx="5800725" cy="5759899"/>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95CDC-94E4-4309-97CE-E9C718350A00}" type="datetimeFigureOut">
              <a:rPr lang="en-GB" smtClean="0">
                <a:solidFill>
                  <a:prstClr val="black">
                    <a:tint val="75000"/>
                  </a:prstClr>
                </a:solidFill>
              </a:rPr>
              <a:pPr/>
              <a:t>17/05/2017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B2601F4-DDC1-44A0-B392-AE1275FBC9C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62542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C8D3300F-76E2-4D6A-99A1-8AACD72CD8A7}" type="datetimeFigureOut">
              <a:rPr lang="en-GB" smtClean="0"/>
              <a:pPr/>
              <a:t>17/05/2017</a:t>
            </a:fld>
            <a:endParaRPr lang="en-GB" dirty="0"/>
          </a:p>
        </p:txBody>
      </p:sp>
      <p:sp>
        <p:nvSpPr>
          <p:cNvPr id="5" name="Footer Placeholder 4"/>
          <p:cNvSpPr>
            <a:spLocks noGrp="1"/>
          </p:cNvSpPr>
          <p:nvPr>
            <p:ph type="ftr" sz="quarter" idx="11"/>
          </p:nvPr>
        </p:nvSpPr>
        <p:spPr/>
        <p:txBody>
          <a:bodyPr/>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72D1D69E-29E5-4F0D-B6A2-F82A38128BA2}" type="slidenum">
              <a:rPr lang="en-GB" smtClean="0"/>
              <a:pPr/>
              <a:t>‹#›</a:t>
            </a:fld>
            <a:endParaRPr lang="en-GB" dirty="0"/>
          </a:p>
        </p:txBody>
      </p:sp>
    </p:spTree>
    <p:extLst>
      <p:ext uri="{BB962C8B-B14F-4D97-AF65-F5344CB8AC3E}">
        <p14:creationId xmlns:p14="http://schemas.microsoft.com/office/powerpoint/2010/main" val="399193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D344BA-7F37-4FF0-93BF-85B3347AE239}" type="datetimeFigureOut">
              <a:rPr lang="en-GB" smtClean="0"/>
              <a:t>17/05/2017</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4DEE0C1-AE97-41D8-89B7-90E9A03E589B}" type="slidenum">
              <a:rPr lang="en-GB" smtClean="0"/>
              <a:t>‹#›</a:t>
            </a:fld>
            <a:endParaRPr lang="en-GB"/>
          </a:p>
        </p:txBody>
      </p:sp>
    </p:spTree>
    <p:extLst>
      <p:ext uri="{BB962C8B-B14F-4D97-AF65-F5344CB8AC3E}">
        <p14:creationId xmlns:p14="http://schemas.microsoft.com/office/powerpoint/2010/main" val="4165934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C81DF830-41F1-45FF-BB01-3C9C788D7B75}" type="datetime1">
              <a:rPr lang="en-GB" smtClean="0"/>
              <a:t>17/05/2017</a:t>
            </a:fld>
            <a:endParaRPr lang="en-GB" dirty="0"/>
          </a:p>
        </p:txBody>
      </p:sp>
      <p:sp>
        <p:nvSpPr>
          <p:cNvPr id="5" name="Footer Placeholder 4"/>
          <p:cNvSpPr>
            <a:spLocks noGrp="1"/>
          </p:cNvSpPr>
          <p:nvPr>
            <p:ph type="ftr" sz="quarter" idx="11"/>
          </p:nvPr>
        </p:nvSpPr>
        <p:spPr/>
        <p:txBody>
          <a:bodyPr/>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72D1D69E-29E5-4F0D-B6A2-F82A38128BA2}" type="slidenum">
              <a:rPr lang="en-GB" smtClean="0"/>
              <a:pPr/>
              <a:t>‹#›</a:t>
            </a:fld>
            <a:endParaRPr lang="en-GB" dirty="0"/>
          </a:p>
        </p:txBody>
      </p:sp>
    </p:spTree>
    <p:extLst>
      <p:ext uri="{BB962C8B-B14F-4D97-AF65-F5344CB8AC3E}">
        <p14:creationId xmlns:p14="http://schemas.microsoft.com/office/powerpoint/2010/main" val="3292567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353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3050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09998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786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6504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908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1077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1223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D344BA-7F37-4FF0-93BF-85B3347AE239}" type="datetimeFigureOut">
              <a:rPr lang="en-GB" smtClean="0"/>
              <a:t>17/05/2017</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A4DEE0C1-AE97-41D8-89B7-90E9A03E589B}" type="slidenum">
              <a:rPr lang="en-GB" smtClean="0"/>
              <a:t>‹#›</a:t>
            </a:fld>
            <a:endParaRPr lang="en-GB"/>
          </a:p>
        </p:txBody>
      </p:sp>
    </p:spTree>
    <p:extLst>
      <p:ext uri="{BB962C8B-B14F-4D97-AF65-F5344CB8AC3E}">
        <p14:creationId xmlns:p14="http://schemas.microsoft.com/office/powerpoint/2010/main" val="397019724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075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5490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pPr defTabSz="342900">
              <a:defRPr/>
            </a:pPr>
            <a:fld id="{F5487CF6-67C0-444D-AF31-30ACFB4D9D83}" type="datetimeFigureOut">
              <a:rPr lang="en-US" sz="1350" smtClean="0">
                <a:solidFill>
                  <a:prstClr val="black"/>
                </a:solidFill>
              </a:rPr>
              <a:pPr defTabSz="342900">
                <a:defRPr/>
              </a:pPr>
              <a:t>5/17/2017</a:t>
            </a:fld>
            <a:endParaRPr lang="en-GB" sz="1350" dirty="0">
              <a:solidFill>
                <a:prstClr val="black"/>
              </a:solidFill>
            </a:endParaRPr>
          </a:p>
        </p:txBody>
      </p:sp>
      <p:sp>
        <p:nvSpPr>
          <p:cNvPr id="3" name="Footer Placeholder 2"/>
          <p:cNvSpPr>
            <a:spLocks noGrp="1"/>
          </p:cNvSpPr>
          <p:nvPr>
            <p:ph type="ftr" sz="quarter" idx="11"/>
          </p:nvPr>
        </p:nvSpPr>
        <p:spPr/>
        <p:txBody>
          <a:bodyPr/>
          <a:lstStyle/>
          <a:p>
            <a:pPr algn="l" defTabSz="342900">
              <a:defRPr/>
            </a:pPr>
            <a:endParaRPr lang="en-GB" sz="900" dirty="0">
              <a:solidFill>
                <a:srgbClr val="FFFFFF"/>
              </a:solidFill>
              <a:latin typeface="Open Sans"/>
            </a:endParaRPr>
          </a:p>
        </p:txBody>
      </p:sp>
      <p:sp>
        <p:nvSpPr>
          <p:cNvPr id="4" name="Slide Number Placeholder 3"/>
          <p:cNvSpPr>
            <a:spLocks noGrp="1"/>
          </p:cNvSpPr>
          <p:nvPr>
            <p:ph type="sldNum" sz="quarter" idx="12"/>
          </p:nvPr>
        </p:nvSpPr>
        <p:spPr/>
        <p:txBody>
          <a:bodyPr/>
          <a:lstStyle/>
          <a:p>
            <a:pPr algn="l" defTabSz="342900">
              <a:defRPr/>
            </a:pPr>
            <a:fld id="{0B6E255B-6612-2644-BDFD-219D9379E51B}" type="slidenum">
              <a:rPr lang="en-GB" sz="900" smtClean="0">
                <a:solidFill>
                  <a:srgbClr val="FFFFFF"/>
                </a:solidFill>
                <a:latin typeface="Open Sans"/>
              </a:rPr>
              <a:pPr algn="l" defTabSz="342900">
                <a:defRPr/>
              </a:pPr>
              <a:t>‹#›</a:t>
            </a:fld>
            <a:endParaRPr lang="en-GB" sz="900" dirty="0">
              <a:solidFill>
                <a:srgbClr val="FFFFFF"/>
              </a:solidFill>
              <a:latin typeface="Open Sans"/>
            </a:endParaRPr>
          </a:p>
        </p:txBody>
      </p:sp>
    </p:spTree>
    <p:extLst>
      <p:ext uri="{BB962C8B-B14F-4D97-AF65-F5344CB8AC3E}">
        <p14:creationId xmlns:p14="http://schemas.microsoft.com/office/powerpoint/2010/main" val="265990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7"/>
            <a:ext cx="6858000" cy="1655763"/>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361DE66-5FA6-4EC0-8943-0B04F86B3CC2}" type="datetime1">
              <a:rPr lang="en-GB" smtClean="0"/>
              <a:t>17/05/2017</a:t>
            </a:fld>
            <a:endParaRPr lang="en-GB"/>
          </a:p>
        </p:txBody>
      </p:sp>
      <p:sp>
        <p:nvSpPr>
          <p:cNvPr id="5" name="Footer Placeholder 4"/>
          <p:cNvSpPr>
            <a:spLocks noGrp="1"/>
          </p:cNvSpPr>
          <p:nvPr>
            <p:ph type="ftr" sz="quarter" idx="11"/>
          </p:nvPr>
        </p:nvSpPr>
        <p:spPr/>
        <p:txBody>
          <a:bodyPr/>
          <a:lstStyle/>
          <a:p>
            <a:r>
              <a:rPr lang="en-GB"/>
              <a:t>DRAFT OUTLINE</a:t>
            </a:r>
          </a:p>
        </p:txBody>
      </p:sp>
      <p:sp>
        <p:nvSpPr>
          <p:cNvPr id="6" name="Slide Number Placeholder 5"/>
          <p:cNvSpPr>
            <a:spLocks noGrp="1"/>
          </p:cNvSpPr>
          <p:nvPr>
            <p:ph type="sldNum" sz="quarter" idx="12"/>
          </p:nvPr>
        </p:nvSpPr>
        <p:spPr/>
        <p:txBody>
          <a:bodyPr/>
          <a:lstStyle/>
          <a:p>
            <a:fld id="{596DB448-91C7-47D4-9F77-925B5F5078A3}" type="slidenum">
              <a:rPr lang="en-GB" smtClean="0"/>
              <a:t>‹#›</a:t>
            </a:fld>
            <a:endParaRPr lang="en-GB"/>
          </a:p>
        </p:txBody>
      </p:sp>
    </p:spTree>
    <p:extLst>
      <p:ext uri="{BB962C8B-B14F-4D97-AF65-F5344CB8AC3E}">
        <p14:creationId xmlns:p14="http://schemas.microsoft.com/office/powerpoint/2010/main" val="10104677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1183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3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6642102"/>
            <a:ext cx="914400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450">
                <a:solidFill>
                  <a:srgbClr val="A6A6A6"/>
                </a:solidFill>
              </a:rPr>
              <a:t>SenseMaker® software and logo is the property of Cognitive Edge Pte Ltd.  Presentation © 2015 ThinkClarity Ltd.  Used by Aktis Strategy with agreement from ThinkClarity. All Rights Reserved.  </a:t>
            </a:r>
          </a:p>
        </p:txBody>
      </p:sp>
      <p:sp>
        <p:nvSpPr>
          <p:cNvPr id="5" name="Slide Number Placeholder 17"/>
          <p:cNvSpPr txBox="1">
            <a:spLocks/>
          </p:cNvSpPr>
          <p:nvPr userDrawn="1"/>
        </p:nvSpPr>
        <p:spPr>
          <a:xfrm>
            <a:off x="8459788" y="6442076"/>
            <a:ext cx="51435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DDB567F-BBE9-4DFF-92CE-428013DB049C}" type="slidenum">
              <a:rPr lang="en-GB" sz="900" smtClean="0"/>
              <a:pPr fontAlgn="auto">
                <a:spcBef>
                  <a:spcPts val="0"/>
                </a:spcBef>
                <a:spcAft>
                  <a:spcPts val="0"/>
                </a:spcAft>
                <a:defRPr/>
              </a:pPr>
              <a:t>‹#›</a:t>
            </a:fld>
            <a:endParaRPr lang="en-GB" sz="900" dirty="0"/>
          </a:p>
        </p:txBody>
      </p:sp>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0"/>
          </p:nvPr>
        </p:nvSpPr>
        <p:spPr/>
        <p:txBody>
          <a:bodyPr/>
          <a:lstStyle>
            <a:lvl1pPr>
              <a:defRPr/>
            </a:lvl1pPr>
          </a:lstStyle>
          <a:p>
            <a:pPr>
              <a:defRPr/>
            </a:pPr>
            <a:fld id="{76893FDA-3F07-4D9F-9C53-2D4009F8DDFA}" type="datetime1">
              <a:rPr lang="en-GB"/>
              <a:pPr>
                <a:defRPr/>
              </a:pPr>
              <a:t>17/05/2017</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345340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D344BA-7F37-4FF0-93BF-85B3347AE239}" type="datetimeFigureOut">
              <a:rPr lang="en-GB" smtClean="0"/>
              <a:t>17/05/2017</a:t>
            </a:fld>
            <a:endParaRPr lang="en-GB"/>
          </a:p>
        </p:txBody>
      </p:sp>
      <p:sp>
        <p:nvSpPr>
          <p:cNvPr id="8" name="Footer Placeholder 7"/>
          <p:cNvSpPr>
            <a:spLocks noGrp="1"/>
          </p:cNvSpPr>
          <p:nvPr>
            <p:ph type="ftr" sz="quarter" idx="11"/>
          </p:nvPr>
        </p:nvSpPr>
        <p:spPr/>
        <p:txBody>
          <a:bodyPr/>
          <a:lstStyle/>
          <a:p>
            <a:endParaRPr lang="en-GB"/>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A4DEE0C1-AE97-41D8-89B7-90E9A03E589B}" type="slidenum">
              <a:rPr lang="en-GB" smtClean="0"/>
              <a:t>‹#›</a:t>
            </a:fld>
            <a:endParaRPr lang="en-GB"/>
          </a:p>
        </p:txBody>
      </p:sp>
    </p:spTree>
    <p:extLst>
      <p:ext uri="{BB962C8B-B14F-4D97-AF65-F5344CB8AC3E}">
        <p14:creationId xmlns:p14="http://schemas.microsoft.com/office/powerpoint/2010/main" val="362485704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D344BA-7F37-4FF0-93BF-85B3347AE239}" type="datetimeFigureOut">
              <a:rPr lang="en-GB" smtClean="0"/>
              <a:t>17/05/2017</a:t>
            </a:fld>
            <a:endParaRPr lang="en-GB"/>
          </a:p>
        </p:txBody>
      </p:sp>
      <p:sp>
        <p:nvSpPr>
          <p:cNvPr id="4" name="Footer Placeholder 3"/>
          <p:cNvSpPr>
            <a:spLocks noGrp="1"/>
          </p:cNvSpPr>
          <p:nvPr>
            <p:ph type="ftr" sz="quarter" idx="11"/>
          </p:nvPr>
        </p:nvSpPr>
        <p:spPr/>
        <p:txBody>
          <a:bodyPr/>
          <a:lstStyle/>
          <a:p>
            <a:endParaRPr lang="en-GB"/>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4DEE0C1-AE97-41D8-89B7-90E9A03E589B}" type="slidenum">
              <a:rPr lang="en-GB" smtClean="0"/>
              <a:t>‹#›</a:t>
            </a:fld>
            <a:endParaRPr lang="en-GB"/>
          </a:p>
        </p:txBody>
      </p:sp>
    </p:spTree>
    <p:extLst>
      <p:ext uri="{BB962C8B-B14F-4D97-AF65-F5344CB8AC3E}">
        <p14:creationId xmlns:p14="http://schemas.microsoft.com/office/powerpoint/2010/main" val="157937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D344BA-7F37-4FF0-93BF-85B3347AE239}" type="datetimeFigureOut">
              <a:rPr lang="en-GB" smtClean="0"/>
              <a:t>17/05/2017</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4DEE0C1-AE97-41D8-89B7-90E9A03E589B}" type="slidenum">
              <a:rPr lang="en-GB" smtClean="0"/>
              <a:t>‹#›</a:t>
            </a:fld>
            <a:endParaRPr lang="en-GB"/>
          </a:p>
        </p:txBody>
      </p:sp>
    </p:spTree>
    <p:extLst>
      <p:ext uri="{BB962C8B-B14F-4D97-AF65-F5344CB8AC3E}">
        <p14:creationId xmlns:p14="http://schemas.microsoft.com/office/powerpoint/2010/main" val="2406703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0D344BA-7F37-4FF0-93BF-85B3347AE239}" type="datetimeFigureOut">
              <a:rPr lang="en-GB" smtClean="0"/>
              <a:t>17/05/2017</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4DEE0C1-AE97-41D8-89B7-90E9A03E589B}" type="slidenum">
              <a:rPr lang="en-GB" smtClean="0"/>
              <a:t>‹#›</a:t>
            </a:fld>
            <a:endParaRPr lang="en-GB"/>
          </a:p>
        </p:txBody>
      </p:sp>
    </p:spTree>
    <p:extLst>
      <p:ext uri="{BB962C8B-B14F-4D97-AF65-F5344CB8AC3E}">
        <p14:creationId xmlns:p14="http://schemas.microsoft.com/office/powerpoint/2010/main" val="44953643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0D344BA-7F37-4FF0-93BF-85B3347AE239}" type="datetimeFigureOut">
              <a:rPr lang="en-GB" smtClean="0"/>
              <a:t>17/05/2017</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4DEE0C1-AE97-41D8-89B7-90E9A03E589B}" type="slidenum">
              <a:rPr lang="en-GB" smtClean="0"/>
              <a:t>‹#›</a:t>
            </a:fld>
            <a:endParaRPr lang="en-GB"/>
          </a:p>
        </p:txBody>
      </p:sp>
    </p:spTree>
    <p:extLst>
      <p:ext uri="{BB962C8B-B14F-4D97-AF65-F5344CB8AC3E}">
        <p14:creationId xmlns:p14="http://schemas.microsoft.com/office/powerpoint/2010/main" val="178867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96DFF08F-DC6B-4601-B491-B0F83F6DD2DA}" type="datetimeFigureOut">
              <a:rPr lang="en-US" smtClean="0">
                <a:solidFill>
                  <a:srgbClr val="FFFFFF"/>
                </a:solidFill>
              </a:rPr>
              <a:pPr defTabSz="342900"/>
              <a:t>5/17/2017</a:t>
            </a:fld>
            <a:endParaRPr lang="en-US" dirty="0">
              <a:solidFill>
                <a:srgbClr val="FFFFFF"/>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endParaRPr lang="en-US" dirty="0">
              <a:solidFill>
                <a:srgbClr val="FFFFFF"/>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342900"/>
            <a:fld id="{4FAB73BC-B049-4115-A692-8D63A059BFB8}" type="slidenum">
              <a:rPr lang="en-US" smtClean="0">
                <a:solidFill>
                  <a:srgbClr val="FFFFFF"/>
                </a:solidFill>
              </a:rPr>
              <a:pPr defTabSz="342900"/>
              <a:t>‹#›</a:t>
            </a:fld>
            <a:endParaRPr lang="en-US" dirty="0">
              <a:solidFill>
                <a:srgbClr val="FFFFFF"/>
              </a:solidFill>
            </a:endParaRPr>
          </a:p>
        </p:txBody>
      </p:sp>
    </p:spTree>
    <p:extLst>
      <p:ext uri="{BB962C8B-B14F-4D97-AF65-F5344CB8AC3E}">
        <p14:creationId xmlns:p14="http://schemas.microsoft.com/office/powerpoint/2010/main" val="124632994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5"/>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C8D3300F-76E2-4D6A-99A1-8AACD72CD8A7}" type="datetimeFigureOut">
              <a:rPr lang="en-GB" smtClean="0"/>
              <a:t>17/05/2017</a:t>
            </a:fld>
            <a:endParaRPr lang="en-GB" dirty="0"/>
          </a:p>
        </p:txBody>
      </p:sp>
      <p:sp>
        <p:nvSpPr>
          <p:cNvPr id="5" name="Footer Placeholder 4"/>
          <p:cNvSpPr>
            <a:spLocks noGrp="1"/>
          </p:cNvSpPr>
          <p:nvPr>
            <p:ph type="ftr" sz="quarter" idx="3"/>
          </p:nvPr>
        </p:nvSpPr>
        <p:spPr>
          <a:xfrm>
            <a:off x="2764640"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GB" dirty="0"/>
          </a:p>
        </p:txBody>
      </p:sp>
      <p:sp>
        <p:nvSpPr>
          <p:cNvPr id="6" name="Slide Number Placeholder 5"/>
          <p:cNvSpPr>
            <a:spLocks noGrp="1"/>
          </p:cNvSpPr>
          <p:nvPr>
            <p:ph type="sldNum" sz="quarter" idx="4"/>
          </p:nvPr>
        </p:nvSpPr>
        <p:spPr>
          <a:xfrm>
            <a:off x="7425345"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72D1D69E-29E5-4F0D-B6A2-F82A38128BA2}" type="slidenum">
              <a:rPr lang="en-GB" smtClean="0"/>
              <a:t>‹#›</a:t>
            </a:fld>
            <a:endParaRPr lang="en-GB"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395906"/>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1933BD1B-ACD4-47C1-897A-0FB9CE8C7ED7}" type="datetime1">
              <a:rPr lang="en-GB" smtClean="0"/>
              <a:t>17/05/2017</a:t>
            </a:fld>
            <a:endParaRPr lang="en-GB" dirty="0"/>
          </a:p>
        </p:txBody>
      </p:sp>
      <p:sp>
        <p:nvSpPr>
          <p:cNvPr id="5" name="Footer Placeholder 4"/>
          <p:cNvSpPr>
            <a:spLocks noGrp="1"/>
          </p:cNvSpPr>
          <p:nvPr>
            <p:ph type="ftr" sz="quarter" idx="3"/>
          </p:nvPr>
        </p:nvSpPr>
        <p:spPr>
          <a:xfrm>
            <a:off x="3028950" y="6356351"/>
            <a:ext cx="30861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72D1D69E-29E5-4F0D-B6A2-F82A38128BA2}" type="slidenum">
              <a:rPr lang="en-GB" smtClean="0"/>
              <a:t>‹#›</a:t>
            </a:fld>
            <a:endParaRPr lang="en-GB" dirty="0"/>
          </a:p>
        </p:txBody>
      </p:sp>
    </p:spTree>
    <p:extLst>
      <p:ext uri="{BB962C8B-B14F-4D97-AF65-F5344CB8AC3E}">
        <p14:creationId xmlns:p14="http://schemas.microsoft.com/office/powerpoint/2010/main" val="181312640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Layout" Target="../slideLayouts/slideLayout19.xml"/><Relationship Id="rId6" Type="http://schemas.openxmlformats.org/officeDocument/2006/relationships/hyperlink" Target="http://civilsociety-centre.org/cap/map" TargetMode="External"/><Relationship Id="rId5" Type="http://schemas.openxmlformats.org/officeDocument/2006/relationships/image" Target="../media/image20.png"/><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9.xml"/><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3.xml"/><Relationship Id="rId5" Type="http://schemas.openxmlformats.org/officeDocument/2006/relationships/image" Target="../media/image29.jpe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google.co.uk/url?sa=i&amp;rct=j&amp;q=&amp;esrc=s&amp;source=images&amp;cd=&amp;cad=rja&amp;uact=8&amp;docid=sM6PSgVl0fjqGM&amp;tbnid=JXrEah5NYKee-M:&amp;ved=0CAUQjRw&amp;url=http://www.sensemakerscans.com/&amp;ei=lZOEU8T6D8ekyAT2rIL4CA&amp;bvm=bv.67720277,d.aWw&amp;psig=AFQjCNFFVoTKeNVoAq_HvK2IMoJejftBbQ&amp;ust=1401283851266157" TargetMode="Externa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1.xml"/><Relationship Id="rId1" Type="http://schemas.openxmlformats.org/officeDocument/2006/relationships/slideLayout" Target="../slideLayouts/slideLayout42.xml"/><Relationship Id="rId4" Type="http://schemas.openxmlformats.org/officeDocument/2006/relationships/image" Target="../media/image39.jpeg"/></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71600" y="2060848"/>
            <a:ext cx="7344816" cy="331236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dirty="0"/>
          </a:p>
          <a:p>
            <a:pPr algn="ctr"/>
            <a:r>
              <a:rPr lang="en-GB" dirty="0"/>
              <a:t>National </a:t>
            </a:r>
            <a:r>
              <a:rPr lang="en-GB" dirty="0" err="1"/>
              <a:t>SoST</a:t>
            </a:r>
            <a:r>
              <a:rPr lang="en-GB" dirty="0"/>
              <a:t> Working group meeting</a:t>
            </a:r>
          </a:p>
          <a:p>
            <a:pPr algn="ctr"/>
            <a:endParaRPr lang="en-GB" sz="3700" dirty="0"/>
          </a:p>
          <a:p>
            <a:pPr algn="ctr"/>
            <a:r>
              <a:rPr lang="en-GB" sz="2900" dirty="0"/>
              <a:t>Ministry of Social Affairs, 5 May 2017</a:t>
            </a:r>
            <a:endParaRPr lang="en-GB" sz="2500" dirty="0"/>
          </a:p>
          <a:p>
            <a:pPr algn="ctr"/>
            <a:endParaRPr lang="en-GB" sz="27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7" y="980729"/>
            <a:ext cx="2232248" cy="95465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9908" y="996308"/>
            <a:ext cx="673016" cy="673016"/>
          </a:xfrm>
          <a:prstGeom prst="rect">
            <a:avLst/>
          </a:prstGeom>
        </p:spPr>
      </p:pic>
    </p:spTree>
    <p:extLst>
      <p:ext uri="{BB962C8B-B14F-4D97-AF65-F5344CB8AC3E}">
        <p14:creationId xmlns:p14="http://schemas.microsoft.com/office/powerpoint/2010/main" val="358560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36589"/>
            <a:ext cx="7886700" cy="383182"/>
          </a:xfrm>
          <a:noFill/>
        </p:spPr>
        <p:txBody>
          <a:bodyPr vert="horz" wrap="square" lIns="68580" tIns="34290" rIns="68580" bIns="34290" rtlCol="0" anchor="ctr">
            <a:spAutoFit/>
          </a:bodyPr>
          <a:lstStyle/>
          <a:p>
            <a:pPr defTabSz="914400"/>
            <a:r>
              <a:rPr lang="en-US" sz="2400" b="1" dirty="0">
                <a:solidFill>
                  <a:srgbClr val="3E2C41"/>
                </a:solidFill>
                <a:latin typeface="+mn-lt"/>
                <a:ea typeface="Open Sans" panose="020B0606030504020204" pitchFamily="34" charset="0"/>
                <a:cs typeface="Open Sans" panose="020B0606030504020204" pitchFamily="34" charset="0"/>
              </a:rPr>
              <a:t>LCRP &amp; Stabilization</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6" name="TextBox 5"/>
          <p:cNvSpPr txBox="1"/>
          <p:nvPr/>
        </p:nvSpPr>
        <p:spPr>
          <a:xfrm>
            <a:off x="628650" y="2226470"/>
            <a:ext cx="2863230" cy="3139321"/>
          </a:xfrm>
          <a:prstGeom prst="rect">
            <a:avLst/>
          </a:prstGeom>
          <a:noFill/>
        </p:spPr>
        <p:txBody>
          <a:bodyPr wrap="square" rtlCol="0">
            <a:spAutoFit/>
          </a:bodyPr>
          <a:lstStyle/>
          <a:p>
            <a:r>
              <a:rPr lang="en-US" kern="0" dirty="0">
                <a:solidFill>
                  <a:sysClr val="windowText" lastClr="000000"/>
                </a:solidFill>
              </a:rPr>
              <a:t>Integrated humanitarian &amp; stabilization plan </a:t>
            </a:r>
            <a:r>
              <a:rPr lang="en-US" kern="0" dirty="0">
                <a:solidFill>
                  <a:sysClr val="windowText" lastClr="000000"/>
                </a:solidFill>
                <a:sym typeface="Wingdings" panose="05000000000000000000" pitchFamily="2" charset="2"/>
              </a:rPr>
              <a:t> the whole LCRP contributes to stabilization</a:t>
            </a:r>
          </a:p>
          <a:p>
            <a:endParaRPr lang="en-US" kern="0" dirty="0">
              <a:solidFill>
                <a:sysClr val="windowText" lastClr="000000"/>
              </a:solidFill>
              <a:sym typeface="Wingdings" panose="05000000000000000000" pitchFamily="2" charset="2"/>
            </a:endParaRPr>
          </a:p>
          <a:p>
            <a:r>
              <a:rPr lang="en-US" kern="0" dirty="0">
                <a:solidFill>
                  <a:sysClr val="windowText" lastClr="000000"/>
                </a:solidFill>
                <a:sym typeface="Wingdings" panose="05000000000000000000" pitchFamily="2" charset="2"/>
              </a:rPr>
              <a:t>Stabilization not defined as such but understood as increasing community  resilience to mitigate risk of tension or conflict at the local level.  </a:t>
            </a:r>
            <a:endParaRPr lang="en-US" kern="0" dirty="0">
              <a:solidFill>
                <a:sysClr val="windowText" lastClr="000000"/>
              </a:solidFill>
            </a:endParaRPr>
          </a:p>
        </p:txBody>
      </p:sp>
      <p:pic>
        <p:nvPicPr>
          <p:cNvPr id="4" name="Picture 3"/>
          <p:cNvPicPr>
            <a:picLocks noChangeAspect="1"/>
          </p:cNvPicPr>
          <p:nvPr/>
        </p:nvPicPr>
        <p:blipFill>
          <a:blip r:embed="rId2"/>
          <a:stretch>
            <a:fillRect/>
          </a:stretch>
        </p:blipFill>
        <p:spPr>
          <a:xfrm>
            <a:off x="3563888" y="2226469"/>
            <a:ext cx="5430156" cy="2649716"/>
          </a:xfrm>
          <a:prstGeom prst="rect">
            <a:avLst/>
          </a:prstGeom>
        </p:spPr>
      </p:pic>
    </p:spTree>
    <p:extLst>
      <p:ext uri="{BB962C8B-B14F-4D97-AF65-F5344CB8AC3E}">
        <p14:creationId xmlns:p14="http://schemas.microsoft.com/office/powerpoint/2010/main" val="406683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defTabSz="914400"/>
            <a:r>
              <a:rPr lang="de-DE" sz="2400" b="1" dirty="0" err="1">
                <a:solidFill>
                  <a:srgbClr val="3E2C41"/>
                </a:solidFill>
                <a:latin typeface="+mn-lt"/>
              </a:rPr>
              <a:t>Stabilization</a:t>
            </a:r>
            <a:r>
              <a:rPr lang="de-DE" sz="2400" b="1" dirty="0">
                <a:solidFill>
                  <a:srgbClr val="3E2C41"/>
                </a:solidFill>
                <a:latin typeface="+mn-lt"/>
              </a:rPr>
              <a:t> </a:t>
            </a:r>
            <a:r>
              <a:rPr lang="de-DE" sz="2400" b="1" dirty="0" err="1">
                <a:solidFill>
                  <a:srgbClr val="3E2C41"/>
                </a:solidFill>
                <a:latin typeface="+mn-lt"/>
              </a:rPr>
              <a:t>monitoring</a:t>
            </a:r>
            <a:endParaRPr lang="en-GB" sz="2400" b="1" dirty="0">
              <a:solidFill>
                <a:srgbClr val="3E2C41"/>
              </a:solidFill>
              <a:latin typeface="+mn-lt"/>
            </a:endParaRPr>
          </a:p>
        </p:txBody>
      </p:sp>
      <p:sp>
        <p:nvSpPr>
          <p:cNvPr id="3" name="Inhaltsplatzhalter 2"/>
          <p:cNvSpPr>
            <a:spLocks noGrp="1"/>
          </p:cNvSpPr>
          <p:nvPr>
            <p:ph idx="1"/>
          </p:nvPr>
        </p:nvSpPr>
        <p:spPr/>
        <p:txBody>
          <a:bodyPr/>
          <a:lstStyle/>
          <a:p>
            <a:pPr marL="0" indent="0" defTabSz="914400">
              <a:buNone/>
            </a:pPr>
            <a:r>
              <a:rPr lang="de-DE" sz="1700" b="1" dirty="0" err="1"/>
              <a:t>Why</a:t>
            </a:r>
            <a:r>
              <a:rPr lang="de-DE" sz="1700" b="1" dirty="0"/>
              <a:t> do </a:t>
            </a:r>
            <a:r>
              <a:rPr lang="de-DE" sz="1700" b="1" dirty="0" err="1"/>
              <a:t>we</a:t>
            </a:r>
            <a:r>
              <a:rPr lang="de-DE" sz="1700" b="1" dirty="0"/>
              <a:t> </a:t>
            </a:r>
            <a:r>
              <a:rPr lang="de-DE" sz="1700" b="1" dirty="0" err="1"/>
              <a:t>need</a:t>
            </a:r>
            <a:r>
              <a:rPr lang="de-DE" sz="1700" b="1" dirty="0"/>
              <a:t> </a:t>
            </a:r>
            <a:r>
              <a:rPr lang="de-DE" sz="1700" b="1" dirty="0" err="1"/>
              <a:t>it</a:t>
            </a:r>
            <a:r>
              <a:rPr lang="de-DE" sz="1700" b="1" dirty="0"/>
              <a:t>?: </a:t>
            </a:r>
            <a:r>
              <a:rPr lang="en-US" sz="1700" dirty="0"/>
              <a:t>Six years into the crisis, and with more than 130 partners working in the LCRP response and delivering around $1,3 billion worth of humanitarian and stabilization programming we lack consolidated evidence to answer </a:t>
            </a:r>
            <a:r>
              <a:rPr lang="en-US" sz="1700" u="sng" dirty="0"/>
              <a:t>the following questions:</a:t>
            </a:r>
          </a:p>
          <a:p>
            <a:pPr marL="0" indent="0" defTabSz="914400">
              <a:buNone/>
            </a:pPr>
            <a:endParaRPr lang="en-US" sz="1700" u="sng" dirty="0"/>
          </a:p>
          <a:p>
            <a:pPr marL="0" lvl="1" defTabSz="914400"/>
            <a:r>
              <a:rPr lang="en-US" sz="1700" dirty="0">
                <a:sym typeface="Wingdings" panose="05000000000000000000" pitchFamily="2" charset="2"/>
              </a:rPr>
              <a:t>Is Lebanon more stable than last year?</a:t>
            </a:r>
          </a:p>
          <a:p>
            <a:pPr marL="0" lvl="1" defTabSz="914400"/>
            <a:r>
              <a:rPr lang="en-US" sz="1700" dirty="0">
                <a:sym typeface="Wingdings" panose="05000000000000000000" pitchFamily="2" charset="2"/>
              </a:rPr>
              <a:t>Are inter-community tensions increasing/decreasing?</a:t>
            </a:r>
          </a:p>
          <a:p>
            <a:pPr marL="0" lvl="1" defTabSz="914400"/>
            <a:r>
              <a:rPr lang="en-US" sz="1700" dirty="0">
                <a:sym typeface="Wingdings" panose="05000000000000000000" pitchFamily="2" charset="2"/>
              </a:rPr>
              <a:t>Which areas in Lebanon are most tense?</a:t>
            </a:r>
          </a:p>
          <a:p>
            <a:pPr marL="0" lvl="1" defTabSz="914400"/>
            <a:r>
              <a:rPr lang="en-US" sz="1700" dirty="0">
                <a:sym typeface="Wingdings" panose="05000000000000000000" pitchFamily="2" charset="2"/>
              </a:rPr>
              <a:t>What are the main drivers of tensions?</a:t>
            </a:r>
          </a:p>
          <a:p>
            <a:pPr marL="0" lvl="1" defTabSz="914400"/>
            <a:r>
              <a:rPr lang="en-US" sz="1700" dirty="0">
                <a:sym typeface="Wingdings" panose="05000000000000000000" pitchFamily="2" charset="2"/>
              </a:rPr>
              <a:t>Are our interventions making a difference? </a:t>
            </a:r>
          </a:p>
          <a:p>
            <a:pPr marL="0" lvl="1" defTabSz="914400"/>
            <a:endParaRPr lang="en-US" dirty="0">
              <a:sym typeface="Wingdings" panose="05000000000000000000" pitchFamily="2" charset="2"/>
            </a:endParaRPr>
          </a:p>
          <a:p>
            <a:pPr marL="0" defTabSz="914400"/>
            <a:endParaRPr lang="en-US" sz="1800" dirty="0">
              <a:sym typeface="Wingdings" panose="05000000000000000000" pitchFamily="2" charset="2"/>
            </a:endParaRPr>
          </a:p>
          <a:p>
            <a:pPr marL="0" defTabSz="914400"/>
            <a:endParaRPr lang="en-US" sz="1800" dirty="0"/>
          </a:p>
          <a:p>
            <a:endParaRPr lang="en-GB" dirty="0"/>
          </a:p>
        </p:txBody>
      </p:sp>
    </p:spTree>
    <p:extLst>
      <p:ext uri="{BB962C8B-B14F-4D97-AF65-F5344CB8AC3E}">
        <p14:creationId xmlns:p14="http://schemas.microsoft.com/office/powerpoint/2010/main" val="22991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defTabSz="914400"/>
            <a:r>
              <a:rPr lang="de-DE" sz="2400" b="1" dirty="0" err="1">
                <a:solidFill>
                  <a:srgbClr val="3E2C41"/>
                </a:solidFill>
                <a:latin typeface="+mn-lt"/>
              </a:rPr>
              <a:t>Stabilization</a:t>
            </a:r>
            <a:r>
              <a:rPr lang="de-DE" sz="2400" b="1" dirty="0">
                <a:solidFill>
                  <a:srgbClr val="3E2C41"/>
                </a:solidFill>
                <a:latin typeface="+mn-lt"/>
              </a:rPr>
              <a:t> </a:t>
            </a:r>
            <a:r>
              <a:rPr lang="de-DE" sz="2400" b="1" dirty="0" err="1">
                <a:solidFill>
                  <a:srgbClr val="3E2C41"/>
                </a:solidFill>
                <a:latin typeface="+mn-lt"/>
              </a:rPr>
              <a:t>monitoring</a:t>
            </a:r>
            <a:endParaRPr lang="en-GB" sz="2400" b="1" dirty="0">
              <a:solidFill>
                <a:srgbClr val="3E2C41"/>
              </a:solidFill>
              <a:latin typeface="+mn-lt"/>
            </a:endParaRPr>
          </a:p>
        </p:txBody>
      </p:sp>
      <p:sp>
        <p:nvSpPr>
          <p:cNvPr id="3" name="Inhaltsplatzhalter 2"/>
          <p:cNvSpPr>
            <a:spLocks noGrp="1"/>
          </p:cNvSpPr>
          <p:nvPr>
            <p:ph idx="1"/>
          </p:nvPr>
        </p:nvSpPr>
        <p:spPr/>
        <p:txBody>
          <a:bodyPr>
            <a:normAutofit/>
          </a:bodyPr>
          <a:lstStyle/>
          <a:p>
            <a:pPr marL="0" indent="0" fontAlgn="base">
              <a:buNone/>
            </a:pPr>
            <a:r>
              <a:rPr lang="en-GB" sz="1700" b="1" dirty="0"/>
              <a:t>What is the goal</a:t>
            </a:r>
            <a:r>
              <a:rPr lang="de-DE" sz="1700" b="1" dirty="0"/>
              <a:t>?:</a:t>
            </a:r>
            <a:endParaRPr lang="de-DE" sz="1700" dirty="0"/>
          </a:p>
          <a:p>
            <a:pPr marL="0" indent="0" fontAlgn="base">
              <a:buNone/>
            </a:pPr>
            <a:r>
              <a:rPr lang="en-US" sz="1700" dirty="0"/>
              <a:t>1) to evaluate the aggregate impact of the LCRP on social stability; </a:t>
            </a:r>
            <a:endParaRPr lang="de-DE" sz="1700" dirty="0"/>
          </a:p>
          <a:p>
            <a:pPr marL="0" indent="0" fontAlgn="base">
              <a:buNone/>
            </a:pPr>
            <a:r>
              <a:rPr lang="en-US" sz="1700" dirty="0"/>
              <a:t>2) to inform programming and ensure conflict sensitivity of development interventions by taking into account the specific tension dynamics of each area</a:t>
            </a:r>
            <a:endParaRPr lang="de-DE" sz="1700" dirty="0"/>
          </a:p>
          <a:p>
            <a:pPr marL="0" indent="0" fontAlgn="base">
              <a:buNone/>
            </a:pPr>
            <a:r>
              <a:rPr lang="en-US" sz="1700" dirty="0"/>
              <a:t>3) to trace the evolution of social stability over time to build an early warning system. </a:t>
            </a:r>
            <a:endParaRPr lang="de-DE" sz="1700" dirty="0"/>
          </a:p>
          <a:p>
            <a:endParaRPr lang="en-GB" dirty="0"/>
          </a:p>
        </p:txBody>
      </p:sp>
    </p:spTree>
    <p:extLst>
      <p:ext uri="{BB962C8B-B14F-4D97-AF65-F5344CB8AC3E}">
        <p14:creationId xmlns:p14="http://schemas.microsoft.com/office/powerpoint/2010/main" val="2989112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046" y="1632298"/>
            <a:ext cx="3342858" cy="383182"/>
          </a:xfrm>
          <a:noFill/>
        </p:spPr>
        <p:txBody>
          <a:bodyPr vert="horz" wrap="square" lIns="68580" tIns="34290" rIns="68580" bIns="34290" rtlCol="0" anchor="b">
            <a:spAutoFit/>
          </a:bodyPr>
          <a:lstStyle/>
          <a:p>
            <a:pPr defTabSz="914400"/>
            <a:r>
              <a:rPr lang="en-US" sz="2400" b="1" dirty="0">
                <a:solidFill>
                  <a:srgbClr val="3E2C41"/>
                </a:solidFill>
                <a:latin typeface="+mn-lt"/>
                <a:ea typeface="Open Sans" panose="020B0606030504020204" pitchFamily="34" charset="0"/>
                <a:cs typeface="Open Sans" panose="020B0606030504020204" pitchFamily="34" charset="0"/>
              </a:rPr>
              <a:t>What do we have? </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59058" y="2883061"/>
            <a:ext cx="2049338" cy="2869732"/>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61523" y="3188057"/>
            <a:ext cx="4246838" cy="2564737"/>
          </a:xfrm>
          <a:prstGeom prst="rect">
            <a:avLst/>
          </a:prstGeom>
        </p:spPr>
      </p:pic>
      <p:grpSp>
        <p:nvGrpSpPr>
          <p:cNvPr id="9" name="Group 8"/>
          <p:cNvGrpSpPr/>
          <p:nvPr/>
        </p:nvGrpSpPr>
        <p:grpSpPr>
          <a:xfrm>
            <a:off x="4610935" y="857251"/>
            <a:ext cx="2149891" cy="2371879"/>
            <a:chOff x="4610934" y="0"/>
            <a:chExt cx="2149891" cy="2371879"/>
          </a:xfrm>
        </p:grpSpPr>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0934" y="0"/>
              <a:ext cx="2149891" cy="2156313"/>
            </a:xfrm>
            <a:prstGeom prst="rect">
              <a:avLst/>
            </a:prstGeom>
          </p:spPr>
        </p:pic>
        <p:sp>
          <p:nvSpPr>
            <p:cNvPr id="3" name="Rectangle 2"/>
            <p:cNvSpPr/>
            <p:nvPr/>
          </p:nvSpPr>
          <p:spPr>
            <a:xfrm>
              <a:off x="4610934" y="2064102"/>
              <a:ext cx="1560620" cy="307777"/>
            </a:xfrm>
            <a:prstGeom prst="rect">
              <a:avLst/>
            </a:prstGeom>
          </p:spPr>
          <p:txBody>
            <a:bodyPr wrap="none">
              <a:spAutoFit/>
            </a:bodyPr>
            <a:lstStyle/>
            <a:p>
              <a:r>
                <a:rPr lang="en-GB" sz="1400" b="1" kern="0" dirty="0">
                  <a:solidFill>
                    <a:sysClr val="windowText" lastClr="000000"/>
                  </a:solidFill>
                </a:rPr>
                <a:t> Vulnerability Map</a:t>
              </a:r>
            </a:p>
          </p:txBody>
        </p:sp>
      </p:grpSp>
      <p:grpSp>
        <p:nvGrpSpPr>
          <p:cNvPr id="11" name="Group 10"/>
          <p:cNvGrpSpPr/>
          <p:nvPr/>
        </p:nvGrpSpPr>
        <p:grpSpPr>
          <a:xfrm>
            <a:off x="6995404" y="867859"/>
            <a:ext cx="2163546" cy="2506796"/>
            <a:chOff x="6995404" y="10609"/>
            <a:chExt cx="2163546" cy="2506796"/>
          </a:xfrm>
        </p:grpSpPr>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63363" y="10609"/>
              <a:ext cx="1847780" cy="2154218"/>
            </a:xfrm>
            <a:prstGeom prst="rect">
              <a:avLst/>
            </a:prstGeom>
          </p:spPr>
        </p:pic>
        <p:sp>
          <p:nvSpPr>
            <p:cNvPr id="10" name="Rectangle 9"/>
            <p:cNvSpPr/>
            <p:nvPr/>
          </p:nvSpPr>
          <p:spPr>
            <a:xfrm>
              <a:off x="6995404" y="2117295"/>
              <a:ext cx="2163546" cy="400110"/>
            </a:xfrm>
            <a:prstGeom prst="rect">
              <a:avLst/>
            </a:prstGeom>
          </p:spPr>
          <p:txBody>
            <a:bodyPr wrap="square">
              <a:spAutoFit/>
            </a:bodyPr>
            <a:lstStyle/>
            <a:p>
              <a:r>
                <a:rPr lang="en-GB" sz="1100" b="1" kern="0" dirty="0">
                  <a:solidFill>
                    <a:sysClr val="windowText" lastClr="000000"/>
                  </a:solidFill>
                </a:rPr>
                <a:t>Conflict incident mapping </a:t>
              </a:r>
            </a:p>
            <a:p>
              <a:r>
                <a:rPr lang="en-GB" sz="900" kern="0" dirty="0">
                  <a:solidFill>
                    <a:sysClr val="windowText" lastClr="000000"/>
                  </a:solidFill>
                  <a:hlinkClick r:id="rId6"/>
                </a:rPr>
                <a:t>http://civilsociety-centre.org/cap/map</a:t>
              </a:r>
              <a:endParaRPr lang="en-GB" sz="900" kern="0" dirty="0">
                <a:solidFill>
                  <a:sysClr val="windowText" lastClr="000000"/>
                </a:solidFill>
              </a:endParaRPr>
            </a:p>
          </p:txBody>
        </p:sp>
      </p:grpSp>
      <p:grpSp>
        <p:nvGrpSpPr>
          <p:cNvPr id="13" name="Group 12"/>
          <p:cNvGrpSpPr/>
          <p:nvPr/>
        </p:nvGrpSpPr>
        <p:grpSpPr>
          <a:xfrm>
            <a:off x="64057" y="2896074"/>
            <a:ext cx="2471574" cy="3104676"/>
            <a:chOff x="64057" y="2038824"/>
            <a:chExt cx="2471574" cy="3104676"/>
          </a:xfrm>
        </p:grpSpPr>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9512" y="2038824"/>
              <a:ext cx="1978993" cy="2846808"/>
            </a:xfrm>
            <a:prstGeom prst="rect">
              <a:avLst/>
            </a:prstGeom>
          </p:spPr>
        </p:pic>
        <p:sp>
          <p:nvSpPr>
            <p:cNvPr id="12" name="Rectangle 11"/>
            <p:cNvSpPr/>
            <p:nvPr/>
          </p:nvSpPr>
          <p:spPr>
            <a:xfrm>
              <a:off x="64057" y="4866501"/>
              <a:ext cx="2471574" cy="276999"/>
            </a:xfrm>
            <a:prstGeom prst="rect">
              <a:avLst/>
            </a:prstGeom>
          </p:spPr>
          <p:txBody>
            <a:bodyPr wrap="none">
              <a:spAutoFit/>
            </a:bodyPr>
            <a:lstStyle/>
            <a:p>
              <a:r>
                <a:rPr lang="en-GB" sz="1200" b="1" kern="0" dirty="0">
                  <a:solidFill>
                    <a:sysClr val="windowText" lastClr="000000"/>
                  </a:solidFill>
                </a:rPr>
                <a:t>Qualitative conflict analysis reports</a:t>
              </a:r>
              <a:r>
                <a:rPr lang="en-GB" sz="1200" kern="0" dirty="0">
                  <a:solidFill>
                    <a:sysClr val="windowText" lastClr="000000"/>
                  </a:solidFill>
                </a:rPr>
                <a:t> </a:t>
              </a:r>
              <a:endParaRPr lang="en-US" sz="1200" kern="0" dirty="0">
                <a:solidFill>
                  <a:sysClr val="windowText" lastClr="000000"/>
                </a:solidFill>
              </a:endParaRPr>
            </a:p>
          </p:txBody>
        </p:sp>
      </p:grpSp>
    </p:spTree>
    <p:extLst>
      <p:ext uri="{BB962C8B-B14F-4D97-AF65-F5344CB8AC3E}">
        <p14:creationId xmlns:p14="http://schemas.microsoft.com/office/powerpoint/2010/main" val="104301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60425"/>
            <a:ext cx="7886700" cy="994172"/>
          </a:xfrm>
        </p:spPr>
        <p:txBody>
          <a:bodyPr>
            <a:normAutofit/>
          </a:bodyPr>
          <a:lstStyle/>
          <a:p>
            <a:r>
              <a:rPr lang="en-US" sz="2400" b="1" dirty="0">
                <a:latin typeface="+mn-lt"/>
              </a:rPr>
              <a:t>Early Warning &amp; Hotspot Analysis</a:t>
            </a:r>
          </a:p>
        </p:txBody>
      </p:sp>
      <p:sp>
        <p:nvSpPr>
          <p:cNvPr id="5" name="TextBox 4"/>
          <p:cNvSpPr txBox="1"/>
          <p:nvPr/>
        </p:nvSpPr>
        <p:spPr>
          <a:xfrm>
            <a:off x="388928" y="2126238"/>
            <a:ext cx="5112568" cy="877163"/>
          </a:xfrm>
          <a:prstGeom prst="rect">
            <a:avLst/>
          </a:prstGeom>
          <a:noFill/>
        </p:spPr>
        <p:txBody>
          <a:bodyPr wrap="square" rtlCol="0">
            <a:spAutoFit/>
          </a:bodyPr>
          <a:lstStyle/>
          <a:p>
            <a:r>
              <a:rPr lang="en-US" sz="1700" kern="0" dirty="0">
                <a:solidFill>
                  <a:sysClr val="windowText" lastClr="000000"/>
                </a:solidFill>
              </a:rPr>
              <a:t>Joint analysis and mapping from field working groups on sources of tensions in their areas of interventions</a:t>
            </a:r>
          </a:p>
          <a:p>
            <a:r>
              <a:rPr lang="en-US" sz="1700" kern="0" dirty="0">
                <a:solidFill>
                  <a:sysClr val="windowText" lastClr="000000"/>
                </a:solidFill>
                <a:sym typeface="Wingdings" panose="05000000000000000000" pitchFamily="2" charset="2"/>
              </a:rPr>
              <a:t> Disaggregation of information to the municipal level</a:t>
            </a:r>
            <a:endParaRPr lang="en-US" sz="1700" kern="0" dirty="0">
              <a:solidFill>
                <a:sysClr val="windowText" lastClr="000000"/>
              </a:solidFill>
            </a:endParaRPr>
          </a:p>
        </p:txBody>
      </p:sp>
      <p:pic>
        <p:nvPicPr>
          <p:cNvPr id="7" name="Picture 6"/>
          <p:cNvPicPr>
            <a:picLocks noChangeAspect="1"/>
          </p:cNvPicPr>
          <p:nvPr/>
        </p:nvPicPr>
        <p:blipFill rotWithShape="1">
          <a:blip r:embed="rId2"/>
          <a:srcRect l="42589" t="37872" r="20782" b="8964"/>
          <a:stretch/>
        </p:blipFill>
        <p:spPr>
          <a:xfrm>
            <a:off x="251521" y="3173200"/>
            <a:ext cx="5517695" cy="2632065"/>
          </a:xfrm>
          <a:prstGeom prst="rect">
            <a:avLst/>
          </a:prstGeom>
        </p:spPr>
      </p:pic>
      <p:pic>
        <p:nvPicPr>
          <p:cNvPr id="6" name="Content Placeholder 5"/>
          <p:cNvPicPr>
            <a:picLocks noGrp="1" noChangeAspect="1"/>
          </p:cNvPicPr>
          <p:nvPr>
            <p:ph idx="1"/>
          </p:nvPr>
        </p:nvPicPr>
        <p:blipFill>
          <a:blip r:embed="rId3"/>
          <a:stretch>
            <a:fillRect/>
          </a:stretch>
        </p:blipFill>
        <p:spPr>
          <a:xfrm>
            <a:off x="5508104" y="857251"/>
            <a:ext cx="3491880" cy="5129139"/>
          </a:xfrm>
          <a:prstGeom prst="rect">
            <a:avLst/>
          </a:prstGeom>
        </p:spPr>
      </p:pic>
    </p:spTree>
    <p:extLst>
      <p:ext uri="{BB962C8B-B14F-4D97-AF65-F5344CB8AC3E}">
        <p14:creationId xmlns:p14="http://schemas.microsoft.com/office/powerpoint/2010/main" val="3351069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owchart: Process 19"/>
          <p:cNvSpPr/>
          <p:nvPr/>
        </p:nvSpPr>
        <p:spPr>
          <a:xfrm>
            <a:off x="60067" y="1995449"/>
            <a:ext cx="9048439" cy="1268028"/>
          </a:xfrm>
          <a:prstGeom prst="flowChartProcess">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kern="0" dirty="0">
              <a:solidFill>
                <a:prstClr val="black">
                  <a:lumMod val="95000"/>
                  <a:lumOff val="5000"/>
                </a:prstClr>
              </a:solidFill>
            </a:endParaRPr>
          </a:p>
        </p:txBody>
      </p:sp>
      <p:sp>
        <p:nvSpPr>
          <p:cNvPr id="21" name="Flowchart: Process 20"/>
          <p:cNvSpPr/>
          <p:nvPr/>
        </p:nvSpPr>
        <p:spPr>
          <a:xfrm>
            <a:off x="60067" y="3296670"/>
            <a:ext cx="9048439" cy="1320402"/>
          </a:xfrm>
          <a:prstGeom prst="flowChartProcess">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kern="0" dirty="0">
              <a:solidFill>
                <a:prstClr val="black">
                  <a:lumMod val="95000"/>
                  <a:lumOff val="5000"/>
                </a:prstClr>
              </a:solidFill>
            </a:endParaRPr>
          </a:p>
        </p:txBody>
      </p:sp>
      <p:sp>
        <p:nvSpPr>
          <p:cNvPr id="22" name="Flowchart: Process 21"/>
          <p:cNvSpPr/>
          <p:nvPr/>
        </p:nvSpPr>
        <p:spPr>
          <a:xfrm>
            <a:off x="68649" y="4655093"/>
            <a:ext cx="9039855" cy="1261207"/>
          </a:xfrm>
          <a:prstGeom prst="flowChartProcess">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kern="0" dirty="0">
              <a:solidFill>
                <a:prstClr val="black">
                  <a:lumMod val="95000"/>
                  <a:lumOff val="5000"/>
                </a:prstClr>
              </a:solidFill>
            </a:endParaRPr>
          </a:p>
        </p:txBody>
      </p:sp>
      <p:sp>
        <p:nvSpPr>
          <p:cNvPr id="23" name="Rectangle 22"/>
          <p:cNvSpPr/>
          <p:nvPr/>
        </p:nvSpPr>
        <p:spPr>
          <a:xfrm rot="16200000">
            <a:off x="-243760" y="5115532"/>
            <a:ext cx="1007478" cy="323165"/>
          </a:xfrm>
          <a:prstGeom prst="rect">
            <a:avLst/>
          </a:prstGeom>
        </p:spPr>
        <p:txBody>
          <a:bodyPr wrap="square">
            <a:spAutoFit/>
          </a:bodyPr>
          <a:lstStyle/>
          <a:p>
            <a:pPr algn="ctr"/>
            <a:r>
              <a:rPr lang="en-GB" sz="1500" b="1" kern="0" dirty="0">
                <a:solidFill>
                  <a:prstClr val="black">
                    <a:lumMod val="95000"/>
                    <a:lumOff val="5000"/>
                  </a:prstClr>
                </a:solidFill>
              </a:rPr>
              <a:t>Structural</a:t>
            </a:r>
            <a:endParaRPr lang="en-US" sz="1500" b="1" kern="0" dirty="0">
              <a:solidFill>
                <a:prstClr val="black">
                  <a:lumMod val="95000"/>
                  <a:lumOff val="5000"/>
                </a:prstClr>
              </a:solidFill>
            </a:endParaRPr>
          </a:p>
        </p:txBody>
      </p:sp>
      <p:sp>
        <p:nvSpPr>
          <p:cNvPr id="24" name="Rectangle 23"/>
          <p:cNvSpPr/>
          <p:nvPr/>
        </p:nvSpPr>
        <p:spPr>
          <a:xfrm rot="16200000">
            <a:off x="-297010" y="3835759"/>
            <a:ext cx="1078939" cy="323165"/>
          </a:xfrm>
          <a:prstGeom prst="rect">
            <a:avLst/>
          </a:prstGeom>
        </p:spPr>
        <p:txBody>
          <a:bodyPr wrap="square">
            <a:spAutoFit/>
          </a:bodyPr>
          <a:lstStyle/>
          <a:p>
            <a:pPr algn="ctr"/>
            <a:r>
              <a:rPr lang="en-GB" sz="1500" b="1" kern="0" dirty="0">
                <a:solidFill>
                  <a:prstClr val="black">
                    <a:lumMod val="95000"/>
                    <a:lumOff val="5000"/>
                  </a:prstClr>
                </a:solidFill>
              </a:rPr>
              <a:t>Evolving</a:t>
            </a:r>
          </a:p>
        </p:txBody>
      </p:sp>
      <p:sp>
        <p:nvSpPr>
          <p:cNvPr id="25" name="Rectangle 24"/>
          <p:cNvSpPr/>
          <p:nvPr/>
        </p:nvSpPr>
        <p:spPr>
          <a:xfrm rot="16200000">
            <a:off x="-264454" y="2463927"/>
            <a:ext cx="1013824" cy="323165"/>
          </a:xfrm>
          <a:prstGeom prst="rect">
            <a:avLst/>
          </a:prstGeom>
        </p:spPr>
        <p:txBody>
          <a:bodyPr wrap="square">
            <a:spAutoFit/>
          </a:bodyPr>
          <a:lstStyle/>
          <a:p>
            <a:pPr algn="ctr"/>
            <a:r>
              <a:rPr lang="en-GB" sz="1500" b="1" kern="0" dirty="0">
                <a:solidFill>
                  <a:prstClr val="black">
                    <a:lumMod val="95000"/>
                    <a:lumOff val="5000"/>
                  </a:prstClr>
                </a:solidFill>
              </a:rPr>
              <a:t>Proximate</a:t>
            </a:r>
            <a:endParaRPr lang="en-US" sz="1500" b="1" kern="0" dirty="0">
              <a:solidFill>
                <a:prstClr val="black">
                  <a:lumMod val="95000"/>
                  <a:lumOff val="5000"/>
                </a:prstClr>
              </a:solidFill>
            </a:endParaRPr>
          </a:p>
        </p:txBody>
      </p:sp>
      <p:sp>
        <p:nvSpPr>
          <p:cNvPr id="8" name="Rounded Rectangle 7"/>
          <p:cNvSpPr/>
          <p:nvPr/>
        </p:nvSpPr>
        <p:spPr>
          <a:xfrm>
            <a:off x="420465" y="3303289"/>
            <a:ext cx="2085051" cy="1310533"/>
          </a:xfrm>
          <a:prstGeom prst="roundRect">
            <a:avLst>
              <a:gd name="adj" fmla="val 0"/>
            </a:avLst>
          </a:prstGeom>
          <a:solidFill>
            <a:srgbClr val="AB6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kern="0" dirty="0">
                <a:solidFill>
                  <a:schemeClr val="tx1"/>
                </a:solidFill>
              </a:rPr>
              <a:t>Trust in institutions &amp; local community</a:t>
            </a:r>
          </a:p>
          <a:p>
            <a:pPr marL="130969" indent="-86916">
              <a:buFont typeface="Arial" panose="020B0604020202020204" pitchFamily="34" charset="0"/>
              <a:buChar char="•"/>
            </a:pPr>
            <a:endParaRPr lang="en-GB" sz="750" kern="0" dirty="0">
              <a:solidFill>
                <a:prstClr val="black"/>
              </a:solidFill>
            </a:endParaRPr>
          </a:p>
        </p:txBody>
      </p:sp>
      <p:sp>
        <p:nvSpPr>
          <p:cNvPr id="9" name="Rounded Rectangle 8"/>
          <p:cNvSpPr/>
          <p:nvPr/>
        </p:nvSpPr>
        <p:spPr>
          <a:xfrm>
            <a:off x="2578361" y="3306537"/>
            <a:ext cx="1609109" cy="1317327"/>
          </a:xfrm>
          <a:prstGeom prst="roundRect">
            <a:avLst>
              <a:gd name="adj" fmla="val 0"/>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lang="en-GB" sz="1600" b="1" kern="0" dirty="0">
                <a:solidFill>
                  <a:schemeClr val="tx1"/>
                </a:solidFill>
              </a:rPr>
              <a:t>Refugee population pressure </a:t>
            </a:r>
            <a:r>
              <a:rPr lang="en-GB" sz="1400" kern="0" dirty="0">
                <a:solidFill>
                  <a:schemeClr val="tx1"/>
                </a:solidFill>
              </a:rPr>
              <a:t>(Vulnerability Map)</a:t>
            </a:r>
          </a:p>
          <a:p>
            <a:pPr algn="ctr"/>
            <a:endParaRPr lang="en-GB" sz="1050" b="1" kern="0" dirty="0">
              <a:solidFill>
                <a:prstClr val="white"/>
              </a:solidFill>
            </a:endParaRPr>
          </a:p>
          <a:p>
            <a:pPr algn="ctr"/>
            <a:endParaRPr lang="en-GB" sz="1050" b="1" kern="0" dirty="0">
              <a:solidFill>
                <a:prstClr val="white"/>
              </a:solidFill>
            </a:endParaRPr>
          </a:p>
          <a:p>
            <a:pPr algn="ctr"/>
            <a:endParaRPr lang="en-GB" sz="1050" b="1" kern="0" dirty="0">
              <a:solidFill>
                <a:prstClr val="white"/>
              </a:solidFill>
            </a:endParaRPr>
          </a:p>
        </p:txBody>
      </p:sp>
      <p:sp>
        <p:nvSpPr>
          <p:cNvPr id="10" name="Rounded Rectangle 9"/>
          <p:cNvSpPr/>
          <p:nvPr/>
        </p:nvSpPr>
        <p:spPr>
          <a:xfrm>
            <a:off x="4256118" y="3315295"/>
            <a:ext cx="2228177" cy="1308569"/>
          </a:xfrm>
          <a:prstGeom prst="roundRect">
            <a:avLst>
              <a:gd name="adj" fmla="val 0"/>
            </a:avLst>
          </a:prstGeom>
          <a:solidFill>
            <a:srgbClr val="AB6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GB" sz="1600" b="1" kern="0" dirty="0">
                <a:solidFill>
                  <a:schemeClr val="tx1"/>
                </a:solidFill>
              </a:rPr>
              <a:t>Basic needs and livelihoods</a:t>
            </a:r>
          </a:p>
          <a:p>
            <a:pPr marL="130969" indent="-86916">
              <a:buFont typeface="Wingdings" panose="05000000000000000000" pitchFamily="2" charset="2"/>
              <a:buChar char="§"/>
            </a:pPr>
            <a:endParaRPr lang="en-GB" sz="788" kern="0" dirty="0">
              <a:solidFill>
                <a:schemeClr val="tx1"/>
              </a:solidFill>
            </a:endParaRPr>
          </a:p>
          <a:p>
            <a:pPr marL="44053"/>
            <a:r>
              <a:rPr lang="en-GB" sz="1400" kern="0" dirty="0">
                <a:solidFill>
                  <a:schemeClr val="tx1"/>
                </a:solidFill>
              </a:rPr>
              <a:t>(Change in Socio-economic status and Access to services) </a:t>
            </a:r>
          </a:p>
        </p:txBody>
      </p:sp>
      <p:sp>
        <p:nvSpPr>
          <p:cNvPr id="11" name="Rounded Rectangle 10"/>
          <p:cNvSpPr/>
          <p:nvPr/>
        </p:nvSpPr>
        <p:spPr>
          <a:xfrm>
            <a:off x="6505655" y="3311899"/>
            <a:ext cx="2538593" cy="1315359"/>
          </a:xfrm>
          <a:prstGeom prst="roundRect">
            <a:avLst>
              <a:gd name="adj" fmla="val 0"/>
            </a:avLst>
          </a:prstGeom>
          <a:solidFill>
            <a:srgbClr val="AB61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kern="0" dirty="0">
                <a:solidFill>
                  <a:schemeClr val="tx1"/>
                </a:solidFill>
              </a:rPr>
              <a:t>Capability and fairness of service provision </a:t>
            </a:r>
          </a:p>
          <a:p>
            <a:pPr algn="ctr"/>
            <a:r>
              <a:rPr lang="en-GB" sz="1600" b="1" kern="0" dirty="0">
                <a:solidFill>
                  <a:schemeClr val="tx1"/>
                </a:solidFill>
              </a:rPr>
              <a:t>and international assistance</a:t>
            </a:r>
          </a:p>
          <a:p>
            <a:pPr marL="214313" indent="-214313">
              <a:buFont typeface="Arial" panose="020B0604020202020204" pitchFamily="34" charset="0"/>
              <a:buChar char="•"/>
            </a:pPr>
            <a:endParaRPr lang="en-GB" sz="788" kern="0" dirty="0">
              <a:solidFill>
                <a:schemeClr val="tx1"/>
              </a:solidFill>
            </a:endParaRPr>
          </a:p>
          <a:p>
            <a:pPr algn="ctr"/>
            <a:endParaRPr lang="en-GB" sz="825" b="1" kern="0" dirty="0">
              <a:solidFill>
                <a:prstClr val="white"/>
              </a:solidFill>
            </a:endParaRPr>
          </a:p>
        </p:txBody>
      </p:sp>
      <p:sp>
        <p:nvSpPr>
          <p:cNvPr id="12" name="Rounded Rectangle 11"/>
          <p:cNvSpPr/>
          <p:nvPr/>
        </p:nvSpPr>
        <p:spPr>
          <a:xfrm>
            <a:off x="420464" y="2024327"/>
            <a:ext cx="8615203" cy="1209983"/>
          </a:xfrm>
          <a:prstGeom prst="roundRect">
            <a:avLst>
              <a:gd name="adj" fmla="val 0"/>
            </a:avLst>
          </a:prstGeom>
          <a:solidFill>
            <a:srgbClr val="E5B1CB"/>
          </a:solidFill>
          <a:ln w="12700" cap="flat" cmpd="sng" algn="ctr">
            <a:noFill/>
            <a:prstDash val="solid"/>
            <a:miter lim="800000"/>
          </a:ln>
          <a:effectLst/>
        </p:spPr>
        <p:txBody>
          <a:bodyPr lIns="0" rIns="0" numCol="1" rtlCol="0" anchor="t"/>
          <a:lstStyle/>
          <a:p>
            <a:pPr algn="ctr"/>
            <a:r>
              <a:rPr lang="en-GB" sz="1600" b="1" kern="0" dirty="0">
                <a:solidFill>
                  <a:prstClr val="black"/>
                </a:solidFill>
              </a:rPr>
              <a:t>Sense of security and inter-group relations</a:t>
            </a:r>
          </a:p>
          <a:p>
            <a:pPr marL="214313" indent="-145256">
              <a:buFont typeface="Wingdings" charset="2"/>
              <a:buChar char="§"/>
            </a:pPr>
            <a:endParaRPr lang="en-GB" sz="788" b="1" kern="0" dirty="0">
              <a:solidFill>
                <a:prstClr val="black"/>
              </a:solidFill>
            </a:endParaRPr>
          </a:p>
          <a:p>
            <a:pPr marL="69057" algn="ctr"/>
            <a:r>
              <a:rPr lang="en-GB" sz="1400" kern="0" dirty="0">
                <a:solidFill>
                  <a:prstClr val="black"/>
                </a:solidFill>
              </a:rPr>
              <a:t>Inter-community contact - Sense of safety and security - Concern over prolonged presence of refugees - Quality of relations between communities and level of prejudice - Propensity for collective action</a:t>
            </a:r>
            <a:endParaRPr lang="fr-FR" sz="1400" kern="0" dirty="0">
              <a:solidFill>
                <a:sysClr val="windowText" lastClr="000000"/>
              </a:solidFill>
            </a:endParaRPr>
          </a:p>
          <a:p>
            <a:pPr algn="ctr"/>
            <a:endParaRPr lang="en-GB" sz="1050" b="1" kern="0" dirty="0">
              <a:solidFill>
                <a:prstClr val="black"/>
              </a:solidFill>
            </a:endParaRPr>
          </a:p>
        </p:txBody>
      </p:sp>
      <p:sp>
        <p:nvSpPr>
          <p:cNvPr id="15" name="Rounded Rectangle 14"/>
          <p:cNvSpPr/>
          <p:nvPr/>
        </p:nvSpPr>
        <p:spPr>
          <a:xfrm>
            <a:off x="429044" y="4844676"/>
            <a:ext cx="8623784" cy="888833"/>
          </a:xfrm>
          <a:prstGeom prst="roundRect">
            <a:avLst>
              <a:gd name="adj" fmla="val 0"/>
            </a:avLst>
          </a:prstGeom>
          <a:solidFill>
            <a:srgbClr val="E5B1CB"/>
          </a:solidFill>
          <a:ln w="12700" cap="flat" cmpd="sng" algn="ctr">
            <a:noFill/>
            <a:prstDash val="solid"/>
            <a:miter lim="800000"/>
          </a:ln>
          <a:effectLst/>
        </p:spPr>
        <p:txBody>
          <a:bodyPr wrap="square" lIns="0" rIns="0" rtlCol="0" anchor="ctr">
            <a:spAutoFit/>
          </a:bodyPr>
          <a:lstStyle/>
          <a:p>
            <a:pPr algn="ctr"/>
            <a:r>
              <a:rPr lang="en-GB" b="1" kern="0" dirty="0">
                <a:solidFill>
                  <a:prstClr val="black"/>
                </a:solidFill>
              </a:rPr>
              <a:t>Tension and resilience landscape</a:t>
            </a:r>
          </a:p>
          <a:p>
            <a:pPr algn="ctr"/>
            <a:r>
              <a:rPr lang="en-GB" b="1" kern="0" dirty="0">
                <a:solidFill>
                  <a:prstClr val="black"/>
                </a:solidFill>
              </a:rPr>
              <a:t>(history of conflict, pre-disposition to accept refugees)</a:t>
            </a:r>
          </a:p>
          <a:p>
            <a:endParaRPr lang="en-GB" sz="788" b="1" kern="0" dirty="0">
              <a:solidFill>
                <a:prstClr val="black"/>
              </a:solidFill>
            </a:endParaRPr>
          </a:p>
          <a:p>
            <a:pPr marL="214313" indent="-214313">
              <a:buFont typeface="Wingdings" charset="2"/>
              <a:buChar char="§"/>
            </a:pPr>
            <a:endParaRPr lang="en-GB" sz="788" b="1" kern="0" dirty="0">
              <a:solidFill>
                <a:prstClr val="black"/>
              </a:solidFill>
            </a:endParaRPr>
          </a:p>
        </p:txBody>
      </p:sp>
      <p:sp>
        <p:nvSpPr>
          <p:cNvPr id="27" name="Oval 26"/>
          <p:cNvSpPr/>
          <p:nvPr/>
        </p:nvSpPr>
        <p:spPr>
          <a:xfrm>
            <a:off x="3649770" y="857251"/>
            <a:ext cx="2072794" cy="293437"/>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kern="0" dirty="0">
                <a:solidFill>
                  <a:prstClr val="white"/>
                </a:solidFill>
              </a:rPr>
              <a:t>Escalation of violence</a:t>
            </a:r>
            <a:endParaRPr lang="en-US" sz="1050" kern="0" dirty="0">
              <a:solidFill>
                <a:prstClr val="white"/>
              </a:solidFill>
            </a:endParaRPr>
          </a:p>
        </p:txBody>
      </p:sp>
      <p:sp>
        <p:nvSpPr>
          <p:cNvPr id="18" name="Flowchart: Process 17"/>
          <p:cNvSpPr/>
          <p:nvPr/>
        </p:nvSpPr>
        <p:spPr>
          <a:xfrm>
            <a:off x="60067" y="1194064"/>
            <a:ext cx="9048438" cy="767976"/>
          </a:xfrm>
          <a:prstGeom prst="flowChartProcess">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0" dirty="0">
              <a:solidFill>
                <a:prstClr val="black">
                  <a:lumMod val="95000"/>
                  <a:lumOff val="5000"/>
                </a:prstClr>
              </a:solidFill>
            </a:endParaRPr>
          </a:p>
        </p:txBody>
      </p:sp>
      <p:sp>
        <p:nvSpPr>
          <p:cNvPr id="28" name="Rectangle 27"/>
          <p:cNvSpPr/>
          <p:nvPr/>
        </p:nvSpPr>
        <p:spPr>
          <a:xfrm rot="16200000">
            <a:off x="-285285" y="1376786"/>
            <a:ext cx="1042163" cy="323165"/>
          </a:xfrm>
          <a:prstGeom prst="rect">
            <a:avLst/>
          </a:prstGeom>
        </p:spPr>
        <p:txBody>
          <a:bodyPr wrap="square">
            <a:spAutoFit/>
          </a:bodyPr>
          <a:lstStyle/>
          <a:p>
            <a:pPr algn="ctr"/>
            <a:r>
              <a:rPr lang="en-GB" sz="1500" b="1" kern="0" dirty="0">
                <a:solidFill>
                  <a:prstClr val="black">
                    <a:lumMod val="95000"/>
                    <a:lumOff val="5000"/>
                  </a:prstClr>
                </a:solidFill>
              </a:rPr>
              <a:t>Trigger</a:t>
            </a:r>
            <a:endParaRPr lang="en-US" sz="1500" b="1" kern="0" dirty="0">
              <a:solidFill>
                <a:prstClr val="black">
                  <a:lumMod val="95000"/>
                  <a:lumOff val="5000"/>
                </a:prstClr>
              </a:solidFill>
            </a:endParaRPr>
          </a:p>
        </p:txBody>
      </p:sp>
      <p:sp>
        <p:nvSpPr>
          <p:cNvPr id="29" name="Isosceles Triangle 28"/>
          <p:cNvSpPr/>
          <p:nvPr/>
        </p:nvSpPr>
        <p:spPr>
          <a:xfrm>
            <a:off x="446208" y="1226253"/>
            <a:ext cx="8400681" cy="692411"/>
          </a:xfrm>
          <a:prstGeom prst="triangle">
            <a:avLst>
              <a:gd name="adj" fmla="val 49694"/>
            </a:avLst>
          </a:prstGeom>
          <a:solidFill>
            <a:srgbClr val="00B050"/>
          </a:solidFill>
          <a:ln w="12700" cap="flat" cmpd="sng" algn="ctr">
            <a:noFill/>
            <a:prstDash val="solid"/>
            <a:miter lim="800000"/>
          </a:ln>
          <a:effectLst/>
        </p:spPr>
        <p:txBody>
          <a:bodyPr lIns="0" rIns="0" rtlCol="0" anchor="ctr"/>
          <a:lstStyle/>
          <a:p>
            <a:pPr algn="ctr">
              <a:defRPr/>
            </a:pPr>
            <a:r>
              <a:rPr lang="en-GB" sz="1600" b="1" kern="0" dirty="0">
                <a:solidFill>
                  <a:prstClr val="black"/>
                </a:solidFill>
              </a:rPr>
              <a:t>Conflict events</a:t>
            </a:r>
            <a:endParaRPr lang="en-GB" sz="788" b="1" kern="0" dirty="0">
              <a:solidFill>
                <a:prstClr val="black"/>
              </a:solidFill>
            </a:endParaRPr>
          </a:p>
          <a:p>
            <a:pPr algn="ctr">
              <a:defRPr/>
            </a:pPr>
            <a:r>
              <a:rPr lang="en-GB" sz="1400" kern="0" dirty="0">
                <a:solidFill>
                  <a:prstClr val="black"/>
                </a:solidFill>
              </a:rPr>
              <a:t>(Lebanon Support Conflict Map)</a:t>
            </a:r>
          </a:p>
          <a:p>
            <a:pPr algn="ctr">
              <a:defRPr/>
            </a:pPr>
            <a:endParaRPr lang="en-GB" sz="1500" kern="0" dirty="0">
              <a:solidFill>
                <a:prstClr val="black"/>
              </a:solidFill>
            </a:endParaRPr>
          </a:p>
        </p:txBody>
      </p:sp>
    </p:spTree>
    <p:extLst>
      <p:ext uri="{BB962C8B-B14F-4D97-AF65-F5344CB8AC3E}">
        <p14:creationId xmlns:p14="http://schemas.microsoft.com/office/powerpoint/2010/main" val="325726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5" grpId="0" animBg="1"/>
      <p:bldP spid="27"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052736"/>
            <a:ext cx="7886700" cy="994172"/>
          </a:xfrm>
        </p:spPr>
        <p:txBody>
          <a:bodyPr vert="horz" lIns="91440" tIns="45720" rIns="91440" bIns="45720" rtlCol="0" anchor="ctr">
            <a:normAutofit/>
          </a:bodyPr>
          <a:lstStyle/>
          <a:p>
            <a:r>
              <a:rPr lang="de-DE" sz="2400" b="1" dirty="0">
                <a:latin typeface="+mn-lt"/>
              </a:rPr>
              <a:t>The Stabilization Monitoring Survey</a:t>
            </a:r>
          </a:p>
        </p:txBody>
      </p:sp>
      <p:sp>
        <p:nvSpPr>
          <p:cNvPr id="3" name="Inhaltsplatzhalter 2"/>
          <p:cNvSpPr>
            <a:spLocks noGrp="1"/>
          </p:cNvSpPr>
          <p:nvPr>
            <p:ph idx="1"/>
          </p:nvPr>
        </p:nvSpPr>
        <p:spPr/>
        <p:txBody>
          <a:bodyPr>
            <a:normAutofit/>
          </a:bodyPr>
          <a:lstStyle/>
          <a:p>
            <a:pPr marL="0" indent="0" fontAlgn="base">
              <a:buNone/>
            </a:pPr>
            <a:r>
              <a:rPr lang="en-US" sz="1800" b="1" u="sng" dirty="0"/>
              <a:t>Who?: </a:t>
            </a:r>
          </a:p>
          <a:p>
            <a:pPr fontAlgn="base"/>
            <a:r>
              <a:rPr lang="en-US" sz="1800" dirty="0"/>
              <a:t>ARK, UNDP and the Social Stability Sector</a:t>
            </a:r>
          </a:p>
          <a:p>
            <a:pPr marL="0" indent="0" fontAlgn="base">
              <a:buNone/>
            </a:pPr>
            <a:r>
              <a:rPr lang="en-US" sz="1800" b="1" u="sng" dirty="0"/>
              <a:t>What?: </a:t>
            </a:r>
            <a:r>
              <a:rPr lang="en-US" sz="1800" b="1" dirty="0"/>
              <a:t> </a:t>
            </a:r>
          </a:p>
          <a:p>
            <a:pPr fontAlgn="base"/>
            <a:r>
              <a:rPr lang="en-US" sz="1800" b="1" dirty="0"/>
              <a:t>Quarterly national perception surveys </a:t>
            </a:r>
            <a:r>
              <a:rPr lang="en-US" sz="1800" dirty="0"/>
              <a:t>on social tensions focusing on relationships between host communities and refugees</a:t>
            </a:r>
          </a:p>
          <a:p>
            <a:pPr fontAlgn="base"/>
            <a:r>
              <a:rPr lang="en-US" sz="1800" b="1" dirty="0"/>
              <a:t>Analytical reports</a:t>
            </a:r>
            <a:r>
              <a:rPr lang="en-US" sz="1800" dirty="0"/>
              <a:t> to test the impact of LCRP-related variables such as access to services and livelihoods on inter-community relationships</a:t>
            </a:r>
          </a:p>
          <a:p>
            <a:pPr marL="0" indent="0" fontAlgn="base">
              <a:buNone/>
            </a:pPr>
            <a:r>
              <a:rPr lang="en-US" sz="1800" b="1" u="sng" dirty="0"/>
              <a:t>Where?:</a:t>
            </a:r>
            <a:r>
              <a:rPr lang="en-US" sz="1800" b="1" dirty="0"/>
              <a:t> </a:t>
            </a:r>
          </a:p>
          <a:p>
            <a:pPr lvl="0" fontAlgn="base"/>
            <a:r>
              <a:rPr lang="en-US" sz="1800" dirty="0"/>
              <a:t>Throughout Lebanon (Palestinian camps excluded)</a:t>
            </a:r>
          </a:p>
          <a:p>
            <a:pPr lvl="0" fontAlgn="base"/>
            <a:r>
              <a:rPr lang="en-US" sz="1800" dirty="0"/>
              <a:t>Interview allocation: Beirut: 324, Mount Lebanon: 1380, </a:t>
            </a:r>
            <a:r>
              <a:rPr lang="en-US" sz="1800" dirty="0" err="1"/>
              <a:t>Bekaa</a:t>
            </a:r>
            <a:r>
              <a:rPr lang="en-US" sz="1800" dirty="0"/>
              <a:t>: 564, Baalbek-</a:t>
            </a:r>
            <a:r>
              <a:rPr lang="en-US" sz="1800" dirty="0" err="1"/>
              <a:t>Hermel</a:t>
            </a:r>
            <a:r>
              <a:rPr lang="en-US" sz="1800" dirty="0"/>
              <a:t>: 450, North: 696, </a:t>
            </a:r>
            <a:r>
              <a:rPr lang="en-US" sz="1800" dirty="0" err="1"/>
              <a:t>Akkar</a:t>
            </a:r>
            <a:r>
              <a:rPr lang="en-US" sz="1800" dirty="0"/>
              <a:t>: 486, South: 684</a:t>
            </a:r>
          </a:p>
          <a:p>
            <a:pPr marL="0" indent="0" fontAlgn="base">
              <a:buNone/>
            </a:pPr>
            <a:endParaRPr lang="en-US" dirty="0"/>
          </a:p>
        </p:txBody>
      </p:sp>
    </p:spTree>
    <p:extLst>
      <p:ext uri="{BB962C8B-B14F-4D97-AF65-F5344CB8AC3E}">
        <p14:creationId xmlns:p14="http://schemas.microsoft.com/office/powerpoint/2010/main" val="1150096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latin typeface="+mn-lt"/>
              </a:rPr>
              <a:t>The </a:t>
            </a:r>
            <a:r>
              <a:rPr lang="de-DE" sz="2400" b="1" dirty="0" err="1">
                <a:latin typeface="+mn-lt"/>
              </a:rPr>
              <a:t>Social</a:t>
            </a:r>
            <a:r>
              <a:rPr lang="de-DE" sz="2400" b="1" dirty="0">
                <a:latin typeface="+mn-lt"/>
              </a:rPr>
              <a:t> </a:t>
            </a:r>
            <a:r>
              <a:rPr lang="de-DE" sz="2400" b="1" dirty="0" err="1">
                <a:latin typeface="+mn-lt"/>
              </a:rPr>
              <a:t>Stability</a:t>
            </a:r>
            <a:r>
              <a:rPr lang="de-DE" sz="2400" b="1" dirty="0">
                <a:latin typeface="+mn-lt"/>
              </a:rPr>
              <a:t> Survey</a:t>
            </a:r>
            <a:endParaRPr lang="en-GB" sz="2400" b="1" dirty="0">
              <a:latin typeface="+mn-lt"/>
            </a:endParaRPr>
          </a:p>
        </p:txBody>
      </p:sp>
      <p:sp>
        <p:nvSpPr>
          <p:cNvPr id="3" name="Inhaltsplatzhalter 2"/>
          <p:cNvSpPr>
            <a:spLocks noGrp="1"/>
          </p:cNvSpPr>
          <p:nvPr>
            <p:ph idx="1"/>
          </p:nvPr>
        </p:nvSpPr>
        <p:spPr/>
        <p:txBody>
          <a:bodyPr>
            <a:normAutofit/>
          </a:bodyPr>
          <a:lstStyle/>
          <a:p>
            <a:pPr marL="0" indent="0" fontAlgn="base">
              <a:buNone/>
            </a:pPr>
            <a:r>
              <a:rPr lang="en-US" sz="1700" b="1" u="sng" dirty="0"/>
              <a:t>How?:</a:t>
            </a:r>
          </a:p>
          <a:p>
            <a:pPr lvl="0" fontAlgn="base"/>
            <a:r>
              <a:rPr lang="en-US" sz="1700" dirty="0"/>
              <a:t>Randomly selected sample with 5000 respondents</a:t>
            </a:r>
          </a:p>
          <a:p>
            <a:pPr lvl="0" fontAlgn="base"/>
            <a:r>
              <a:rPr lang="en-US" sz="1700" dirty="0"/>
              <a:t>Most Vulnerable Localities are oversampled </a:t>
            </a:r>
          </a:p>
          <a:p>
            <a:pPr lvl="0" fontAlgn="base"/>
            <a:r>
              <a:rPr lang="en-US" sz="1700" dirty="0"/>
              <a:t>Representative at governorate level for each survey and at district level after four waves</a:t>
            </a:r>
          </a:p>
          <a:p>
            <a:pPr fontAlgn="base"/>
            <a:r>
              <a:rPr lang="en-US" sz="1700" dirty="0"/>
              <a:t>Mixed Data collectors (gender and nationality)</a:t>
            </a:r>
          </a:p>
          <a:p>
            <a:pPr marL="0" indent="0" fontAlgn="base">
              <a:buNone/>
            </a:pPr>
            <a:r>
              <a:rPr lang="en-US" sz="1700" b="1" u="sng" dirty="0"/>
              <a:t>When?: </a:t>
            </a:r>
          </a:p>
          <a:p>
            <a:pPr marL="0" indent="0" fontAlgn="base">
              <a:buNone/>
            </a:pPr>
            <a:r>
              <a:rPr lang="en-US" sz="1700" dirty="0"/>
              <a:t>The first survey results are expected end of May 2017 with three more following (in July, October and January). </a:t>
            </a:r>
            <a:endParaRPr lang="de-DE" sz="1700" dirty="0"/>
          </a:p>
          <a:p>
            <a:pPr fontAlgn="base"/>
            <a:endParaRPr lang="en-US" sz="1700" dirty="0"/>
          </a:p>
          <a:p>
            <a:pPr lvl="0" fontAlgn="base"/>
            <a:endParaRPr lang="en-US" dirty="0"/>
          </a:p>
          <a:p>
            <a:endParaRPr lang="en-GB" dirty="0"/>
          </a:p>
        </p:txBody>
      </p:sp>
    </p:spTree>
    <p:extLst>
      <p:ext uri="{BB962C8B-B14F-4D97-AF65-F5344CB8AC3E}">
        <p14:creationId xmlns:p14="http://schemas.microsoft.com/office/powerpoint/2010/main" val="3416775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24883"/>
            <a:ext cx="7886700" cy="994172"/>
          </a:xfrm>
        </p:spPr>
        <p:txBody>
          <a:bodyPr>
            <a:normAutofit fontScale="90000"/>
          </a:bodyPr>
          <a:lstStyle/>
          <a:p>
            <a:r>
              <a:rPr lang="en-US" dirty="0"/>
              <a:t>Methodology</a:t>
            </a:r>
            <a:br>
              <a:rPr lang="en-US" dirty="0"/>
            </a:br>
            <a:r>
              <a:rPr lang="en-US" dirty="0"/>
              <a:t> &amp; Sampling Frame</a:t>
            </a:r>
          </a:p>
        </p:txBody>
      </p:sp>
      <p:pic>
        <p:nvPicPr>
          <p:cNvPr id="4" name="Content Placeholder 3"/>
          <p:cNvPicPr>
            <a:picLocks noGrp="1" noChangeAspect="1"/>
          </p:cNvPicPr>
          <p:nvPr>
            <p:ph idx="1"/>
          </p:nvPr>
        </p:nvPicPr>
        <p:blipFill>
          <a:blip r:embed="rId2"/>
          <a:stretch>
            <a:fillRect/>
          </a:stretch>
        </p:blipFill>
        <p:spPr>
          <a:xfrm>
            <a:off x="776999" y="2534231"/>
            <a:ext cx="2683160" cy="2691587"/>
          </a:xfrm>
          <a:prstGeom prst="rect">
            <a:avLst/>
          </a:prstGeom>
        </p:spPr>
      </p:pic>
      <p:pic>
        <p:nvPicPr>
          <p:cNvPr id="5" name="Picture 4"/>
          <p:cNvPicPr>
            <a:picLocks noChangeAspect="1"/>
          </p:cNvPicPr>
          <p:nvPr/>
        </p:nvPicPr>
        <p:blipFill>
          <a:blip r:embed="rId3"/>
          <a:stretch>
            <a:fillRect/>
          </a:stretch>
        </p:blipFill>
        <p:spPr>
          <a:xfrm>
            <a:off x="3500940" y="857250"/>
            <a:ext cx="2109339" cy="4731990"/>
          </a:xfrm>
          <a:prstGeom prst="rect">
            <a:avLst/>
          </a:prstGeom>
        </p:spPr>
      </p:pic>
      <p:pic>
        <p:nvPicPr>
          <p:cNvPr id="6" name="Picture 5"/>
          <p:cNvPicPr>
            <a:picLocks noChangeAspect="1"/>
          </p:cNvPicPr>
          <p:nvPr/>
        </p:nvPicPr>
        <p:blipFill>
          <a:blip r:embed="rId4"/>
          <a:stretch>
            <a:fillRect/>
          </a:stretch>
        </p:blipFill>
        <p:spPr>
          <a:xfrm>
            <a:off x="5625306" y="1409393"/>
            <a:ext cx="3356840" cy="3816424"/>
          </a:xfrm>
          <a:prstGeom prst="rect">
            <a:avLst/>
          </a:prstGeom>
        </p:spPr>
      </p:pic>
    </p:spTree>
    <p:extLst>
      <p:ext uri="{BB962C8B-B14F-4D97-AF65-F5344CB8AC3E}">
        <p14:creationId xmlns:p14="http://schemas.microsoft.com/office/powerpoint/2010/main" val="118628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0546" y="2132856"/>
            <a:ext cx="7593862" cy="2970044"/>
          </a:xfrm>
          <a:prstGeom prst="rect">
            <a:avLst/>
          </a:prstGeom>
        </p:spPr>
        <p:txBody>
          <a:bodyPr wrap="square">
            <a:spAutoFit/>
          </a:bodyPr>
          <a:lstStyle/>
          <a:p>
            <a:pPr marL="800100" lvl="1" indent="-342900">
              <a:buFont typeface="+mj-lt"/>
              <a:buAutoNum type="arabicPeriod"/>
            </a:pPr>
            <a:r>
              <a:rPr lang="en-GB" sz="1700" kern="0" dirty="0">
                <a:solidFill>
                  <a:sysClr val="windowText" lastClr="000000"/>
                </a:solidFill>
              </a:rPr>
              <a:t>Provides evidence to underpin results-based approach of LCRP and </a:t>
            </a:r>
            <a:r>
              <a:rPr lang="en-GB" sz="1700" kern="0">
                <a:solidFill>
                  <a:sysClr val="windowText" lastClr="000000"/>
                </a:solidFill>
              </a:rPr>
              <a:t>its impact</a:t>
            </a:r>
            <a:endParaRPr lang="en-GB" sz="1400" kern="0" dirty="0">
              <a:solidFill>
                <a:sysClr val="windowText" lastClr="000000"/>
              </a:solidFill>
            </a:endParaRPr>
          </a:p>
          <a:p>
            <a:pPr marL="800100" lvl="1" indent="-342900">
              <a:buFont typeface="+mj-lt"/>
              <a:buAutoNum type="arabicPeriod"/>
            </a:pPr>
            <a:r>
              <a:rPr lang="en-GB" sz="1700" kern="0" dirty="0">
                <a:solidFill>
                  <a:sysClr val="windowText" lastClr="000000"/>
                </a:solidFill>
              </a:rPr>
              <a:t>Provide data to supports targeting and planning to optimise use of resources to deliver stability outcomes</a:t>
            </a:r>
            <a:endParaRPr lang="en-GB" sz="1400" kern="0" dirty="0">
              <a:solidFill>
                <a:sysClr val="windowText" lastClr="000000"/>
              </a:solidFill>
            </a:endParaRPr>
          </a:p>
          <a:p>
            <a:pPr marL="800100" lvl="1" indent="-342900">
              <a:buFont typeface="+mj-lt"/>
              <a:buAutoNum type="arabicPeriod" startAt="3"/>
            </a:pPr>
            <a:r>
              <a:rPr lang="en-GB" sz="1700" kern="0" dirty="0">
                <a:solidFill>
                  <a:sysClr val="windowText" lastClr="000000"/>
                </a:solidFill>
              </a:rPr>
              <a:t>Promotes alignment of action among implementing partners.</a:t>
            </a:r>
          </a:p>
          <a:p>
            <a:pPr marL="800100" lvl="1" indent="-342900">
              <a:buFont typeface="+mj-lt"/>
              <a:buAutoNum type="arabicPeriod" startAt="3"/>
            </a:pPr>
            <a:r>
              <a:rPr lang="en-GB" sz="1700" kern="0" dirty="0">
                <a:solidFill>
                  <a:sysClr val="windowText" lastClr="000000"/>
                </a:solidFill>
              </a:rPr>
              <a:t>Promotes alignment of M&amp;E approach and reduces number and fragmentation of assessments</a:t>
            </a:r>
          </a:p>
          <a:p>
            <a:pPr marL="800100" lvl="1" indent="-342900">
              <a:buFont typeface="+mj-lt"/>
              <a:buAutoNum type="arabicPeriod" startAt="3"/>
            </a:pPr>
            <a:endParaRPr lang="en-GB" sz="1700" kern="0" dirty="0">
              <a:solidFill>
                <a:sysClr val="windowText" lastClr="000000"/>
              </a:solidFill>
            </a:endParaRPr>
          </a:p>
          <a:p>
            <a:pPr marL="0" lvl="1"/>
            <a:r>
              <a:rPr lang="en-GB" sz="1700" kern="0" dirty="0">
                <a:solidFill>
                  <a:sysClr val="windowText" lastClr="000000"/>
                </a:solidFill>
              </a:rPr>
              <a:t>Limitations: </a:t>
            </a:r>
          </a:p>
          <a:p>
            <a:pPr marL="342900" lvl="1" indent="-342900">
              <a:buFont typeface="+mj-lt"/>
              <a:buAutoNum type="arabicPeriod"/>
            </a:pPr>
            <a:r>
              <a:rPr lang="en-GB" sz="1700" kern="0" dirty="0">
                <a:solidFill>
                  <a:sysClr val="windowText" lastClr="000000"/>
                </a:solidFill>
              </a:rPr>
              <a:t>Geographical level will be at best districts, not municipalities</a:t>
            </a:r>
          </a:p>
          <a:p>
            <a:pPr marL="342900" lvl="1" indent="-342900">
              <a:buFont typeface="+mj-lt"/>
              <a:buAutoNum type="arabicPeriod"/>
            </a:pPr>
            <a:r>
              <a:rPr lang="en-GB" sz="1700" kern="0" dirty="0">
                <a:solidFill>
                  <a:sysClr val="windowText" lastClr="000000"/>
                </a:solidFill>
              </a:rPr>
              <a:t>Quantitative data rather than qualitative ones. </a:t>
            </a:r>
          </a:p>
        </p:txBody>
      </p:sp>
      <p:sp>
        <p:nvSpPr>
          <p:cNvPr id="3" name="TextBox 2"/>
          <p:cNvSpPr txBox="1"/>
          <p:nvPr/>
        </p:nvSpPr>
        <p:spPr>
          <a:xfrm>
            <a:off x="650546" y="1226522"/>
            <a:ext cx="7886700" cy="561692"/>
          </a:xfrm>
          <a:prstGeom prst="rect">
            <a:avLst/>
          </a:prstGeom>
          <a:noFill/>
        </p:spPr>
        <p:txBody>
          <a:bodyPr wrap="square" lIns="68580" tIns="34290" rIns="68580" bIns="34290" rtlCol="0">
            <a:spAutoFit/>
          </a:bodyPr>
          <a:lstStyle/>
          <a:p>
            <a:r>
              <a:rPr lang="en-AU" sz="3200" b="1" kern="0" dirty="0">
                <a:solidFill>
                  <a:srgbClr val="3E2C41"/>
                </a:solidFill>
                <a:ea typeface="Open Sans" panose="020B0606030504020204" pitchFamily="34" charset="0"/>
                <a:cs typeface="Open Sans" panose="020B0606030504020204" pitchFamily="34" charset="0"/>
              </a:rPr>
              <a:t>Benefits of stabilization monitoring</a:t>
            </a:r>
          </a:p>
        </p:txBody>
      </p:sp>
    </p:spTree>
    <p:extLst>
      <p:ext uri="{BB962C8B-B14F-4D97-AF65-F5344CB8AC3E}">
        <p14:creationId xmlns:p14="http://schemas.microsoft.com/office/powerpoint/2010/main" val="171059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71600" y="2060848"/>
            <a:ext cx="7344816" cy="331236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tx1"/>
                </a:solidFill>
                <a:effectLst/>
                <a:uLnTx/>
                <a:uFillTx/>
                <a:latin typeface="+mj-lt"/>
                <a:ea typeface="+mj-ea"/>
                <a:cs typeface="+mj-cs"/>
              </a:rPr>
              <a:t>First Quarter Dashboard Results</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3700" b="0" i="0" u="none"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900" b="0" i="0" u="none" strike="noStrike" kern="1200" cap="none" spc="0" normalizeH="0" baseline="0" noProof="0" dirty="0">
                <a:ln>
                  <a:noFill/>
                </a:ln>
                <a:solidFill>
                  <a:schemeClr val="tx1"/>
                </a:solidFill>
                <a:effectLst/>
                <a:uLnTx/>
                <a:uFillTx/>
                <a:latin typeface="+mj-lt"/>
                <a:ea typeface="+mj-ea"/>
                <a:cs typeface="+mj-cs"/>
              </a:rPr>
              <a:t>National Working Group, 5 May 2017</a:t>
            </a:r>
            <a:endParaRPr kumimoji="0" lang="en-GB" sz="2500" b="0" i="0" u="none"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700" b="1" i="0" u="none" strike="noStrike" kern="1200" cap="none" spc="0" normalizeH="0" baseline="0" noProof="0" dirty="0">
              <a:ln>
                <a:noFill/>
              </a:ln>
              <a:solidFill>
                <a:schemeClr val="tx1"/>
              </a:solidFill>
              <a:effectLst/>
              <a:uLnTx/>
              <a:uFillTx/>
              <a:latin typeface="+mj-lt"/>
              <a:ea typeface="+mj-ea"/>
              <a:cs typeface="+mj-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7" y="980729"/>
            <a:ext cx="2232248" cy="95465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9908" y="996308"/>
            <a:ext cx="673016" cy="673016"/>
          </a:xfrm>
          <a:prstGeom prst="rect">
            <a:avLst/>
          </a:prstGeom>
        </p:spPr>
      </p:pic>
    </p:spTree>
    <p:extLst>
      <p:ext uri="{BB962C8B-B14F-4D97-AF65-F5344CB8AC3E}">
        <p14:creationId xmlns:p14="http://schemas.microsoft.com/office/powerpoint/2010/main" val="207964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r>
              <a:rPr lang="de-DE" sz="2400" b="1" dirty="0">
                <a:latin typeface="+mn-lt"/>
              </a:rPr>
              <a:t>Key </a:t>
            </a:r>
            <a:r>
              <a:rPr lang="de-DE" sz="2400" b="1" dirty="0" err="1">
                <a:latin typeface="+mn-lt"/>
              </a:rPr>
              <a:t>Social</a:t>
            </a:r>
            <a:r>
              <a:rPr lang="de-DE" sz="2400" b="1" dirty="0">
                <a:latin typeface="+mn-lt"/>
              </a:rPr>
              <a:t> </a:t>
            </a:r>
            <a:r>
              <a:rPr lang="de-DE" sz="2400" b="1" dirty="0" err="1">
                <a:latin typeface="+mn-lt"/>
              </a:rPr>
              <a:t>Stability</a:t>
            </a:r>
            <a:r>
              <a:rPr lang="de-DE" sz="2400" b="1" dirty="0">
                <a:latin typeface="+mn-lt"/>
              </a:rPr>
              <a:t> Trends 2017</a:t>
            </a:r>
          </a:p>
        </p:txBody>
      </p:sp>
      <p:sp>
        <p:nvSpPr>
          <p:cNvPr id="3" name="Inhaltsplatzhalter 2"/>
          <p:cNvSpPr>
            <a:spLocks noGrp="1"/>
          </p:cNvSpPr>
          <p:nvPr>
            <p:ph idx="1"/>
          </p:nvPr>
        </p:nvSpPr>
        <p:spPr/>
        <p:txBody>
          <a:bodyPr>
            <a:normAutofit/>
          </a:bodyPr>
          <a:lstStyle/>
          <a:p>
            <a:pPr marL="0" indent="0">
              <a:buNone/>
            </a:pPr>
            <a:endParaRPr lang="de-DE" dirty="0"/>
          </a:p>
          <a:p>
            <a:pPr marL="457200" indent="-457200">
              <a:buFont typeface="Arial" panose="020B0604020202020204" pitchFamily="34" charset="0"/>
              <a:buAutoNum type="arabicParenR"/>
            </a:pPr>
            <a:r>
              <a:rPr lang="en-GB" sz="1700" dirty="0"/>
              <a:t>Sense of insecurity and lack of interaction between communities are two key proximate causes of conflict.</a:t>
            </a:r>
          </a:p>
          <a:p>
            <a:pPr marL="457200" indent="-457200">
              <a:buAutoNum type="arabicParenR"/>
            </a:pPr>
            <a:r>
              <a:rPr lang="en-GB" sz="1700" dirty="0"/>
              <a:t>Competition for jobs is perceived as the most important conflict driver between communities. </a:t>
            </a:r>
          </a:p>
          <a:p>
            <a:pPr marL="457200" indent="-457200">
              <a:buAutoNum type="arabicParenR"/>
            </a:pPr>
            <a:r>
              <a:rPr lang="en-GB" sz="1700" dirty="0"/>
              <a:t>These perceptions increasingly manifest themselves in practice with an increase in protests against Syrian labour competition and closure of Syrian-owned shops in several municipalities across Lebanon since the beginning of 2017</a:t>
            </a:r>
          </a:p>
        </p:txBody>
      </p:sp>
    </p:spTree>
    <p:extLst>
      <p:ext uri="{BB962C8B-B14F-4D97-AF65-F5344CB8AC3E}">
        <p14:creationId xmlns:p14="http://schemas.microsoft.com/office/powerpoint/2010/main" val="1769886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r>
              <a:rPr lang="de-DE" sz="2400" b="1" dirty="0">
                <a:latin typeface="+mn-lt"/>
              </a:rPr>
              <a:t>Key </a:t>
            </a:r>
            <a:r>
              <a:rPr lang="de-DE" sz="2400" b="1" dirty="0" err="1">
                <a:latin typeface="+mn-lt"/>
              </a:rPr>
              <a:t>Social</a:t>
            </a:r>
            <a:r>
              <a:rPr lang="de-DE" sz="2400" b="1" dirty="0">
                <a:latin typeface="+mn-lt"/>
              </a:rPr>
              <a:t> </a:t>
            </a:r>
            <a:r>
              <a:rPr lang="de-DE" sz="2400" b="1" dirty="0" err="1">
                <a:latin typeface="+mn-lt"/>
              </a:rPr>
              <a:t>Stability</a:t>
            </a:r>
            <a:r>
              <a:rPr lang="de-DE" sz="2400" b="1" dirty="0">
                <a:latin typeface="+mn-lt"/>
              </a:rPr>
              <a:t> Trends 2017</a:t>
            </a:r>
          </a:p>
        </p:txBody>
      </p:sp>
      <p:sp>
        <p:nvSpPr>
          <p:cNvPr id="3" name="Inhaltsplatzhalter 2"/>
          <p:cNvSpPr>
            <a:spLocks noGrp="1"/>
          </p:cNvSpPr>
          <p:nvPr>
            <p:ph idx="1"/>
          </p:nvPr>
        </p:nvSpPr>
        <p:spPr/>
        <p:txBody>
          <a:bodyPr/>
          <a:lstStyle/>
          <a:p>
            <a:pPr marL="0" indent="0">
              <a:buNone/>
            </a:pPr>
            <a:r>
              <a:rPr lang="de-DE" sz="1700" dirty="0"/>
              <a:t>4) </a:t>
            </a:r>
            <a:r>
              <a:rPr lang="en-US" sz="1700" dirty="0"/>
              <a:t>Most community tensions are intra-Lebanese but there is a risk that they will be projected onto the Syrian presence when conflict incidents occur. </a:t>
            </a:r>
          </a:p>
          <a:p>
            <a:pPr marL="0" indent="0">
              <a:buNone/>
            </a:pPr>
            <a:r>
              <a:rPr lang="en-US" sz="1700" b="1" dirty="0"/>
              <a:t>Examples: </a:t>
            </a:r>
            <a:r>
              <a:rPr lang="en-US" sz="1700" dirty="0"/>
              <a:t>In </a:t>
            </a:r>
            <a:r>
              <a:rPr lang="en-US" sz="1700" dirty="0" err="1"/>
              <a:t>Bekaa</a:t>
            </a:r>
            <a:r>
              <a:rPr lang="en-US" sz="1700" dirty="0"/>
              <a:t>, the perception of Syrians as a security threat has been </a:t>
            </a:r>
            <a:r>
              <a:rPr lang="en-US" sz="1700" dirty="0" err="1"/>
              <a:t>instrumentalized</a:t>
            </a:r>
            <a:r>
              <a:rPr lang="en-US" sz="1700" dirty="0"/>
              <a:t> in family or land disputes. This involves amongst others giving false information to security forces about ‘suspicious Syrian activities’ leading to their evictions to harm their landlord or employer (Conflict Analysis Report March 2017)</a:t>
            </a:r>
          </a:p>
          <a:p>
            <a:endParaRPr lang="de-DE" b="1" dirty="0"/>
          </a:p>
        </p:txBody>
      </p:sp>
    </p:spTree>
    <p:extLst>
      <p:ext uri="{BB962C8B-B14F-4D97-AF65-F5344CB8AC3E}">
        <p14:creationId xmlns:p14="http://schemas.microsoft.com/office/powerpoint/2010/main" val="736578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r>
              <a:rPr lang="de-DE" sz="2400" b="1" dirty="0">
                <a:latin typeface="+mn-lt"/>
              </a:rPr>
              <a:t>Key </a:t>
            </a:r>
            <a:r>
              <a:rPr lang="de-DE" sz="2400" b="1" dirty="0" err="1">
                <a:latin typeface="+mn-lt"/>
              </a:rPr>
              <a:t>Social</a:t>
            </a:r>
            <a:r>
              <a:rPr lang="de-DE" sz="2400" b="1" dirty="0">
                <a:latin typeface="+mn-lt"/>
              </a:rPr>
              <a:t> </a:t>
            </a:r>
            <a:r>
              <a:rPr lang="de-DE" sz="2400" b="1" dirty="0" err="1">
                <a:latin typeface="+mn-lt"/>
              </a:rPr>
              <a:t>Stability</a:t>
            </a:r>
            <a:r>
              <a:rPr lang="de-DE" sz="2400" b="1" dirty="0">
                <a:latin typeface="+mn-lt"/>
              </a:rPr>
              <a:t> Trends 2017</a:t>
            </a:r>
          </a:p>
        </p:txBody>
      </p:sp>
      <p:sp>
        <p:nvSpPr>
          <p:cNvPr id="3" name="Inhaltsplatzhalter 2"/>
          <p:cNvSpPr>
            <a:spLocks noGrp="1"/>
          </p:cNvSpPr>
          <p:nvPr>
            <p:ph idx="1"/>
          </p:nvPr>
        </p:nvSpPr>
        <p:spPr/>
        <p:txBody>
          <a:bodyPr>
            <a:normAutofit/>
          </a:bodyPr>
          <a:lstStyle/>
          <a:p>
            <a:pPr marL="0" indent="0">
              <a:buNone/>
            </a:pPr>
            <a:r>
              <a:rPr lang="en-US" sz="1700" dirty="0"/>
              <a:t>5) </a:t>
            </a:r>
            <a:r>
              <a:rPr lang="en-GB" sz="1700" dirty="0"/>
              <a:t>Host Communities are often divided between those benefitting from the refugees’ presence and those who bear the brunt of increased resource and livelihood pressure:</a:t>
            </a:r>
          </a:p>
          <a:p>
            <a:pPr marL="0" indent="0">
              <a:buNone/>
            </a:pPr>
            <a:r>
              <a:rPr lang="en-US" sz="1700" b="1" dirty="0"/>
              <a:t>Example: </a:t>
            </a:r>
            <a:r>
              <a:rPr lang="en-US" sz="1700" dirty="0"/>
              <a:t>Khirbet </a:t>
            </a:r>
            <a:r>
              <a:rPr lang="en-US" sz="1700" dirty="0" err="1"/>
              <a:t>Daoud</a:t>
            </a:r>
            <a:r>
              <a:rPr lang="en-US" sz="1700" dirty="0"/>
              <a:t> and El </a:t>
            </a:r>
            <a:r>
              <a:rPr lang="en-US" sz="1700" dirty="0" err="1"/>
              <a:t>Bire</a:t>
            </a:r>
            <a:r>
              <a:rPr lang="en-US" sz="1700" dirty="0"/>
              <a:t> under the umbrella of the </a:t>
            </a:r>
            <a:r>
              <a:rPr lang="en-US" sz="1700" dirty="0" err="1"/>
              <a:t>Dreib</a:t>
            </a:r>
            <a:r>
              <a:rPr lang="en-US" sz="1700" dirty="0"/>
              <a:t> El </a:t>
            </a:r>
            <a:r>
              <a:rPr lang="en-US" sz="1700" dirty="0" err="1"/>
              <a:t>Awsat</a:t>
            </a:r>
            <a:r>
              <a:rPr lang="en-US" sz="1700" dirty="0"/>
              <a:t> union of municipality issued a statement in March 2017 threatening to evict their refugee population if the UN does not provide more infrastructure support within three months. Yet, the statement is contested in the community as many host community members benefit from the refugees’ presence through rent payment and cheap agricultural </a:t>
            </a:r>
            <a:r>
              <a:rPr lang="en-US" sz="1700" dirty="0" err="1"/>
              <a:t>labour</a:t>
            </a:r>
            <a:r>
              <a:rPr lang="en-US" sz="1700" dirty="0"/>
              <a:t> (Local Tension Mapping and Media Monitoring)</a:t>
            </a:r>
          </a:p>
          <a:p>
            <a:endParaRPr lang="de-DE" dirty="0"/>
          </a:p>
        </p:txBody>
      </p:sp>
    </p:spTree>
    <p:extLst>
      <p:ext uri="{BB962C8B-B14F-4D97-AF65-F5344CB8AC3E}">
        <p14:creationId xmlns:p14="http://schemas.microsoft.com/office/powerpoint/2010/main" val="3397001431"/>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r>
              <a:rPr lang="en-GB" sz="2400" b="1" dirty="0">
                <a:latin typeface="+mn-lt"/>
              </a:rPr>
              <a:t>Key Social Stability Trends 2017</a:t>
            </a:r>
          </a:p>
        </p:txBody>
      </p:sp>
      <p:sp>
        <p:nvSpPr>
          <p:cNvPr id="3" name="Inhaltsplatzhalter 2"/>
          <p:cNvSpPr>
            <a:spLocks noGrp="1"/>
          </p:cNvSpPr>
          <p:nvPr>
            <p:ph idx="1"/>
          </p:nvPr>
        </p:nvSpPr>
        <p:spPr/>
        <p:txBody>
          <a:bodyPr/>
          <a:lstStyle/>
          <a:p>
            <a:pPr marL="0" indent="0">
              <a:buNone/>
            </a:pPr>
            <a:r>
              <a:rPr lang="de-DE" sz="1700" dirty="0"/>
              <a:t>6</a:t>
            </a:r>
            <a:r>
              <a:rPr lang="en-US" sz="1700" dirty="0"/>
              <a:t>) The refugee presence is increasingly being politicized and this will likely worsen with the upcoming parliamentary elections</a:t>
            </a:r>
          </a:p>
          <a:p>
            <a:pPr marL="0" indent="0">
              <a:buNone/>
            </a:pPr>
            <a:r>
              <a:rPr lang="en-US" sz="1700" b="1" dirty="0"/>
              <a:t>Examples: </a:t>
            </a:r>
            <a:r>
              <a:rPr lang="en-US" sz="1700" dirty="0"/>
              <a:t>Municipalities have threatened to </a:t>
            </a:r>
            <a:r>
              <a:rPr lang="en-US" sz="1700" dirty="0" err="1"/>
              <a:t>evit</a:t>
            </a:r>
            <a:r>
              <a:rPr lang="en-US" sz="1700" dirty="0"/>
              <a:t> refugees if they do not receive more aid (Khirbet </a:t>
            </a:r>
            <a:r>
              <a:rPr lang="en-US" sz="1700" dirty="0" err="1"/>
              <a:t>Daoud</a:t>
            </a:r>
            <a:r>
              <a:rPr lang="en-US" sz="1700" dirty="0"/>
              <a:t>, El </a:t>
            </a:r>
            <a:r>
              <a:rPr lang="en-US" sz="1700" dirty="0" err="1"/>
              <a:t>Bire</a:t>
            </a:r>
            <a:r>
              <a:rPr lang="en-US" sz="1700" dirty="0"/>
              <a:t>, </a:t>
            </a:r>
            <a:r>
              <a:rPr lang="en-US" sz="1700" dirty="0" err="1"/>
              <a:t>Minyara</a:t>
            </a:r>
            <a:r>
              <a:rPr lang="en-US" sz="1700" dirty="0"/>
              <a:t>) or to only accept new refugees if they receive particular support projects (</a:t>
            </a:r>
            <a:r>
              <a:rPr lang="en-US" sz="1700" dirty="0" err="1"/>
              <a:t>Madjal</a:t>
            </a:r>
            <a:r>
              <a:rPr lang="en-US" sz="1700" dirty="0"/>
              <a:t> </a:t>
            </a:r>
            <a:r>
              <a:rPr lang="en-US" sz="1700" dirty="0" err="1"/>
              <a:t>Anjar</a:t>
            </a:r>
            <a:r>
              <a:rPr lang="en-US" sz="1700" dirty="0"/>
              <a:t>)</a:t>
            </a:r>
          </a:p>
          <a:p>
            <a:r>
              <a:rPr lang="en-US" sz="1700" dirty="0"/>
              <a:t>It</a:t>
            </a:r>
            <a:r>
              <a:rPr lang="en-US" sz="1700" b="1" dirty="0"/>
              <a:t> </a:t>
            </a:r>
            <a:r>
              <a:rPr lang="en-US" sz="1700" dirty="0"/>
              <a:t>is not always clear to what extent </a:t>
            </a:r>
            <a:r>
              <a:rPr lang="en-US" sz="1700" dirty="0" err="1"/>
              <a:t>labour</a:t>
            </a:r>
            <a:r>
              <a:rPr lang="en-US" sz="1700" dirty="0"/>
              <a:t> competition related protests are orchestrated by the municipalities to receive more aid.</a:t>
            </a:r>
          </a:p>
          <a:p>
            <a:endParaRPr lang="de-DE" dirty="0"/>
          </a:p>
        </p:txBody>
      </p:sp>
    </p:spTree>
    <p:extLst>
      <p:ext uri="{BB962C8B-B14F-4D97-AF65-F5344CB8AC3E}">
        <p14:creationId xmlns:p14="http://schemas.microsoft.com/office/powerpoint/2010/main" val="4013787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latin typeface="+mn-lt"/>
              </a:rPr>
              <a:t>Key </a:t>
            </a:r>
            <a:r>
              <a:rPr lang="de-DE" sz="2400" b="1" dirty="0" err="1">
                <a:latin typeface="+mn-lt"/>
              </a:rPr>
              <a:t>Social</a:t>
            </a:r>
            <a:r>
              <a:rPr lang="de-DE" sz="2400" b="1" dirty="0">
                <a:latin typeface="+mn-lt"/>
              </a:rPr>
              <a:t> </a:t>
            </a:r>
            <a:r>
              <a:rPr lang="de-DE" sz="2400" b="1" dirty="0" err="1">
                <a:latin typeface="+mn-lt"/>
              </a:rPr>
              <a:t>Stability</a:t>
            </a:r>
            <a:r>
              <a:rPr lang="de-DE" sz="2400" b="1" dirty="0">
                <a:latin typeface="+mn-lt"/>
              </a:rPr>
              <a:t> Trends 2017</a:t>
            </a:r>
            <a:endParaRPr lang="en-GB" sz="2400" b="1" dirty="0">
              <a:latin typeface="+mn-lt"/>
            </a:endParaRPr>
          </a:p>
        </p:txBody>
      </p:sp>
      <p:sp>
        <p:nvSpPr>
          <p:cNvPr id="3" name="Inhaltsplatzhalter 2"/>
          <p:cNvSpPr>
            <a:spLocks noGrp="1"/>
          </p:cNvSpPr>
          <p:nvPr>
            <p:ph idx="1"/>
          </p:nvPr>
        </p:nvSpPr>
        <p:spPr>
          <a:xfrm>
            <a:off x="628650" y="2420888"/>
            <a:ext cx="7886700" cy="3263504"/>
          </a:xfrm>
        </p:spPr>
        <p:txBody>
          <a:bodyPr>
            <a:normAutofit/>
          </a:bodyPr>
          <a:lstStyle/>
          <a:p>
            <a:pPr marL="0" indent="0" algn="just">
              <a:buNone/>
            </a:pPr>
            <a:r>
              <a:rPr lang="de-DE" sz="1700" dirty="0"/>
              <a:t>7) </a:t>
            </a:r>
            <a:r>
              <a:rPr lang="en-GB" sz="1700" dirty="0"/>
              <a:t>Contested municipal governance means that some areas are cut off most public services making them particularly vulnerable to tensions</a:t>
            </a:r>
          </a:p>
          <a:p>
            <a:pPr marL="0" indent="0" algn="just">
              <a:buNone/>
            </a:pPr>
            <a:r>
              <a:rPr lang="en-GB" sz="1700" b="1" dirty="0"/>
              <a:t>Example: </a:t>
            </a:r>
            <a:r>
              <a:rPr lang="en-GB" sz="1700" dirty="0"/>
              <a:t>Mina-Hay el </a:t>
            </a:r>
            <a:r>
              <a:rPr lang="en-GB" sz="1700" dirty="0" err="1"/>
              <a:t>Tanak</a:t>
            </a:r>
            <a:r>
              <a:rPr lang="en-GB" sz="1700" dirty="0"/>
              <a:t> is an area for which Mina municipality denies responsibility thereby creating a local governance gap leaving its inhabitants without municipal services. Local governance gaps are often created where Syrians/stateless people occupy land adjacent to a village (e.g. </a:t>
            </a:r>
            <a:r>
              <a:rPr lang="en-GB" sz="1700" dirty="0" err="1"/>
              <a:t>Minyara</a:t>
            </a:r>
            <a:r>
              <a:rPr lang="en-GB" sz="1700" dirty="0"/>
              <a:t>, </a:t>
            </a:r>
            <a:r>
              <a:rPr lang="en-GB" sz="1700" dirty="0" err="1"/>
              <a:t>Enfeh</a:t>
            </a:r>
            <a:r>
              <a:rPr lang="en-GB" sz="1700" dirty="0"/>
              <a:t>)</a:t>
            </a:r>
          </a:p>
          <a:p>
            <a:pPr algn="just"/>
            <a:r>
              <a:rPr lang="en-US" sz="1700" b="1" dirty="0"/>
              <a:t>The weakest municipalities also find it the most difficult to attract funding</a:t>
            </a:r>
            <a:endParaRPr lang="de-DE" sz="1700" b="1" dirty="0"/>
          </a:p>
          <a:p>
            <a:pPr marL="0" indent="0">
              <a:buNone/>
            </a:pPr>
            <a:endParaRPr lang="en-GB" dirty="0"/>
          </a:p>
        </p:txBody>
      </p:sp>
    </p:spTree>
    <p:extLst>
      <p:ext uri="{BB962C8B-B14F-4D97-AF65-F5344CB8AC3E}">
        <p14:creationId xmlns:p14="http://schemas.microsoft.com/office/powerpoint/2010/main" val="1768477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latin typeface="+mn-lt"/>
              </a:rPr>
              <a:t>Key </a:t>
            </a:r>
            <a:r>
              <a:rPr lang="de-DE" sz="2400" b="1" dirty="0" err="1">
                <a:latin typeface="+mn-lt"/>
              </a:rPr>
              <a:t>Social</a:t>
            </a:r>
            <a:r>
              <a:rPr lang="de-DE" sz="2400" b="1" dirty="0">
                <a:latin typeface="+mn-lt"/>
              </a:rPr>
              <a:t> </a:t>
            </a:r>
            <a:r>
              <a:rPr lang="de-DE" sz="2400" b="1" dirty="0" err="1">
                <a:latin typeface="+mn-lt"/>
              </a:rPr>
              <a:t>Stability</a:t>
            </a:r>
            <a:r>
              <a:rPr lang="de-DE" sz="2400" b="1" dirty="0">
                <a:latin typeface="+mn-lt"/>
              </a:rPr>
              <a:t> Trends 2017</a:t>
            </a:r>
            <a:endParaRPr lang="en-GB" sz="2400" b="1" dirty="0">
              <a:latin typeface="+mn-lt"/>
            </a:endParaRPr>
          </a:p>
        </p:txBody>
      </p:sp>
      <p:sp>
        <p:nvSpPr>
          <p:cNvPr id="3" name="Inhaltsplatzhalter 2"/>
          <p:cNvSpPr>
            <a:spLocks noGrp="1"/>
          </p:cNvSpPr>
          <p:nvPr>
            <p:ph idx="1"/>
          </p:nvPr>
        </p:nvSpPr>
        <p:spPr/>
        <p:txBody>
          <a:bodyPr>
            <a:normAutofit/>
          </a:bodyPr>
          <a:lstStyle/>
          <a:p>
            <a:pPr marL="0" indent="0">
              <a:buNone/>
            </a:pPr>
            <a:r>
              <a:rPr lang="en-GB" sz="1700" dirty="0"/>
              <a:t>8) Where host communities and refugees interact, relationships appear to be improving.</a:t>
            </a:r>
          </a:p>
          <a:p>
            <a:r>
              <a:rPr lang="en-GB" sz="1700" dirty="0"/>
              <a:t>2016 </a:t>
            </a:r>
            <a:r>
              <a:rPr lang="en-US" sz="1700" dirty="0"/>
              <a:t>USJ survey revealed that tolerance of Syrian refugees is highest in the </a:t>
            </a:r>
            <a:r>
              <a:rPr lang="en-US" sz="1700" dirty="0" err="1"/>
              <a:t>Bekaa</a:t>
            </a:r>
            <a:r>
              <a:rPr lang="en-US" sz="1700" dirty="0"/>
              <a:t> and the North where host communities and refugees tend to have more interactions. </a:t>
            </a:r>
          </a:p>
          <a:p>
            <a:r>
              <a:rPr lang="en-US" sz="1700" dirty="0"/>
              <a:t>Lebanese in 2016 had more contact with Syrians than in 2015 and somewhat more positive perceptions of them. </a:t>
            </a:r>
          </a:p>
          <a:p>
            <a:r>
              <a:rPr lang="en-GB" sz="1700" b="1" dirty="0"/>
              <a:t>Presence of IS are usually a source of </a:t>
            </a:r>
            <a:r>
              <a:rPr lang="en-GB" sz="1700" b="1"/>
              <a:t>tensions: </a:t>
            </a:r>
            <a:r>
              <a:rPr lang="en-GB" sz="1700"/>
              <a:t>Tensions </a:t>
            </a:r>
            <a:r>
              <a:rPr lang="en-GB" sz="1700" dirty="0"/>
              <a:t>are not necessarily a question of the absolute number of refugees or the resident/refugee ratio but of their visibility </a:t>
            </a:r>
            <a:r>
              <a:rPr lang="en-GB" sz="1700"/>
              <a:t>and location</a:t>
            </a:r>
            <a:endParaRPr lang="en-GB" sz="1700" dirty="0"/>
          </a:p>
          <a:p>
            <a:endParaRPr lang="en-GB" sz="1700" dirty="0"/>
          </a:p>
          <a:p>
            <a:endParaRPr lang="en-GB" dirty="0"/>
          </a:p>
          <a:p>
            <a:endParaRPr lang="en-GB" dirty="0"/>
          </a:p>
        </p:txBody>
      </p:sp>
    </p:spTree>
    <p:extLst>
      <p:ext uri="{BB962C8B-B14F-4D97-AF65-F5344CB8AC3E}">
        <p14:creationId xmlns:p14="http://schemas.microsoft.com/office/powerpoint/2010/main" val="731594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THANK YOU!</a:t>
            </a:r>
            <a:endParaRPr lang="en-GB" b="1" dirty="0"/>
          </a:p>
        </p:txBody>
      </p:sp>
      <p:sp>
        <p:nvSpPr>
          <p:cNvPr id="3" name="Inhaltsplatzhalter 2"/>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4289190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ctrTitle"/>
          </p:nvPr>
        </p:nvSpPr>
        <p:spPr>
          <a:xfrm>
            <a:off x="504664" y="1668942"/>
            <a:ext cx="8134672" cy="1485202"/>
          </a:xfrm>
        </p:spPr>
        <p:txBody>
          <a:bodyPr>
            <a:noAutofit/>
          </a:bodyPr>
          <a:lstStyle/>
          <a:p>
            <a:pPr>
              <a:lnSpc>
                <a:spcPct val="100000"/>
              </a:lnSpc>
              <a:spcBef>
                <a:spcPts val="1200"/>
              </a:spcBef>
            </a:pPr>
            <a:r>
              <a:rPr lang="en-GB" sz="3000" dirty="0">
                <a:solidFill>
                  <a:srgbClr val="372942"/>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Lebanon Host Communities Support Project</a:t>
            </a:r>
            <a:br>
              <a:rPr lang="en-GB" sz="2800" b="1" dirty="0">
                <a:latin typeface="Open Sans" panose="020B0606030504020204" pitchFamily="34" charset="0"/>
                <a:ea typeface="Open Sans" panose="020B0606030504020204" pitchFamily="34" charset="0"/>
                <a:cs typeface="Open Sans" panose="020B0606030504020204" pitchFamily="34" charset="0"/>
              </a:rPr>
            </a:br>
            <a:r>
              <a:rPr lang="en-GB" sz="2800" dirty="0">
                <a:solidFill>
                  <a:srgbClr val="372942"/>
                </a:solidFill>
                <a:latin typeface="Open Sans" panose="020B0606030504020204" pitchFamily="34" charset="0"/>
                <a:ea typeface="Open Sans" panose="020B0606030504020204" pitchFamily="34" charset="0"/>
                <a:cs typeface="Open Sans" panose="020B0606030504020204" pitchFamily="34" charset="0"/>
              </a:rPr>
              <a:t>Impact Analysis</a:t>
            </a:r>
            <a:br>
              <a:rPr lang="en-GB" sz="2400" b="1" dirty="0">
                <a:latin typeface="Open Sans" panose="020B0606030504020204" pitchFamily="34" charset="0"/>
                <a:ea typeface="Open Sans" panose="020B0606030504020204" pitchFamily="34" charset="0"/>
                <a:cs typeface="Open Sans" panose="020B0606030504020204" pitchFamily="34" charset="0"/>
              </a:rPr>
            </a:br>
            <a:endParaRPr lang="en-GB"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Subtitle 2"/>
          <p:cNvSpPr>
            <a:spLocks noGrp="1"/>
          </p:cNvSpPr>
          <p:nvPr>
            <p:ph type="subTitle" idx="1"/>
          </p:nvPr>
        </p:nvSpPr>
        <p:spPr>
          <a:xfrm>
            <a:off x="0" y="3154145"/>
            <a:ext cx="9144000" cy="1051911"/>
          </a:xfrm>
        </p:spPr>
        <p:txBody>
          <a:bodyPr>
            <a:normAutofit/>
          </a:bodyPr>
          <a:lstStyle/>
          <a:p>
            <a:r>
              <a:rPr lang="en-GB" sz="1600" i="1" dirty="0">
                <a:latin typeface="Open Sans" panose="020B0606030504020204" pitchFamily="34" charset="0"/>
                <a:ea typeface="Open Sans" panose="020B0606030504020204" pitchFamily="34" charset="0"/>
                <a:cs typeface="Open Sans" panose="020B0606030504020204" pitchFamily="34" charset="0"/>
              </a:rPr>
              <a:t>5 May 2017</a:t>
            </a:r>
            <a:endParaRPr lang="en-GB"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4266693" y="4414762"/>
            <a:ext cx="610615" cy="1092648"/>
          </a:xfrm>
          <a:prstGeom prst="rect">
            <a:avLst/>
          </a:prstGeom>
        </p:spPr>
      </p:pic>
      <p:pic>
        <p:nvPicPr>
          <p:cNvPr id="21" name="Picture 20"/>
          <p:cNvPicPr/>
          <p:nvPr/>
        </p:nvPicPr>
        <p:blipFill>
          <a:blip r:embed="rId4">
            <a:extLst>
              <a:ext uri="{28A0092B-C50C-407E-A947-70E740481C1C}">
                <a14:useLocalDpi xmlns:a14="http://schemas.microsoft.com/office/drawing/2010/main" val="0"/>
              </a:ext>
            </a:extLst>
          </a:blip>
          <a:srcRect/>
          <a:stretch>
            <a:fillRect/>
          </a:stretch>
        </p:blipFill>
        <p:spPr bwMode="auto">
          <a:xfrm>
            <a:off x="5665935" y="4589769"/>
            <a:ext cx="1420298" cy="742634"/>
          </a:xfrm>
          <a:prstGeom prst="rect">
            <a:avLst/>
          </a:prstGeom>
          <a:noFill/>
          <a:ln>
            <a:noFill/>
          </a:ln>
        </p:spPr>
      </p:pic>
      <p:pic>
        <p:nvPicPr>
          <p:cNvPr id="22" name="Picture 21" descr="C:\Users\rochamea\AppData\Local\Microsoft\Windows\Temporary Internet Files\Content.Outlook\8G9RZDMJ\LOGO-en (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9992" y="4414763"/>
            <a:ext cx="648072" cy="1277089"/>
          </a:xfrm>
          <a:prstGeom prst="rect">
            <a:avLst/>
          </a:prstGeom>
          <a:noFill/>
          <a:ln>
            <a:noFill/>
          </a:ln>
        </p:spPr>
      </p:pic>
    </p:spTree>
    <p:extLst>
      <p:ext uri="{BB962C8B-B14F-4D97-AF65-F5344CB8AC3E}">
        <p14:creationId xmlns:p14="http://schemas.microsoft.com/office/powerpoint/2010/main" val="2487259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216" y="1524502"/>
            <a:ext cx="8229600" cy="3394472"/>
          </a:xfrm>
        </p:spPr>
        <p:txBody>
          <a:bodyPr/>
          <a:lstStyle/>
          <a:p>
            <a:pPr marL="0" indent="0">
              <a:buNone/>
            </a:pPr>
            <a:endParaRPr lang="en-US" sz="2000" dirty="0"/>
          </a:p>
          <a:p>
            <a:pPr marL="457200" indent="-457200">
              <a:buFont typeface="+mj-lt"/>
              <a:buAutoNum type="arabicPeriod"/>
            </a:pPr>
            <a:r>
              <a:rPr lang="en-US" sz="2000" dirty="0"/>
              <a:t>Research scope, timeline, and locations </a:t>
            </a:r>
          </a:p>
          <a:p>
            <a:pPr marL="457200" indent="-457200">
              <a:buFont typeface="+mj-lt"/>
              <a:buAutoNum type="arabicPeriod"/>
            </a:pPr>
            <a:r>
              <a:rPr lang="en-US" sz="2000" dirty="0"/>
              <a:t>Main findings by research theme</a:t>
            </a:r>
          </a:p>
          <a:p>
            <a:pPr marL="457200" indent="-457200">
              <a:buFont typeface="+mj-lt"/>
              <a:buAutoNum type="arabicPeriod"/>
            </a:pPr>
            <a:r>
              <a:rPr lang="en-US" sz="2000" dirty="0"/>
              <a:t>Recommendations for LHSP and Donors </a:t>
            </a:r>
          </a:p>
          <a:p>
            <a:pPr marL="457200" indent="-457200">
              <a:buFont typeface="+mj-lt"/>
              <a:buAutoNum type="arabicPeriod"/>
            </a:pPr>
            <a:r>
              <a:rPr lang="en-US" sz="2000" dirty="0"/>
              <a:t>Main findings and recommendation per municipality</a:t>
            </a:r>
          </a:p>
          <a:p>
            <a:pPr marL="457200" indent="-457200">
              <a:buFont typeface="+mj-lt"/>
              <a:buAutoNum type="arabicPeriod"/>
            </a:pPr>
            <a:r>
              <a:rPr lang="en-US" sz="2000" dirty="0"/>
              <a:t>Q&amp;A </a:t>
            </a:r>
          </a:p>
        </p:txBody>
      </p:sp>
      <p:sp>
        <p:nvSpPr>
          <p:cNvPr id="5" name="Rectangle 4"/>
          <p:cNvSpPr/>
          <p:nvPr/>
        </p:nvSpPr>
        <p:spPr>
          <a:xfrm>
            <a:off x="318216" y="1105677"/>
            <a:ext cx="3173664" cy="411510"/>
          </a:xfrm>
          <a:prstGeom prst="rect">
            <a:avLst/>
          </a:prstGeom>
          <a:solidFill>
            <a:schemeClr val="accent4"/>
          </a:solidFill>
          <a:ln>
            <a:solidFill>
              <a:srgbClr val="9AA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kern="0" dirty="0">
              <a:solidFill>
                <a:sysClr val="windowText" lastClr="000000"/>
              </a:solidFill>
              <a:latin typeface="Times New Roman" panose="02020603050405020304" pitchFamily="18" charset="0"/>
              <a:cs typeface="Times New Roman" panose="02020603050405020304" pitchFamily="18" charset="0"/>
            </a:endParaRPr>
          </a:p>
          <a:p>
            <a:pPr algn="ctr"/>
            <a:r>
              <a:rPr lang="en-GB"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AGENDA</a:t>
            </a:r>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kern="0" dirty="0">
              <a:solidFill>
                <a:sysClr val="windowText" lastClr="000000"/>
              </a:solidFill>
            </a:endParaRPr>
          </a:p>
        </p:txBody>
      </p:sp>
    </p:spTree>
    <p:extLst>
      <p:ext uri="{BB962C8B-B14F-4D97-AF65-F5344CB8AC3E}">
        <p14:creationId xmlns:p14="http://schemas.microsoft.com/office/powerpoint/2010/main" val="2760315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p:cNvSpPr>
          <p:nvPr/>
        </p:nvSpPr>
        <p:spPr>
          <a:xfrm>
            <a:off x="1277634" y="5075636"/>
            <a:ext cx="1543050" cy="205978"/>
          </a:xfrm>
          <a:prstGeom prst="rect">
            <a:avLst/>
          </a:prstGeom>
        </p:spPr>
        <p:txBody>
          <a:bodyPr/>
          <a:lstStyle>
            <a:defPPr>
              <a:defRPr lang="en-US"/>
            </a:defPPr>
            <a:lvl1pPr marL="0" algn="l" defTabSz="914400" rtl="0" eaLnBrk="1" latinLnBrk="0" hangingPunct="1">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750" dirty="0"/>
          </a:p>
        </p:txBody>
      </p:sp>
      <p:sp>
        <p:nvSpPr>
          <p:cNvPr id="7" name="TextBox 6"/>
          <p:cNvSpPr txBox="1"/>
          <p:nvPr/>
        </p:nvSpPr>
        <p:spPr>
          <a:xfrm>
            <a:off x="3275856" y="2204920"/>
            <a:ext cx="2520280" cy="523220"/>
          </a:xfrm>
          <a:prstGeom prst="rect">
            <a:avLst/>
          </a:prstGeom>
          <a:solidFill>
            <a:srgbClr val="A99BBD"/>
          </a:solidFill>
          <a:ln>
            <a:solidFill>
              <a:schemeClr val="tx2">
                <a:lumMod val="75000"/>
                <a:lumOff val="25000"/>
              </a:schemeClr>
            </a:solidFill>
          </a:ln>
        </p:spPr>
        <p:txBody>
          <a:bodyPr wrap="square" rtlCol="0">
            <a:spAutoFit/>
          </a:bodyPr>
          <a:lstStyle/>
          <a:p>
            <a:pPr algn="ctr"/>
            <a:r>
              <a:rPr lang="en-GB" sz="1400" kern="0" dirty="0">
                <a:solidFill>
                  <a:sysClr val="windowText" lastClr="000000"/>
                </a:solidFill>
              </a:rPr>
              <a:t>QUALITY OF SERVICES AND ACCESS TO SERVICES</a:t>
            </a:r>
            <a:endParaRPr lang="en-US" sz="1400" kern="0" dirty="0">
              <a:solidFill>
                <a:sysClr val="windowText" lastClr="000000"/>
              </a:solidFill>
            </a:endParaRPr>
          </a:p>
        </p:txBody>
      </p:sp>
      <p:sp>
        <p:nvSpPr>
          <p:cNvPr id="33" name="TextBox 32"/>
          <p:cNvSpPr txBox="1"/>
          <p:nvPr/>
        </p:nvSpPr>
        <p:spPr>
          <a:xfrm>
            <a:off x="3059832" y="4552416"/>
            <a:ext cx="3168352" cy="523220"/>
          </a:xfrm>
          <a:prstGeom prst="rect">
            <a:avLst/>
          </a:prstGeom>
          <a:solidFill>
            <a:srgbClr val="A99BBD"/>
          </a:solidFill>
          <a:ln>
            <a:solidFill>
              <a:schemeClr val="tx2">
                <a:lumMod val="75000"/>
                <a:lumOff val="25000"/>
              </a:schemeClr>
            </a:solidFill>
          </a:ln>
        </p:spPr>
        <p:txBody>
          <a:bodyPr wrap="square" rtlCol="0">
            <a:spAutoFit/>
          </a:bodyPr>
          <a:lstStyle/>
          <a:p>
            <a:pPr algn="ctr"/>
            <a:r>
              <a:rPr lang="en-GB" sz="1400" kern="0" dirty="0">
                <a:solidFill>
                  <a:sysClr val="windowText" lastClr="000000"/>
                </a:solidFill>
              </a:rPr>
              <a:t>LIKELIHOOD OF VIOLENCE AND INSTABILITY</a:t>
            </a:r>
            <a:endParaRPr lang="en-US" sz="1400" kern="0" dirty="0">
              <a:solidFill>
                <a:sysClr val="windowText" lastClr="000000"/>
              </a:solidFill>
            </a:endParaRPr>
          </a:p>
        </p:txBody>
      </p:sp>
      <p:sp>
        <p:nvSpPr>
          <p:cNvPr id="34" name="TextBox 33"/>
          <p:cNvSpPr txBox="1"/>
          <p:nvPr/>
        </p:nvSpPr>
        <p:spPr>
          <a:xfrm>
            <a:off x="5265461" y="3341463"/>
            <a:ext cx="2552626" cy="523220"/>
          </a:xfrm>
          <a:prstGeom prst="rect">
            <a:avLst/>
          </a:prstGeom>
          <a:solidFill>
            <a:schemeClr val="bg1">
              <a:lumMod val="75000"/>
            </a:schemeClr>
          </a:solidFill>
          <a:ln>
            <a:solidFill>
              <a:srgbClr val="604878"/>
            </a:solidFill>
          </a:ln>
        </p:spPr>
        <p:txBody>
          <a:bodyPr wrap="square" rtlCol="0">
            <a:spAutoFit/>
          </a:bodyPr>
          <a:lstStyle/>
          <a:p>
            <a:pPr algn="ctr"/>
            <a:r>
              <a:rPr lang="en-GB" sz="1400" kern="0" dirty="0">
                <a:solidFill>
                  <a:sysClr val="windowText" lastClr="000000"/>
                </a:solidFill>
              </a:rPr>
              <a:t>INTER-COMMUNITY </a:t>
            </a:r>
          </a:p>
          <a:p>
            <a:pPr algn="ctr"/>
            <a:r>
              <a:rPr lang="en-GB" sz="1400" kern="0" dirty="0">
                <a:solidFill>
                  <a:sysClr val="windowText" lastClr="000000"/>
                </a:solidFill>
              </a:rPr>
              <a:t>TENSIONS</a:t>
            </a:r>
          </a:p>
        </p:txBody>
      </p:sp>
      <p:sp>
        <p:nvSpPr>
          <p:cNvPr id="35" name="TextBox 34"/>
          <p:cNvSpPr txBox="1"/>
          <p:nvPr/>
        </p:nvSpPr>
        <p:spPr>
          <a:xfrm>
            <a:off x="1544371" y="3341463"/>
            <a:ext cx="2552626" cy="523220"/>
          </a:xfrm>
          <a:prstGeom prst="rect">
            <a:avLst/>
          </a:prstGeom>
          <a:solidFill>
            <a:schemeClr val="bg1">
              <a:lumMod val="75000"/>
            </a:schemeClr>
          </a:solidFill>
          <a:ln>
            <a:solidFill>
              <a:schemeClr val="tx2">
                <a:lumMod val="75000"/>
                <a:lumOff val="25000"/>
              </a:schemeClr>
            </a:solidFill>
          </a:ln>
        </p:spPr>
        <p:txBody>
          <a:bodyPr wrap="square" rtlCol="0">
            <a:spAutoFit/>
          </a:bodyPr>
          <a:lstStyle/>
          <a:p>
            <a:pPr algn="ctr"/>
            <a:r>
              <a:rPr lang="en-GB" sz="1400" kern="0" dirty="0">
                <a:solidFill>
                  <a:sysClr val="windowText" lastClr="000000"/>
                </a:solidFill>
              </a:rPr>
              <a:t>PERCEIVED  CAPACITY AND LEGITIMACY OF MUNICIPALITY</a:t>
            </a:r>
            <a:endParaRPr lang="en-US" sz="1400" kern="0" dirty="0">
              <a:solidFill>
                <a:sysClr val="windowText" lastClr="000000"/>
              </a:solidFill>
            </a:endParaRPr>
          </a:p>
        </p:txBody>
      </p:sp>
      <p:cxnSp>
        <p:nvCxnSpPr>
          <p:cNvPr id="9" name="Elbow Connector 8"/>
          <p:cNvCxnSpPr>
            <a:endCxn id="34" idx="0"/>
          </p:cNvCxnSpPr>
          <p:nvPr/>
        </p:nvCxnSpPr>
        <p:spPr>
          <a:xfrm rot="16200000" flipH="1">
            <a:off x="5715828" y="2515518"/>
            <a:ext cx="879634" cy="772257"/>
          </a:xfrm>
          <a:prstGeom prst="bentConnector3">
            <a:avLst>
              <a:gd name="adj1" fmla="val -51"/>
            </a:avLst>
          </a:prstGeom>
          <a:ln>
            <a:solidFill>
              <a:srgbClr val="64456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endCxn id="7" idx="1"/>
          </p:cNvCxnSpPr>
          <p:nvPr/>
        </p:nvCxnSpPr>
        <p:spPr>
          <a:xfrm rot="5400000" flipH="1" flipV="1">
            <a:off x="2442347" y="2507953"/>
            <a:ext cx="874933" cy="792088"/>
          </a:xfrm>
          <a:prstGeom prst="bentConnector2">
            <a:avLst/>
          </a:prstGeom>
          <a:ln>
            <a:solidFill>
              <a:srgbClr val="64456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Isosceles Triangle 35"/>
          <p:cNvSpPr/>
          <p:nvPr/>
        </p:nvSpPr>
        <p:spPr>
          <a:xfrm flipV="1">
            <a:off x="3059832" y="4221088"/>
            <a:ext cx="360040" cy="144016"/>
          </a:xfrm>
          <a:prstGeom prst="triangle">
            <a:avLst/>
          </a:prstGeom>
          <a:solidFill>
            <a:srgbClr val="604878"/>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dirty="0">
              <a:solidFill>
                <a:sysClr val="windowText" lastClr="000000"/>
              </a:solidFill>
            </a:endParaRPr>
          </a:p>
        </p:txBody>
      </p:sp>
      <p:sp>
        <p:nvSpPr>
          <p:cNvPr id="37" name="Isosceles Triangle 36"/>
          <p:cNvSpPr/>
          <p:nvPr/>
        </p:nvSpPr>
        <p:spPr>
          <a:xfrm flipV="1">
            <a:off x="4427984" y="4216925"/>
            <a:ext cx="360040" cy="144016"/>
          </a:xfrm>
          <a:prstGeom prst="triangle">
            <a:avLst/>
          </a:prstGeom>
          <a:solidFill>
            <a:srgbClr val="604878"/>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dirty="0">
              <a:solidFill>
                <a:sysClr val="windowText" lastClr="000000"/>
              </a:solidFill>
            </a:endParaRPr>
          </a:p>
        </p:txBody>
      </p:sp>
      <p:sp>
        <p:nvSpPr>
          <p:cNvPr id="38" name="Isosceles Triangle 37"/>
          <p:cNvSpPr/>
          <p:nvPr/>
        </p:nvSpPr>
        <p:spPr>
          <a:xfrm flipV="1">
            <a:off x="5796136" y="4216925"/>
            <a:ext cx="360040" cy="144016"/>
          </a:xfrm>
          <a:prstGeom prst="triangle">
            <a:avLst/>
          </a:prstGeom>
          <a:solidFill>
            <a:srgbClr val="604878"/>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dirty="0">
              <a:solidFill>
                <a:sysClr val="windowText" lastClr="000000"/>
              </a:solidFill>
            </a:endParaRPr>
          </a:p>
        </p:txBody>
      </p:sp>
      <p:sp>
        <p:nvSpPr>
          <p:cNvPr id="14" name="Rectangle 13"/>
          <p:cNvSpPr/>
          <p:nvPr/>
        </p:nvSpPr>
        <p:spPr>
          <a:xfrm>
            <a:off x="323528" y="1145282"/>
            <a:ext cx="3173664" cy="411510"/>
          </a:xfrm>
          <a:prstGeom prst="rect">
            <a:avLst/>
          </a:prstGeom>
          <a:solidFill>
            <a:schemeClr val="accent4"/>
          </a:solidFill>
          <a:ln>
            <a:solidFill>
              <a:srgbClr val="9AA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kern="0" dirty="0">
              <a:solidFill>
                <a:sysClr val="windowText" lastClr="000000"/>
              </a:solidFill>
              <a:latin typeface="Times New Roman" panose="02020603050405020304" pitchFamily="18" charset="0"/>
              <a:cs typeface="Times New Roman" panose="02020603050405020304" pitchFamily="18" charset="0"/>
            </a:endParaRPr>
          </a:p>
          <a:p>
            <a:pPr algn="ctr"/>
            <a:r>
              <a:rPr lang="en-GB"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RESEARCH SCOPE</a:t>
            </a:r>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kern="0" dirty="0">
              <a:solidFill>
                <a:sysClr val="windowText" lastClr="000000"/>
              </a:solidFill>
            </a:endParaRPr>
          </a:p>
        </p:txBody>
      </p:sp>
      <p:cxnSp>
        <p:nvCxnSpPr>
          <p:cNvPr id="10" name="Elbow Connector 9"/>
          <p:cNvCxnSpPr/>
          <p:nvPr/>
        </p:nvCxnSpPr>
        <p:spPr>
          <a:xfrm>
            <a:off x="4190918" y="3632324"/>
            <a:ext cx="981493" cy="12700"/>
          </a:xfrm>
          <a:prstGeom prst="bentConnector3">
            <a:avLst>
              <a:gd name="adj1" fmla="val 94857"/>
            </a:avLst>
          </a:prstGeom>
          <a:ln>
            <a:solidFill>
              <a:srgbClr val="64456A"/>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480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85800"/>
          </a:xfrm>
        </p:spPr>
        <p:txBody>
          <a:bodyPr>
            <a:normAutofit/>
          </a:bodyPr>
          <a:lstStyle/>
          <a:p>
            <a:pPr algn="l"/>
            <a:r>
              <a:rPr lang="en-US" sz="3000" dirty="0"/>
              <a:t>Q1 </a:t>
            </a:r>
            <a:r>
              <a:rPr lang="en-US" sz="3000" dirty="0" err="1"/>
              <a:t>SoST</a:t>
            </a:r>
            <a:r>
              <a:rPr lang="en-US" sz="3000" dirty="0"/>
              <a:t> sector dashboard</a:t>
            </a:r>
          </a:p>
        </p:txBody>
      </p:sp>
      <p:sp>
        <p:nvSpPr>
          <p:cNvPr id="4" name="Content Placeholder 3"/>
          <p:cNvSpPr>
            <a:spLocks noGrp="1"/>
          </p:cNvSpPr>
          <p:nvPr>
            <p:ph idx="1"/>
          </p:nvPr>
        </p:nvSpPr>
        <p:spPr>
          <a:xfrm>
            <a:off x="990601" y="1143000"/>
            <a:ext cx="7543800" cy="4768222"/>
          </a:xfrm>
        </p:spPr>
        <p:txBody>
          <a:bodyPr>
            <a:normAutofit/>
          </a:bodyPr>
          <a:lstStyle/>
          <a:p>
            <a:pPr algn="just"/>
            <a:r>
              <a:rPr lang="en-US" sz="2600" b="1" u="sng" dirty="0"/>
              <a:t>Key findings</a:t>
            </a:r>
          </a:p>
          <a:p>
            <a:pPr algn="just"/>
            <a:r>
              <a:rPr lang="en-US" sz="2600" b="1" dirty="0"/>
              <a:t>US$ 35 million </a:t>
            </a:r>
            <a:r>
              <a:rPr lang="en-US" sz="2600" dirty="0"/>
              <a:t>in funding received so far (including carry over)</a:t>
            </a:r>
          </a:p>
          <a:p>
            <a:pPr algn="just"/>
            <a:r>
              <a:rPr lang="en-US" sz="2600" dirty="0"/>
              <a:t> </a:t>
            </a:r>
            <a:r>
              <a:rPr lang="en-US" sz="2600" b="1" dirty="0"/>
              <a:t>29 active partners </a:t>
            </a:r>
            <a:r>
              <a:rPr lang="en-US" sz="2600" dirty="0"/>
              <a:t>(out of 51 appealing partners)</a:t>
            </a:r>
          </a:p>
          <a:p>
            <a:r>
              <a:rPr lang="en-US" sz="2600" dirty="0"/>
              <a:t>=&gt; </a:t>
            </a:r>
            <a:r>
              <a:rPr lang="en-GB" sz="2000" dirty="0"/>
              <a:t>ACF, ACTED, ANERA, AVSI, </a:t>
            </a:r>
            <a:r>
              <a:rPr lang="en-GB" sz="2000" dirty="0" err="1"/>
              <a:t>Basmeh</a:t>
            </a:r>
            <a:r>
              <a:rPr lang="en-GB" sz="2000" dirty="0"/>
              <a:t> &amp; </a:t>
            </a:r>
            <a:r>
              <a:rPr lang="en-GB" sz="2000" dirty="0" err="1"/>
              <a:t>Zeitooneh</a:t>
            </a:r>
            <a:r>
              <a:rPr lang="en-GB" sz="2000" dirty="0"/>
              <a:t>, CISP, Dorcas, </a:t>
            </a:r>
            <a:r>
              <a:rPr lang="en-GB" sz="2000" dirty="0" err="1"/>
              <a:t>Hilfswerk</a:t>
            </a:r>
            <a:r>
              <a:rPr lang="en-GB" sz="2000" dirty="0"/>
              <a:t> Austria International, Hoops Club, House of Peace, IOM, IRC, International Alert, </a:t>
            </a:r>
            <a:r>
              <a:rPr lang="en-GB" sz="2000" dirty="0" err="1"/>
              <a:t>Intersos</a:t>
            </a:r>
            <a:r>
              <a:rPr lang="en-GB" sz="2000" dirty="0"/>
              <a:t>, LOST, MARCH, MASAR, MSL, Mercy Corps, NRC, OXFAM, SAFADI,SCI, SFCG, SIF, </a:t>
            </a:r>
            <a:r>
              <a:rPr lang="en-GB" sz="2000" dirty="0" err="1"/>
              <a:t>Solidar</a:t>
            </a:r>
            <a:r>
              <a:rPr lang="en-GB" sz="2000" dirty="0"/>
              <a:t>, UN-Habitat, UNDP, WVI as well as UNHCR and UNICEF</a:t>
            </a:r>
            <a:endParaRPr lang="en-US" sz="2000" dirty="0"/>
          </a:p>
        </p:txBody>
      </p:sp>
      <p:pic>
        <p:nvPicPr>
          <p:cNvPr id="6" name="Picture 5"/>
          <p:cNvPicPr>
            <a:picLocks noChangeAspect="1"/>
          </p:cNvPicPr>
          <p:nvPr/>
        </p:nvPicPr>
        <p:blipFill>
          <a:blip r:embed="rId3"/>
          <a:stretch>
            <a:fillRect/>
          </a:stretch>
        </p:blipFill>
        <p:spPr>
          <a:xfrm>
            <a:off x="7646529" y="337936"/>
            <a:ext cx="887872" cy="805064"/>
          </a:xfrm>
          <a:prstGeom prst="rect">
            <a:avLst/>
          </a:prstGeom>
        </p:spPr>
      </p:pic>
    </p:spTree>
    <p:extLst>
      <p:ext uri="{BB962C8B-B14F-4D97-AF65-F5344CB8AC3E}">
        <p14:creationId xmlns:p14="http://schemas.microsoft.com/office/powerpoint/2010/main" val="4097749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539552" y="1628800"/>
          <a:ext cx="7056784"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23528" y="1145282"/>
            <a:ext cx="3173664" cy="411510"/>
          </a:xfrm>
          <a:prstGeom prst="rect">
            <a:avLst/>
          </a:prstGeom>
          <a:solidFill>
            <a:schemeClr val="accent4"/>
          </a:solidFill>
          <a:ln>
            <a:solidFill>
              <a:srgbClr val="9AA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kern="0" dirty="0">
              <a:solidFill>
                <a:sysClr val="windowText" lastClr="000000"/>
              </a:solidFill>
              <a:latin typeface="Times New Roman" panose="02020603050405020304" pitchFamily="18" charset="0"/>
              <a:cs typeface="Times New Roman" panose="02020603050405020304" pitchFamily="18" charset="0"/>
            </a:endParaRPr>
          </a:p>
          <a:p>
            <a:pPr algn="ctr"/>
            <a:r>
              <a:rPr lang="en-GB"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RESEARCH TIMELINE</a:t>
            </a:r>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kern="0" dirty="0">
              <a:solidFill>
                <a:sysClr val="windowText" lastClr="000000"/>
              </a:solidFill>
            </a:endParaRPr>
          </a:p>
        </p:txBody>
      </p:sp>
    </p:spTree>
    <p:extLst>
      <p:ext uri="{BB962C8B-B14F-4D97-AF65-F5344CB8AC3E}">
        <p14:creationId xmlns:p14="http://schemas.microsoft.com/office/powerpoint/2010/main" val="3958015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p:cNvSpPr>
          <p:nvPr/>
        </p:nvSpPr>
        <p:spPr>
          <a:xfrm>
            <a:off x="1277634" y="5075636"/>
            <a:ext cx="1543050" cy="205978"/>
          </a:xfrm>
          <a:prstGeom prst="rect">
            <a:avLst/>
          </a:prstGeom>
        </p:spPr>
        <p:txBody>
          <a:bodyPr/>
          <a:lstStyle>
            <a:defPPr>
              <a:defRPr lang="en-US"/>
            </a:defPPr>
            <a:lvl1pPr marL="0" algn="l" defTabSz="914400" rtl="0" eaLnBrk="1" latinLnBrk="0" hangingPunct="1">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750"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2" y="857252"/>
            <a:ext cx="6699125" cy="5143499"/>
          </a:xfrm>
          <a:prstGeom prst="rect">
            <a:avLst/>
          </a:prstGeom>
        </p:spPr>
      </p:pic>
      <p:sp>
        <p:nvSpPr>
          <p:cNvPr id="18" name="Rectangle 17"/>
          <p:cNvSpPr/>
          <p:nvPr/>
        </p:nvSpPr>
        <p:spPr>
          <a:xfrm>
            <a:off x="318216" y="1105677"/>
            <a:ext cx="3173664" cy="411510"/>
          </a:xfrm>
          <a:prstGeom prst="rect">
            <a:avLst/>
          </a:prstGeom>
          <a:solidFill>
            <a:schemeClr val="accent4"/>
          </a:solidFill>
          <a:ln>
            <a:solidFill>
              <a:srgbClr val="9AA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kern="0" dirty="0">
              <a:solidFill>
                <a:sysClr val="windowText" lastClr="000000"/>
              </a:solidFill>
              <a:latin typeface="Times New Roman" panose="02020603050405020304" pitchFamily="18" charset="0"/>
              <a:cs typeface="Times New Roman" panose="02020603050405020304" pitchFamily="18" charset="0"/>
            </a:endParaRPr>
          </a:p>
          <a:p>
            <a:pPr algn="ctr"/>
            <a:r>
              <a:rPr lang="en-GB"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RESEARCH LOCATIONS</a:t>
            </a:r>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kern="0" dirty="0">
              <a:solidFill>
                <a:sysClr val="windowText" lastClr="000000"/>
              </a:solidFill>
            </a:endParaRPr>
          </a:p>
        </p:txBody>
      </p:sp>
    </p:spTree>
    <p:extLst>
      <p:ext uri="{BB962C8B-B14F-4D97-AF65-F5344CB8AC3E}">
        <p14:creationId xmlns:p14="http://schemas.microsoft.com/office/powerpoint/2010/main" val="2517911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358" y="1640569"/>
            <a:ext cx="8229600" cy="355413"/>
          </a:xfrm>
        </p:spPr>
        <p:txBody>
          <a:bodyPr/>
          <a:lstStyle/>
          <a:p>
            <a:pPr marL="0" indent="0">
              <a:buNone/>
            </a:pPr>
            <a:r>
              <a:rPr lang="en-US" sz="1800" dirty="0"/>
              <a:t>Mixed methods approach triangulating quantitative and qualitative data </a:t>
            </a:r>
          </a:p>
        </p:txBody>
      </p:sp>
      <p:sp>
        <p:nvSpPr>
          <p:cNvPr id="4" name="Rectangle 3"/>
          <p:cNvSpPr/>
          <p:nvPr/>
        </p:nvSpPr>
        <p:spPr>
          <a:xfrm>
            <a:off x="318216" y="1105677"/>
            <a:ext cx="3173664" cy="411510"/>
          </a:xfrm>
          <a:prstGeom prst="rect">
            <a:avLst/>
          </a:prstGeom>
          <a:solidFill>
            <a:schemeClr val="accent4"/>
          </a:solidFill>
          <a:ln>
            <a:solidFill>
              <a:srgbClr val="9AA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kern="0" dirty="0">
              <a:solidFill>
                <a:sysClr val="windowText" lastClr="000000"/>
              </a:solidFill>
              <a:latin typeface="Times New Roman" panose="02020603050405020304" pitchFamily="18" charset="0"/>
              <a:cs typeface="Times New Roman" panose="02020603050405020304" pitchFamily="18" charset="0"/>
            </a:endParaRPr>
          </a:p>
          <a:p>
            <a:pPr algn="ctr"/>
            <a:r>
              <a:rPr lang="en-GB"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METHODOLOGY </a:t>
            </a:r>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kern="0" dirty="0">
              <a:solidFill>
                <a:sysClr val="windowText" lastClr="000000"/>
              </a:solidFill>
            </a:endParaRPr>
          </a:p>
        </p:txBody>
      </p:sp>
      <p:pic>
        <p:nvPicPr>
          <p:cNvPr id="5" name="Picture 2" descr="http://www.sensemakerscans.com/wp-content/uploads/2013/10/SenseMakerLogo2.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84" y="2060848"/>
            <a:ext cx="2909113"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305396" y="2083800"/>
            <a:ext cx="5034524" cy="830997"/>
          </a:xfrm>
          <a:prstGeom prst="rect">
            <a:avLst/>
          </a:prstGeom>
        </p:spPr>
        <p:txBody>
          <a:bodyPr wrap="square">
            <a:spAutoFit/>
          </a:bodyPr>
          <a:lstStyle/>
          <a:p>
            <a:pPr algn="just"/>
            <a:r>
              <a:rPr lang="en-GB" sz="1600" kern="0" dirty="0">
                <a:solidFill>
                  <a:sysClr val="windowText" lastClr="000000"/>
                </a:solidFill>
                <a:latin typeface="+mj-lt"/>
                <a:ea typeface="Open Sans" panose="020B0606030504020204" pitchFamily="34" charset="0"/>
                <a:cs typeface="Open Sans" panose="020B0606030504020204" pitchFamily="34" charset="0"/>
              </a:rPr>
              <a:t>“</a:t>
            </a:r>
            <a:r>
              <a:rPr lang="en-GB" sz="1600" kern="0" dirty="0">
                <a:solidFill>
                  <a:schemeClr val="accent4"/>
                </a:solidFill>
                <a:latin typeface="+mj-lt"/>
                <a:ea typeface="Open Sans" panose="020B0606030504020204" pitchFamily="34" charset="0"/>
                <a:cs typeface="Open Sans" panose="020B0606030504020204" pitchFamily="34" charset="0"/>
              </a:rPr>
              <a:t>Micro-narratives</a:t>
            </a:r>
            <a:r>
              <a:rPr lang="en-GB" sz="1600" kern="0" dirty="0">
                <a:solidFill>
                  <a:sysClr val="windowText" lastClr="000000"/>
                </a:solidFill>
                <a:latin typeface="+mj-lt"/>
                <a:ea typeface="Open Sans" panose="020B0606030504020204" pitchFamily="34" charset="0"/>
                <a:cs typeface="Open Sans" panose="020B0606030504020204" pitchFamily="34" charset="0"/>
              </a:rPr>
              <a:t>” (stories) from respondents about their own direct experience in the area of the research.</a:t>
            </a:r>
          </a:p>
          <a:p>
            <a:pPr algn="just"/>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p:cNvSpPr txBox="1"/>
          <p:nvPr/>
        </p:nvSpPr>
        <p:spPr>
          <a:xfrm>
            <a:off x="467544" y="2780929"/>
            <a:ext cx="7872376" cy="584775"/>
          </a:xfrm>
          <a:prstGeom prst="rect">
            <a:avLst/>
          </a:prstGeom>
          <a:noFill/>
          <a:ln>
            <a:solidFill>
              <a:schemeClr val="tx2">
                <a:lumMod val="75000"/>
                <a:lumOff val="25000"/>
              </a:schemeClr>
            </a:solidFill>
          </a:ln>
        </p:spPr>
        <p:txBody>
          <a:bodyPr wrap="square" rtlCol="0">
            <a:spAutoFit/>
          </a:bodyPr>
          <a:lstStyle/>
          <a:p>
            <a:pPr algn="just"/>
            <a:r>
              <a:rPr lang="en-GB" sz="1600" b="1" i="1" kern="0" dirty="0">
                <a:solidFill>
                  <a:schemeClr val="accent4"/>
                </a:solidFill>
                <a:ea typeface="Open Sans" panose="020B0606030504020204" pitchFamily="34" charset="0"/>
                <a:cs typeface="Open Sans" panose="020B0606030504020204" pitchFamily="34" charset="0"/>
              </a:rPr>
              <a:t>WE ASK: </a:t>
            </a:r>
            <a:r>
              <a:rPr lang="en-GB" sz="1600" i="1" kern="0" dirty="0">
                <a:solidFill>
                  <a:sysClr val="windowText" lastClr="000000"/>
                </a:solidFill>
                <a:ea typeface="Open Sans" panose="020B0606030504020204" pitchFamily="34" charset="0"/>
                <a:cs typeface="Open Sans" panose="020B0606030504020204" pitchFamily="34" charset="0"/>
              </a:rPr>
              <a:t>Think about recent changes in your village and tell me about something that has happened to you personally, or to someone you know, as a result of these changes?</a:t>
            </a:r>
          </a:p>
        </p:txBody>
      </p:sp>
      <p:sp>
        <p:nvSpPr>
          <p:cNvPr id="8" name="Rectangle 7"/>
          <p:cNvSpPr/>
          <p:nvPr/>
        </p:nvSpPr>
        <p:spPr>
          <a:xfrm>
            <a:off x="378437" y="3572475"/>
            <a:ext cx="7872376" cy="1200329"/>
          </a:xfrm>
          <a:prstGeom prst="rect">
            <a:avLst/>
          </a:prstGeom>
        </p:spPr>
        <p:txBody>
          <a:bodyPr wrap="square">
            <a:spAutoFit/>
          </a:bodyPr>
          <a:lstStyle/>
          <a:p>
            <a:pPr algn="just"/>
            <a:r>
              <a:rPr lang="en-GB" kern="0" dirty="0">
                <a:solidFill>
                  <a:schemeClr val="accent4"/>
                </a:solidFill>
                <a:ea typeface="Open Sans" panose="020B0606030504020204" pitchFamily="34" charset="0"/>
                <a:cs typeface="Open Sans" panose="020B0606030504020204" pitchFamily="34" charset="0"/>
              </a:rPr>
              <a:t>Quantitative questions </a:t>
            </a:r>
            <a:r>
              <a:rPr lang="en-GB" kern="0" dirty="0">
                <a:solidFill>
                  <a:sysClr val="windowText" lastClr="000000"/>
                </a:solidFill>
                <a:ea typeface="Open Sans" panose="020B0606030504020204" pitchFamily="34" charset="0"/>
                <a:cs typeface="Open Sans" panose="020B0606030504020204" pitchFamily="34" charset="0"/>
              </a:rPr>
              <a:t>in the survey intend to complement </a:t>
            </a:r>
            <a:r>
              <a:rPr lang="en-GB" kern="0" dirty="0" err="1">
                <a:solidFill>
                  <a:sysClr val="windowText" lastClr="000000"/>
                </a:solidFill>
                <a:ea typeface="Open Sans" panose="020B0606030504020204" pitchFamily="34" charset="0"/>
                <a:cs typeface="Open Sans" panose="020B0606030504020204" pitchFamily="34" charset="0"/>
              </a:rPr>
              <a:t>SenseMaker</a:t>
            </a:r>
            <a:r>
              <a:rPr lang="en-GB" kern="0" dirty="0">
                <a:solidFill>
                  <a:sysClr val="windowText" lastClr="000000"/>
                </a:solidFill>
                <a:ea typeface="Open Sans" panose="020B0606030504020204" pitchFamily="34" charset="0"/>
                <a:cs typeface="Open Sans" panose="020B0606030504020204" pitchFamily="34" charset="0"/>
              </a:rPr>
              <a:t> research. Questions on tension, optimism and knowledge and perceptions of specific projects will provide further insight on opinions and experiences within the municipality. </a:t>
            </a:r>
          </a:p>
        </p:txBody>
      </p:sp>
      <p:sp>
        <p:nvSpPr>
          <p:cNvPr id="9" name="Rectangle 8"/>
          <p:cNvSpPr/>
          <p:nvPr/>
        </p:nvSpPr>
        <p:spPr>
          <a:xfrm>
            <a:off x="408360" y="4785868"/>
            <a:ext cx="7920880" cy="646331"/>
          </a:xfrm>
          <a:prstGeom prst="rect">
            <a:avLst/>
          </a:prstGeom>
        </p:spPr>
        <p:txBody>
          <a:bodyPr wrap="square">
            <a:spAutoFit/>
          </a:bodyPr>
          <a:lstStyle/>
          <a:p>
            <a:pPr algn="just"/>
            <a:r>
              <a:rPr lang="en-GB" kern="0" dirty="0">
                <a:solidFill>
                  <a:schemeClr val="accent4"/>
                </a:solidFill>
                <a:ea typeface="Open Sans" panose="020B0606030504020204" pitchFamily="34" charset="0"/>
                <a:cs typeface="Open Sans" panose="020B0606030504020204" pitchFamily="34" charset="0"/>
              </a:rPr>
              <a:t>Key informant interviews </a:t>
            </a:r>
            <a:r>
              <a:rPr lang="en-GB" kern="0" dirty="0">
                <a:solidFill>
                  <a:sysClr val="windowText" lastClr="000000"/>
                </a:solidFill>
                <a:ea typeface="Open Sans" panose="020B0606030504020204" pitchFamily="34" charset="0"/>
                <a:cs typeface="Open Sans" panose="020B0606030504020204" pitchFamily="34" charset="0"/>
              </a:rPr>
              <a:t>during the data collection, </a:t>
            </a:r>
          </a:p>
          <a:p>
            <a:pPr algn="just"/>
            <a:endParaRPr lang="en-GB" kern="0" dirty="0">
              <a:solidFill>
                <a:schemeClr val="accent4"/>
              </a:solidFill>
              <a:ea typeface="Open Sans" panose="020B0606030504020204" pitchFamily="34" charset="0"/>
              <a:cs typeface="Open Sans" panose="020B0606030504020204" pitchFamily="34" charset="0"/>
            </a:endParaRPr>
          </a:p>
        </p:txBody>
      </p:sp>
      <p:sp>
        <p:nvSpPr>
          <p:cNvPr id="10" name="Rectangle 9"/>
          <p:cNvSpPr/>
          <p:nvPr/>
        </p:nvSpPr>
        <p:spPr>
          <a:xfrm>
            <a:off x="408361" y="5156957"/>
            <a:ext cx="8040473" cy="369332"/>
          </a:xfrm>
          <a:prstGeom prst="rect">
            <a:avLst/>
          </a:prstGeom>
        </p:spPr>
        <p:txBody>
          <a:bodyPr wrap="square">
            <a:spAutoFit/>
          </a:bodyPr>
          <a:lstStyle/>
          <a:p>
            <a:pPr algn="just"/>
            <a:r>
              <a:rPr lang="en-GB" kern="0" dirty="0">
                <a:solidFill>
                  <a:schemeClr val="accent4"/>
                </a:solidFill>
                <a:ea typeface="Open Sans" panose="020B0606030504020204" pitchFamily="34" charset="0"/>
                <a:cs typeface="Open Sans" panose="020B0606030504020204" pitchFamily="34" charset="0"/>
              </a:rPr>
              <a:t>Focus group discussions </a:t>
            </a:r>
            <a:r>
              <a:rPr lang="en-GB" kern="0" dirty="0">
                <a:solidFill>
                  <a:sysClr val="windowText" lastClr="000000"/>
                </a:solidFill>
                <a:ea typeface="Open Sans" panose="020B0606030504020204" pitchFamily="34" charset="0"/>
                <a:cs typeface="Open Sans" panose="020B0606030504020204" pitchFamily="34" charset="0"/>
              </a:rPr>
              <a:t>following the data collection, to further explore findings. </a:t>
            </a:r>
          </a:p>
        </p:txBody>
      </p:sp>
      <p:grpSp>
        <p:nvGrpSpPr>
          <p:cNvPr id="15" name="Group 14"/>
          <p:cNvGrpSpPr/>
          <p:nvPr/>
        </p:nvGrpSpPr>
        <p:grpSpPr>
          <a:xfrm>
            <a:off x="93850" y="2175983"/>
            <a:ext cx="328164" cy="3358975"/>
            <a:chOff x="13018" y="1318732"/>
            <a:chExt cx="328164" cy="3358975"/>
          </a:xfrm>
        </p:grpSpPr>
        <p:sp>
          <p:nvSpPr>
            <p:cNvPr id="11" name="TextBox 10"/>
            <p:cNvSpPr txBox="1"/>
            <p:nvPr/>
          </p:nvSpPr>
          <p:spPr>
            <a:xfrm>
              <a:off x="26672" y="1318732"/>
              <a:ext cx="314510" cy="400110"/>
            </a:xfrm>
            <a:prstGeom prst="rect">
              <a:avLst/>
            </a:prstGeom>
            <a:noFill/>
          </p:spPr>
          <p:txBody>
            <a:bodyPr wrap="none" rtlCol="0">
              <a:spAutoFit/>
            </a:bodyPr>
            <a:lstStyle/>
            <a:p>
              <a:r>
                <a:rPr lang="en-US" sz="2000" kern="0" dirty="0">
                  <a:solidFill>
                    <a:sysClr val="windowText" lastClr="000000"/>
                  </a:solidFill>
                </a:rPr>
                <a:t>1</a:t>
              </a:r>
            </a:p>
          </p:txBody>
        </p:sp>
        <p:sp>
          <p:nvSpPr>
            <p:cNvPr id="12" name="TextBox 11"/>
            <p:cNvSpPr txBox="1"/>
            <p:nvPr/>
          </p:nvSpPr>
          <p:spPr>
            <a:xfrm>
              <a:off x="13018" y="2694502"/>
              <a:ext cx="314510" cy="400110"/>
            </a:xfrm>
            <a:prstGeom prst="rect">
              <a:avLst/>
            </a:prstGeom>
            <a:noFill/>
          </p:spPr>
          <p:txBody>
            <a:bodyPr wrap="none" rtlCol="0">
              <a:spAutoFit/>
            </a:bodyPr>
            <a:lstStyle/>
            <a:p>
              <a:r>
                <a:rPr lang="en-US" sz="2000" kern="0" dirty="0">
                  <a:solidFill>
                    <a:sysClr val="windowText" lastClr="000000"/>
                  </a:solidFill>
                </a:rPr>
                <a:t>2</a:t>
              </a:r>
              <a:endParaRPr lang="en-US" kern="0" dirty="0">
                <a:solidFill>
                  <a:sysClr val="windowText" lastClr="000000"/>
                </a:solidFill>
              </a:endParaRPr>
            </a:p>
          </p:txBody>
        </p:sp>
        <p:sp>
          <p:nvSpPr>
            <p:cNvPr id="13" name="TextBox 12"/>
            <p:cNvSpPr txBox="1"/>
            <p:nvPr/>
          </p:nvSpPr>
          <p:spPr>
            <a:xfrm>
              <a:off x="26672" y="3901548"/>
              <a:ext cx="314510" cy="400110"/>
            </a:xfrm>
            <a:prstGeom prst="rect">
              <a:avLst/>
            </a:prstGeom>
            <a:noFill/>
          </p:spPr>
          <p:txBody>
            <a:bodyPr wrap="none" rtlCol="0">
              <a:spAutoFit/>
            </a:bodyPr>
            <a:lstStyle/>
            <a:p>
              <a:r>
                <a:rPr lang="en-US" sz="2000" kern="0" dirty="0">
                  <a:solidFill>
                    <a:sysClr val="windowText" lastClr="000000"/>
                  </a:solidFill>
                </a:rPr>
                <a:t>3</a:t>
              </a:r>
              <a:endParaRPr lang="en-US" kern="0" dirty="0">
                <a:solidFill>
                  <a:sysClr val="windowText" lastClr="000000"/>
                </a:solidFill>
              </a:endParaRPr>
            </a:p>
          </p:txBody>
        </p:sp>
        <p:sp>
          <p:nvSpPr>
            <p:cNvPr id="14" name="TextBox 13"/>
            <p:cNvSpPr txBox="1"/>
            <p:nvPr/>
          </p:nvSpPr>
          <p:spPr>
            <a:xfrm>
              <a:off x="26672" y="4277597"/>
              <a:ext cx="314510" cy="400110"/>
            </a:xfrm>
            <a:prstGeom prst="rect">
              <a:avLst/>
            </a:prstGeom>
            <a:noFill/>
          </p:spPr>
          <p:txBody>
            <a:bodyPr wrap="none" rtlCol="0">
              <a:spAutoFit/>
            </a:bodyPr>
            <a:lstStyle/>
            <a:p>
              <a:r>
                <a:rPr lang="en-US" sz="2000" kern="0" dirty="0">
                  <a:solidFill>
                    <a:sysClr val="windowText" lastClr="000000"/>
                  </a:solidFill>
                </a:rPr>
                <a:t>4</a:t>
              </a:r>
              <a:endParaRPr lang="en-US" kern="0" dirty="0">
                <a:solidFill>
                  <a:sysClr val="windowText" lastClr="000000"/>
                </a:solidFill>
              </a:endParaRPr>
            </a:p>
          </p:txBody>
        </p:sp>
      </p:grpSp>
    </p:spTree>
    <p:extLst>
      <p:ext uri="{BB962C8B-B14F-4D97-AF65-F5344CB8AC3E}">
        <p14:creationId xmlns:p14="http://schemas.microsoft.com/office/powerpoint/2010/main" val="3447375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387857" y="2165605"/>
            <a:ext cx="4125918" cy="3639099"/>
          </a:xfrm>
          <a:prstGeom prst="rect">
            <a:avLst/>
          </a:prstGeom>
        </p:spPr>
      </p:pic>
      <p:graphicFrame>
        <p:nvGraphicFramePr>
          <p:cNvPr id="25" name="Table 24"/>
          <p:cNvGraphicFramePr>
            <a:graphicFrameLocks noGrp="1"/>
          </p:cNvGraphicFramePr>
          <p:nvPr>
            <p:extLst/>
          </p:nvPr>
        </p:nvGraphicFramePr>
        <p:xfrm>
          <a:off x="4932040" y="1916832"/>
          <a:ext cx="3888432" cy="3200400"/>
        </p:xfrm>
        <a:graphic>
          <a:graphicData uri="http://schemas.openxmlformats.org/drawingml/2006/table">
            <a:tbl>
              <a:tblPr firstRow="1" bandRow="1">
                <a:tableStyleId>{ED083AE6-46FA-4A59-8FB0-9F97EB10719F}</a:tableStyleId>
              </a:tblPr>
              <a:tblGrid>
                <a:gridCol w="700336">
                  <a:extLst>
                    <a:ext uri="{9D8B030D-6E8A-4147-A177-3AD203B41FA5}">
                      <a16:colId xmlns:a16="http://schemas.microsoft.com/office/drawing/2014/main" val="20000"/>
                    </a:ext>
                  </a:extLst>
                </a:gridCol>
                <a:gridCol w="3188096">
                  <a:extLst>
                    <a:ext uri="{9D8B030D-6E8A-4147-A177-3AD203B41FA5}">
                      <a16:colId xmlns:a16="http://schemas.microsoft.com/office/drawing/2014/main" val="20001"/>
                    </a:ext>
                  </a:extLst>
                </a:gridCol>
              </a:tblGrid>
              <a:tr h="0">
                <a:tc>
                  <a:txBody>
                    <a:bodyPr/>
                    <a:lstStyle/>
                    <a:p>
                      <a:r>
                        <a:rPr lang="en-GB" sz="1200" dirty="0"/>
                        <a:t>A</a:t>
                      </a:r>
                      <a:endParaRPr lang="en-GB" sz="12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Willing to take action but neither able to take action nor trusted to take action.</a:t>
                      </a:r>
                      <a:endParaRPr lang="en-GB" sz="1200" b="0" dirty="0"/>
                    </a:p>
                  </a:txBody>
                  <a:tcPr/>
                </a:tc>
                <a:extLst>
                  <a:ext uri="{0D108BD9-81ED-4DB2-BD59-A6C34878D82A}">
                    <a16:rowId xmlns:a16="http://schemas.microsoft.com/office/drawing/2014/main" val="10001"/>
                  </a:ext>
                </a:extLst>
              </a:tr>
              <a:tr h="425910">
                <a:tc>
                  <a:txBody>
                    <a:bodyPr/>
                    <a:lstStyle/>
                    <a:p>
                      <a:r>
                        <a:rPr lang="en-GB" sz="1200" dirty="0"/>
                        <a:t>AB</a:t>
                      </a:r>
                    </a:p>
                  </a:txBody>
                  <a:tcPr/>
                </a:tc>
                <a:tc>
                  <a:txBody>
                    <a:bodyPr/>
                    <a:lstStyle/>
                    <a:p>
                      <a:r>
                        <a:rPr lang="en-GB" sz="1200" dirty="0"/>
                        <a:t>Willing </a:t>
                      </a:r>
                      <a:r>
                        <a:rPr lang="en-GB" sz="1200" u="sng" dirty="0"/>
                        <a:t>and</a:t>
                      </a:r>
                      <a:r>
                        <a:rPr lang="en-GB" sz="1200" dirty="0"/>
                        <a:t> able to take action but not trusted</a:t>
                      </a:r>
                      <a:r>
                        <a:rPr lang="en-GB" sz="1200" baseline="0" dirty="0"/>
                        <a:t> to take the right action </a:t>
                      </a:r>
                      <a:endParaRPr lang="en-GB" sz="1200" dirty="0"/>
                    </a:p>
                  </a:txBody>
                  <a:tcPr/>
                </a:tc>
                <a:extLst>
                  <a:ext uri="{0D108BD9-81ED-4DB2-BD59-A6C34878D82A}">
                    <a16:rowId xmlns:a16="http://schemas.microsoft.com/office/drawing/2014/main" val="10002"/>
                  </a:ext>
                </a:extLst>
              </a:tr>
              <a:tr h="425910">
                <a:tc>
                  <a:txBody>
                    <a:bodyPr/>
                    <a:lstStyle/>
                    <a:p>
                      <a:r>
                        <a:rPr lang="en-GB" sz="1200" dirty="0"/>
                        <a:t>B</a:t>
                      </a:r>
                    </a:p>
                  </a:txBody>
                  <a:tcPr/>
                </a:tc>
                <a:tc>
                  <a:txBody>
                    <a:bodyPr/>
                    <a:lstStyle/>
                    <a:p>
                      <a:r>
                        <a:rPr lang="en-GB" sz="1200" dirty="0"/>
                        <a:t>Able</a:t>
                      </a:r>
                      <a:r>
                        <a:rPr lang="en-GB" sz="1200" baseline="0" dirty="0"/>
                        <a:t> to take action but neither willing to do so or trusted to take the right action.</a:t>
                      </a:r>
                      <a:endParaRPr lang="en-GB" sz="1200" dirty="0"/>
                    </a:p>
                  </a:txBody>
                  <a:tcPr/>
                </a:tc>
                <a:extLst>
                  <a:ext uri="{0D108BD9-81ED-4DB2-BD59-A6C34878D82A}">
                    <a16:rowId xmlns:a16="http://schemas.microsoft.com/office/drawing/2014/main" val="10003"/>
                  </a:ext>
                </a:extLst>
              </a:tr>
              <a:tr h="425910">
                <a:tc>
                  <a:txBody>
                    <a:bodyPr/>
                    <a:lstStyle/>
                    <a:p>
                      <a:r>
                        <a:rPr lang="en-GB" sz="1200" dirty="0"/>
                        <a:t>BC</a:t>
                      </a:r>
                    </a:p>
                  </a:txBody>
                  <a:tcPr/>
                </a:tc>
                <a:tc>
                  <a:txBody>
                    <a:bodyPr/>
                    <a:lstStyle/>
                    <a:p>
                      <a:r>
                        <a:rPr lang="en-GB" sz="1200" dirty="0"/>
                        <a:t>Able to</a:t>
                      </a:r>
                      <a:r>
                        <a:rPr lang="en-GB" sz="1200" baseline="0" dirty="0"/>
                        <a:t> take action </a:t>
                      </a:r>
                      <a:r>
                        <a:rPr lang="en-GB" sz="1200" u="sng" baseline="0" dirty="0"/>
                        <a:t>and</a:t>
                      </a:r>
                      <a:r>
                        <a:rPr lang="en-GB" sz="1200" baseline="0" dirty="0"/>
                        <a:t> trusted to take the right action but not willing to do so.</a:t>
                      </a:r>
                      <a:endParaRPr lang="en-GB" sz="1200" dirty="0"/>
                    </a:p>
                  </a:txBody>
                  <a:tcPr/>
                </a:tc>
                <a:extLst>
                  <a:ext uri="{0D108BD9-81ED-4DB2-BD59-A6C34878D82A}">
                    <a16:rowId xmlns:a16="http://schemas.microsoft.com/office/drawing/2014/main" val="10004"/>
                  </a:ext>
                </a:extLst>
              </a:tr>
              <a:tr h="425910">
                <a:tc>
                  <a:txBody>
                    <a:bodyPr/>
                    <a:lstStyle/>
                    <a:p>
                      <a:r>
                        <a:rPr lang="en-GB" sz="1200" dirty="0"/>
                        <a:t>C</a:t>
                      </a:r>
                    </a:p>
                  </a:txBody>
                  <a:tcPr/>
                </a:tc>
                <a:tc>
                  <a:txBody>
                    <a:bodyPr/>
                    <a:lstStyle/>
                    <a:p>
                      <a:r>
                        <a:rPr lang="en-GB" sz="1200" dirty="0"/>
                        <a:t>Trusted to take the right action but neither willing nor</a:t>
                      </a:r>
                      <a:r>
                        <a:rPr lang="en-GB" sz="1200" baseline="0" dirty="0"/>
                        <a:t> able to do so.</a:t>
                      </a:r>
                      <a:endParaRPr lang="en-GB" sz="1200" dirty="0"/>
                    </a:p>
                  </a:txBody>
                  <a:tcPr/>
                </a:tc>
                <a:extLst>
                  <a:ext uri="{0D108BD9-81ED-4DB2-BD59-A6C34878D82A}">
                    <a16:rowId xmlns:a16="http://schemas.microsoft.com/office/drawing/2014/main" val="10005"/>
                  </a:ext>
                </a:extLst>
              </a:tr>
              <a:tr h="425910">
                <a:tc>
                  <a:txBody>
                    <a:bodyPr/>
                    <a:lstStyle/>
                    <a:p>
                      <a:r>
                        <a:rPr lang="en-GB" sz="1200" dirty="0"/>
                        <a:t>AC</a:t>
                      </a:r>
                    </a:p>
                  </a:txBody>
                  <a:tcPr/>
                </a:tc>
                <a:tc>
                  <a:txBody>
                    <a:bodyPr/>
                    <a:lstStyle/>
                    <a:p>
                      <a:r>
                        <a:rPr lang="en-GB" sz="1200" dirty="0"/>
                        <a:t>Willing to take action </a:t>
                      </a:r>
                      <a:r>
                        <a:rPr lang="en-GB" sz="1200" u="sng" dirty="0"/>
                        <a:t>and</a:t>
                      </a:r>
                      <a:r>
                        <a:rPr lang="en-GB" sz="1200" dirty="0"/>
                        <a:t> trusted to take the right</a:t>
                      </a:r>
                      <a:r>
                        <a:rPr lang="en-GB" sz="1200" baseline="0" dirty="0"/>
                        <a:t> action but not able to do so</a:t>
                      </a:r>
                      <a:endParaRPr lang="en-GB" sz="1200" dirty="0"/>
                    </a:p>
                  </a:txBody>
                  <a:tcPr/>
                </a:tc>
                <a:extLst>
                  <a:ext uri="{0D108BD9-81ED-4DB2-BD59-A6C34878D82A}">
                    <a16:rowId xmlns:a16="http://schemas.microsoft.com/office/drawing/2014/main" val="10006"/>
                  </a:ext>
                </a:extLst>
              </a:tr>
              <a:tr h="425910">
                <a:tc>
                  <a:txBody>
                    <a:bodyPr/>
                    <a:lstStyle/>
                    <a:p>
                      <a:r>
                        <a:rPr lang="en-GB" sz="1200" dirty="0"/>
                        <a:t>Centre</a:t>
                      </a:r>
                    </a:p>
                  </a:txBody>
                  <a:tcPr/>
                </a:tc>
                <a:tc>
                  <a:txBody>
                    <a:bodyPr/>
                    <a:lstStyle/>
                    <a:p>
                      <a:r>
                        <a:rPr lang="en-GB" sz="1200" dirty="0"/>
                        <a:t>Willing to take action,  able</a:t>
                      </a:r>
                      <a:r>
                        <a:rPr lang="en-GB" sz="1200" baseline="0" dirty="0"/>
                        <a:t> to take action </a:t>
                      </a:r>
                      <a:r>
                        <a:rPr lang="en-GB" sz="1200" u="sng" baseline="0" dirty="0"/>
                        <a:t>and</a:t>
                      </a:r>
                      <a:r>
                        <a:rPr lang="en-GB" sz="1200" baseline="0" dirty="0"/>
                        <a:t> trusted to take action.</a:t>
                      </a:r>
                      <a:endParaRPr lang="en-GB" sz="1200" dirty="0"/>
                    </a:p>
                  </a:txBody>
                  <a:tcPr/>
                </a:tc>
                <a:extLst>
                  <a:ext uri="{0D108BD9-81ED-4DB2-BD59-A6C34878D82A}">
                    <a16:rowId xmlns:a16="http://schemas.microsoft.com/office/drawing/2014/main" val="10007"/>
                  </a:ext>
                </a:extLst>
              </a:tr>
            </a:tbl>
          </a:graphicData>
        </a:graphic>
      </p:graphicFrame>
      <p:sp>
        <p:nvSpPr>
          <p:cNvPr id="26" name="Rectangle 25"/>
          <p:cNvSpPr/>
          <p:nvPr/>
        </p:nvSpPr>
        <p:spPr>
          <a:xfrm>
            <a:off x="387858" y="1733901"/>
            <a:ext cx="4174311" cy="307777"/>
          </a:xfrm>
          <a:prstGeom prst="rect">
            <a:avLst/>
          </a:prstGeom>
        </p:spPr>
        <p:txBody>
          <a:bodyPr wrap="square">
            <a:spAutoFit/>
          </a:bodyPr>
          <a:lstStyle/>
          <a:p>
            <a:r>
              <a:rPr lang="en-GB" sz="1400" b="1" kern="0" dirty="0">
                <a:solidFill>
                  <a:sysClr val="windowText" lastClr="000000"/>
                </a:solidFill>
              </a:rPr>
              <a:t>If the municipality is mentioned in the story, it was …</a:t>
            </a:r>
          </a:p>
        </p:txBody>
      </p:sp>
      <p:sp>
        <p:nvSpPr>
          <p:cNvPr id="6" name="Rectangle 5"/>
          <p:cNvSpPr/>
          <p:nvPr/>
        </p:nvSpPr>
        <p:spPr>
          <a:xfrm>
            <a:off x="318216" y="1105677"/>
            <a:ext cx="4195559" cy="411510"/>
          </a:xfrm>
          <a:prstGeom prst="rect">
            <a:avLst/>
          </a:prstGeom>
          <a:solidFill>
            <a:schemeClr val="accent4"/>
          </a:solidFill>
          <a:ln>
            <a:solidFill>
              <a:srgbClr val="9AA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kern="0" dirty="0">
              <a:solidFill>
                <a:sysClr val="windowText" lastClr="000000"/>
              </a:solidFill>
              <a:latin typeface="Times New Roman" panose="02020603050405020304" pitchFamily="18" charset="0"/>
              <a:cs typeface="Times New Roman" panose="02020603050405020304" pitchFamily="18" charset="0"/>
            </a:endParaRPr>
          </a:p>
          <a:p>
            <a:pPr algn="ctr"/>
            <a:r>
              <a:rPr lang="en-GB"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METHODOLOGY: HOW TO READ A TRIAD?</a:t>
            </a:r>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kern="0" dirty="0">
              <a:solidFill>
                <a:sysClr val="windowText" lastClr="000000"/>
              </a:solidFill>
            </a:endParaRPr>
          </a:p>
        </p:txBody>
      </p:sp>
    </p:spTree>
    <p:extLst>
      <p:ext uri="{BB962C8B-B14F-4D97-AF65-F5344CB8AC3E}">
        <p14:creationId xmlns:p14="http://schemas.microsoft.com/office/powerpoint/2010/main" val="2516986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712965"/>
            <a:ext cx="7416824" cy="4278094"/>
          </a:xfrm>
          <a:prstGeom prst="rect">
            <a:avLst/>
          </a:prstGeom>
        </p:spPr>
        <p:txBody>
          <a:bodyPr wrap="square">
            <a:spAutoFit/>
          </a:bodyPr>
          <a:lstStyle/>
          <a:p>
            <a:pPr marL="285750" indent="-285750" algn="just">
              <a:buFont typeface="Arial" panose="020B0604020202020204" pitchFamily="34" charset="0"/>
              <a:buChar char="•"/>
            </a:pPr>
            <a:r>
              <a:rPr lang="en-GB" sz="1600" kern="0" dirty="0">
                <a:solidFill>
                  <a:schemeClr val="accent4"/>
                </a:solidFill>
                <a:latin typeface="+mj-lt"/>
                <a:ea typeface="Open Sans" panose="020B0606030504020204" pitchFamily="34" charset="0"/>
                <a:cs typeface="Open Sans" panose="020B0606030504020204" pitchFamily="34" charset="0"/>
              </a:rPr>
              <a:t>Expansion</a:t>
            </a:r>
            <a:r>
              <a:rPr lang="en-GB" sz="1600" kern="0" dirty="0">
                <a:solidFill>
                  <a:sysClr val="windowText" lastClr="000000"/>
                </a:solidFill>
                <a:latin typeface="+mj-lt"/>
                <a:ea typeface="Open Sans" panose="020B0606030504020204" pitchFamily="34" charset="0"/>
                <a:cs typeface="Open Sans" panose="020B0606030504020204" pitchFamily="34" charset="0"/>
              </a:rPr>
              <a:t> to six new municipalities, now including </a:t>
            </a:r>
            <a:r>
              <a:rPr lang="en-GB" sz="1600" kern="0" dirty="0">
                <a:solidFill>
                  <a:schemeClr val="accent4"/>
                </a:solidFill>
                <a:latin typeface="+mj-lt"/>
                <a:ea typeface="Open Sans" panose="020B0606030504020204" pitchFamily="34" charset="0"/>
                <a:cs typeface="Open Sans" panose="020B0606030504020204" pitchFamily="34" charset="0"/>
              </a:rPr>
              <a:t>Mt. Lebanon</a:t>
            </a:r>
            <a:r>
              <a:rPr lang="en-GB" sz="1600" kern="0" dirty="0">
                <a:solidFill>
                  <a:sysClr val="windowText" lastClr="000000"/>
                </a:solidFill>
                <a:latin typeface="+mj-lt"/>
                <a:ea typeface="Open Sans" panose="020B0606030504020204" pitchFamily="34" charset="0"/>
                <a:cs typeface="Open Sans" panose="020B0606030504020204" pitchFamily="34" charset="0"/>
              </a:rPr>
              <a:t>, in addition to the North, the South and the </a:t>
            </a:r>
            <a:r>
              <a:rPr lang="en-GB" sz="1600" kern="0" dirty="0" err="1">
                <a:solidFill>
                  <a:sysClr val="windowText" lastClr="000000"/>
                </a:solidFill>
                <a:latin typeface="+mj-lt"/>
                <a:ea typeface="Open Sans" panose="020B0606030504020204" pitchFamily="34" charset="0"/>
                <a:cs typeface="Open Sans" panose="020B0606030504020204" pitchFamily="34" charset="0"/>
              </a:rPr>
              <a:t>Bekaa</a:t>
            </a:r>
            <a:r>
              <a:rPr lang="en-GB" sz="1600" kern="0" dirty="0">
                <a:solidFill>
                  <a:sysClr val="windowText" lastClr="000000"/>
                </a:solidFill>
                <a:latin typeface="+mj-lt"/>
                <a:ea typeface="Open Sans" panose="020B0606030504020204" pitchFamily="34" charset="0"/>
                <a:cs typeface="Open Sans" panose="020B0606030504020204" pitchFamily="34" charset="0"/>
              </a:rPr>
              <a:t>. Projects funded not just by DFID, but by other donors. </a:t>
            </a:r>
          </a:p>
          <a:p>
            <a:pPr algn="just"/>
            <a:endParaRPr lang="en-GB" sz="1600" kern="0" dirty="0">
              <a:solidFill>
                <a:sysClr val="windowText" lastClr="000000"/>
              </a:solidFill>
              <a:latin typeface="+mj-lt"/>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600" kern="0" dirty="0">
                <a:solidFill>
                  <a:sysClr val="windowText" lastClr="000000"/>
                </a:solidFill>
                <a:latin typeface="+mj-lt"/>
                <a:ea typeface="Open Sans" panose="020B0606030504020204" pitchFamily="34" charset="0"/>
                <a:cs typeface="Open Sans" panose="020B0606030504020204" pitchFamily="34" charset="0"/>
              </a:rPr>
              <a:t>Inclusion of </a:t>
            </a:r>
            <a:r>
              <a:rPr lang="en-GB" sz="1600" kern="0" dirty="0">
                <a:solidFill>
                  <a:schemeClr val="accent4"/>
                </a:solidFill>
                <a:latin typeface="+mj-lt"/>
                <a:ea typeface="Open Sans" panose="020B0606030504020204" pitchFamily="34" charset="0"/>
                <a:cs typeface="Open Sans" panose="020B0606030504020204" pitchFamily="34" charset="0"/>
              </a:rPr>
              <a:t>Syrian refugees </a:t>
            </a:r>
            <a:r>
              <a:rPr lang="en-GB" sz="1600" kern="0" dirty="0">
                <a:solidFill>
                  <a:sysClr val="windowText" lastClr="000000"/>
                </a:solidFill>
                <a:latin typeface="+mj-lt"/>
                <a:ea typeface="Open Sans" panose="020B0606030504020204" pitchFamily="34" charset="0"/>
                <a:cs typeface="Open Sans" panose="020B0606030504020204" pitchFamily="34" charset="0"/>
              </a:rPr>
              <a:t>in each municipality. </a:t>
            </a:r>
          </a:p>
          <a:p>
            <a:pPr marL="285750" indent="-285750" algn="just">
              <a:buFont typeface="Arial" panose="020B0604020202020204" pitchFamily="34" charset="0"/>
              <a:buChar char="•"/>
            </a:pPr>
            <a:endParaRPr lang="en-GB" sz="1600" kern="0" dirty="0">
              <a:solidFill>
                <a:sysClr val="windowText" lastClr="000000"/>
              </a:solidFill>
              <a:latin typeface="+mj-lt"/>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600" kern="0" dirty="0">
                <a:solidFill>
                  <a:sysClr val="windowText" lastClr="000000"/>
                </a:solidFill>
                <a:latin typeface="+mj-lt"/>
                <a:ea typeface="Open Sans" panose="020B0606030504020204" pitchFamily="34" charset="0"/>
                <a:cs typeface="Open Sans" panose="020B0606030504020204" pitchFamily="34" charset="0"/>
              </a:rPr>
              <a:t>Focus on </a:t>
            </a:r>
            <a:r>
              <a:rPr lang="en-GB" sz="1600" kern="0" dirty="0">
                <a:solidFill>
                  <a:schemeClr val="accent4"/>
                </a:solidFill>
                <a:latin typeface="+mj-lt"/>
                <a:ea typeface="Open Sans" panose="020B0606030504020204" pitchFamily="34" charset="0"/>
                <a:cs typeface="Open Sans" panose="020B0606030504020204" pitchFamily="34" charset="0"/>
              </a:rPr>
              <a:t>confessional diversity</a:t>
            </a:r>
            <a:r>
              <a:rPr lang="en-GB" sz="1600" kern="0" dirty="0">
                <a:solidFill>
                  <a:sysClr val="windowText" lastClr="000000"/>
                </a:solidFill>
                <a:latin typeface="+mj-lt"/>
                <a:ea typeface="Open Sans" panose="020B0606030504020204" pitchFamily="34" charset="0"/>
                <a:cs typeface="Open Sans" panose="020B0606030504020204" pitchFamily="34" charset="0"/>
              </a:rPr>
              <a:t> among the municipalities. </a:t>
            </a:r>
          </a:p>
          <a:p>
            <a:pPr marL="285750" indent="-285750" algn="just">
              <a:buFont typeface="Arial" panose="020B0604020202020204" pitchFamily="34" charset="0"/>
              <a:buChar char="•"/>
            </a:pPr>
            <a:endParaRPr lang="en-GB" sz="1600" kern="0" dirty="0">
              <a:solidFill>
                <a:sysClr val="windowText" lastClr="000000"/>
              </a:solidFill>
              <a:latin typeface="+mj-lt"/>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600" kern="0" dirty="0">
                <a:solidFill>
                  <a:sysClr val="windowText" lastClr="000000"/>
                </a:solidFill>
                <a:latin typeface="+mj-lt"/>
                <a:ea typeface="Open Sans" panose="020B0606030504020204" pitchFamily="34" charset="0"/>
                <a:cs typeface="Open Sans" panose="020B0606030504020204" pitchFamily="34" charset="0"/>
              </a:rPr>
              <a:t>Integration of </a:t>
            </a:r>
            <a:r>
              <a:rPr lang="en-GB" sz="1600" kern="0" dirty="0">
                <a:solidFill>
                  <a:schemeClr val="accent4"/>
                </a:solidFill>
                <a:latin typeface="+mj-lt"/>
                <a:ea typeface="Open Sans" panose="020B0606030504020204" pitchFamily="34" charset="0"/>
                <a:cs typeface="Open Sans" panose="020B0606030504020204" pitchFamily="34" charset="0"/>
              </a:rPr>
              <a:t>quantitative questions </a:t>
            </a:r>
            <a:r>
              <a:rPr lang="en-GB" sz="1600" kern="0" dirty="0">
                <a:solidFill>
                  <a:sysClr val="windowText" lastClr="000000"/>
                </a:solidFill>
                <a:latin typeface="+mj-lt"/>
                <a:ea typeface="Open Sans" panose="020B0606030504020204" pitchFamily="34" charset="0"/>
                <a:cs typeface="Open Sans" panose="020B0606030504020204" pitchFamily="34" charset="0"/>
              </a:rPr>
              <a:t>in the survey intended to complement </a:t>
            </a:r>
            <a:r>
              <a:rPr lang="en-GB" sz="1600" kern="0" dirty="0" err="1">
                <a:solidFill>
                  <a:sysClr val="windowText" lastClr="000000"/>
                </a:solidFill>
                <a:latin typeface="+mj-lt"/>
                <a:ea typeface="Open Sans" panose="020B0606030504020204" pitchFamily="34" charset="0"/>
                <a:cs typeface="Open Sans" panose="020B0606030504020204" pitchFamily="34" charset="0"/>
              </a:rPr>
              <a:t>SenseMaker</a:t>
            </a:r>
            <a:r>
              <a:rPr lang="en-GB" sz="1600" kern="0" dirty="0">
                <a:solidFill>
                  <a:sysClr val="windowText" lastClr="000000"/>
                </a:solidFill>
                <a:latin typeface="+mj-lt"/>
                <a:ea typeface="Open Sans" panose="020B0606030504020204" pitchFamily="34" charset="0"/>
                <a:cs typeface="Open Sans" panose="020B0606030504020204" pitchFamily="34" charset="0"/>
              </a:rPr>
              <a:t> research. Questions on tension, optimism and knowledge and perceptions of specific projects will provide further insight on opinions and experiences within the municipality. </a:t>
            </a:r>
          </a:p>
          <a:p>
            <a:pPr marL="285750" indent="-285750" algn="just">
              <a:buFont typeface="Arial" panose="020B0604020202020204" pitchFamily="34" charset="0"/>
              <a:buChar char="•"/>
            </a:pPr>
            <a:endParaRPr lang="en-GB" sz="1600" kern="0" dirty="0">
              <a:solidFill>
                <a:sysClr val="windowText" lastClr="000000"/>
              </a:solidFill>
              <a:latin typeface="+mj-lt"/>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600" kern="0" dirty="0">
                <a:solidFill>
                  <a:sysClr val="windowText" lastClr="000000"/>
                </a:solidFill>
                <a:latin typeface="+mj-lt"/>
                <a:ea typeface="Open Sans" panose="020B0606030504020204" pitchFamily="34" charset="0"/>
                <a:cs typeface="Open Sans" panose="020B0606030504020204" pitchFamily="34" charset="0"/>
              </a:rPr>
              <a:t>Inclusion of </a:t>
            </a:r>
            <a:r>
              <a:rPr lang="en-GB" sz="1600" kern="0" dirty="0">
                <a:solidFill>
                  <a:schemeClr val="accent4"/>
                </a:solidFill>
                <a:latin typeface="+mj-lt"/>
                <a:ea typeface="Open Sans" panose="020B0606030504020204" pitchFamily="34" charset="0"/>
                <a:cs typeface="Open Sans" panose="020B0606030504020204" pitchFamily="34" charset="0"/>
              </a:rPr>
              <a:t>key informant interviews </a:t>
            </a:r>
            <a:r>
              <a:rPr lang="en-GB" sz="1600" kern="0" dirty="0">
                <a:solidFill>
                  <a:sysClr val="windowText" lastClr="000000"/>
                </a:solidFill>
                <a:latin typeface="+mj-lt"/>
                <a:ea typeface="Open Sans" panose="020B0606030504020204" pitchFamily="34" charset="0"/>
                <a:cs typeface="Open Sans" panose="020B0606030504020204" pitchFamily="34" charset="0"/>
              </a:rPr>
              <a:t>during the data collection, and </a:t>
            </a:r>
            <a:r>
              <a:rPr lang="en-GB" sz="1600" kern="0" dirty="0">
                <a:solidFill>
                  <a:schemeClr val="accent4"/>
                </a:solidFill>
                <a:latin typeface="+mj-lt"/>
                <a:ea typeface="Open Sans" panose="020B0606030504020204" pitchFamily="34" charset="0"/>
                <a:cs typeface="Open Sans" panose="020B0606030504020204" pitchFamily="34" charset="0"/>
              </a:rPr>
              <a:t>focus group discussions </a:t>
            </a:r>
            <a:r>
              <a:rPr lang="en-GB" sz="1600" kern="0" dirty="0">
                <a:solidFill>
                  <a:sysClr val="windowText" lastClr="000000"/>
                </a:solidFill>
                <a:latin typeface="+mj-lt"/>
                <a:ea typeface="Open Sans" panose="020B0606030504020204" pitchFamily="34" charset="0"/>
                <a:cs typeface="Open Sans" panose="020B0606030504020204" pitchFamily="34" charset="0"/>
              </a:rPr>
              <a:t>following the data collection, to further explore findings. </a:t>
            </a:r>
          </a:p>
          <a:p>
            <a:pPr marL="285750" indent="-285750" algn="just">
              <a:buFont typeface="Arial" panose="020B0604020202020204" pitchFamily="34" charset="0"/>
              <a:buChar char="•"/>
            </a:pPr>
            <a:endParaRPr lang="en-GB" sz="1600" kern="0" dirty="0">
              <a:solidFill>
                <a:sysClr val="windowText" lastClr="000000"/>
              </a:solidFill>
              <a:latin typeface="+mj-lt"/>
              <a:ea typeface="Open Sans" panose="020B0606030504020204" pitchFamily="34" charset="0"/>
              <a:cs typeface="Open Sans" panose="020B0606030504020204" pitchFamily="34" charset="0"/>
            </a:endParaRPr>
          </a:p>
          <a:p>
            <a:pPr algn="just"/>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p:cNvSpPr/>
          <p:nvPr/>
        </p:nvSpPr>
        <p:spPr>
          <a:xfrm>
            <a:off x="323528" y="1124744"/>
            <a:ext cx="3389688" cy="411510"/>
          </a:xfrm>
          <a:prstGeom prst="rect">
            <a:avLst/>
          </a:prstGeom>
          <a:solidFill>
            <a:schemeClr val="accent4"/>
          </a:solidFill>
          <a:ln>
            <a:solidFill>
              <a:srgbClr val="9AA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kern="0" dirty="0">
              <a:solidFill>
                <a:sysClr val="windowText" lastClr="000000"/>
              </a:solidFill>
              <a:latin typeface="Times New Roman" panose="02020603050405020304" pitchFamily="18" charset="0"/>
              <a:cs typeface="Times New Roman" panose="02020603050405020304" pitchFamily="18" charset="0"/>
            </a:endParaRPr>
          </a:p>
          <a:p>
            <a:pPr algn="ctr"/>
            <a:r>
              <a:rPr lang="en-GB"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METHODOLOGY: NEW FOR 2017</a:t>
            </a:r>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kern="0" dirty="0">
              <a:solidFill>
                <a:sysClr val="windowText" lastClr="000000"/>
              </a:solidFill>
            </a:endParaRPr>
          </a:p>
        </p:txBody>
      </p:sp>
    </p:spTree>
    <p:extLst>
      <p:ext uri="{BB962C8B-B14F-4D97-AF65-F5344CB8AC3E}">
        <p14:creationId xmlns:p14="http://schemas.microsoft.com/office/powerpoint/2010/main" val="3172373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l" defTabSz="342900">
              <a:defRPr/>
            </a:pPr>
            <a:fld id="{0B6E255B-6612-2644-BDFD-219D9379E51B}" type="slidenum">
              <a:rPr lang="en-GB" sz="900" kern="0">
                <a:solidFill>
                  <a:srgbClr val="FFFFFF"/>
                </a:solidFill>
                <a:latin typeface="Open Sans"/>
              </a:rPr>
              <a:pPr algn="l" defTabSz="342900">
                <a:defRPr/>
              </a:pPr>
              <a:t>35</a:t>
            </a:fld>
            <a:endParaRPr lang="en-GB" sz="900" kern="0" dirty="0">
              <a:solidFill>
                <a:srgbClr val="FFFFFF"/>
              </a:solidFill>
              <a:latin typeface="Open Sans"/>
            </a:endParaRPr>
          </a:p>
        </p:txBody>
      </p:sp>
      <p:sp>
        <p:nvSpPr>
          <p:cNvPr id="5" name="Rectangle 4"/>
          <p:cNvSpPr/>
          <p:nvPr/>
        </p:nvSpPr>
        <p:spPr>
          <a:xfrm>
            <a:off x="395536" y="1196752"/>
            <a:ext cx="3389688" cy="411510"/>
          </a:xfrm>
          <a:prstGeom prst="rect">
            <a:avLst/>
          </a:prstGeom>
          <a:solidFill>
            <a:schemeClr val="accent4"/>
          </a:solidFill>
          <a:ln>
            <a:solidFill>
              <a:srgbClr val="9AA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kern="0" dirty="0">
              <a:solidFill>
                <a:sysClr val="windowText" lastClr="000000"/>
              </a:solidFill>
              <a:latin typeface="Times New Roman" panose="02020603050405020304" pitchFamily="18" charset="0"/>
              <a:cs typeface="Times New Roman" panose="02020603050405020304" pitchFamily="18" charset="0"/>
            </a:endParaRPr>
          </a:p>
          <a:p>
            <a:pPr algn="ctr"/>
            <a:r>
              <a:rPr lang="en-GB"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RESULTS &amp; RECOMMENDATIONS </a:t>
            </a:r>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kern="0" dirty="0">
              <a:solidFill>
                <a:sysClr val="windowText" lastClr="000000"/>
              </a:solidFill>
            </a:endParaRPr>
          </a:p>
        </p:txBody>
      </p:sp>
      <p:sp>
        <p:nvSpPr>
          <p:cNvPr id="6" name="TextBox 5"/>
          <p:cNvSpPr txBox="1"/>
          <p:nvPr/>
        </p:nvSpPr>
        <p:spPr>
          <a:xfrm>
            <a:off x="323528" y="1844824"/>
            <a:ext cx="4824536" cy="3416320"/>
          </a:xfrm>
          <a:prstGeom prst="rect">
            <a:avLst/>
          </a:prstGeom>
          <a:noFill/>
        </p:spPr>
        <p:txBody>
          <a:bodyPr wrap="square" rtlCol="0">
            <a:spAutoFit/>
          </a:bodyPr>
          <a:lstStyle/>
          <a:p>
            <a:pPr marL="342900" indent="-342900">
              <a:lnSpc>
                <a:spcPct val="200000"/>
              </a:lnSpc>
              <a:buFont typeface="+mj-lt"/>
              <a:buAutoNum type="arabicPeriod"/>
            </a:pPr>
            <a:r>
              <a:rPr lang="en-US" kern="0" dirty="0">
                <a:solidFill>
                  <a:sysClr val="windowText" lastClr="000000"/>
                </a:solidFill>
              </a:rPr>
              <a:t>Main themes in people’s stories</a:t>
            </a:r>
          </a:p>
          <a:p>
            <a:pPr marL="342900" indent="-342900">
              <a:lnSpc>
                <a:spcPct val="200000"/>
              </a:lnSpc>
              <a:buFontTx/>
              <a:buAutoNum type="arabicPeriod"/>
            </a:pPr>
            <a:r>
              <a:rPr lang="en-US" kern="0" dirty="0">
                <a:solidFill>
                  <a:sysClr val="windowText" lastClr="000000"/>
                </a:solidFill>
              </a:rPr>
              <a:t>Service delivery </a:t>
            </a:r>
          </a:p>
          <a:p>
            <a:pPr marL="342900" indent="-342900">
              <a:lnSpc>
                <a:spcPct val="200000"/>
              </a:lnSpc>
              <a:buFontTx/>
              <a:buAutoNum type="arabicPeriod"/>
            </a:pPr>
            <a:r>
              <a:rPr lang="en-US" kern="0" dirty="0">
                <a:solidFill>
                  <a:sysClr val="windowText" lastClr="000000"/>
                </a:solidFill>
              </a:rPr>
              <a:t>Municipal legitimacy </a:t>
            </a:r>
          </a:p>
          <a:p>
            <a:pPr marL="342900" indent="-342900">
              <a:lnSpc>
                <a:spcPct val="200000"/>
              </a:lnSpc>
              <a:buFontTx/>
              <a:buAutoNum type="arabicPeriod"/>
            </a:pPr>
            <a:r>
              <a:rPr lang="en-US" kern="0" dirty="0">
                <a:solidFill>
                  <a:sysClr val="windowText" lastClr="000000"/>
                </a:solidFill>
              </a:rPr>
              <a:t>Social stability</a:t>
            </a:r>
          </a:p>
          <a:p>
            <a:pPr marL="342900" indent="-342900">
              <a:lnSpc>
                <a:spcPct val="200000"/>
              </a:lnSpc>
              <a:buFontTx/>
              <a:buAutoNum type="arabicPeriod"/>
            </a:pPr>
            <a:r>
              <a:rPr lang="en-US" kern="0" dirty="0">
                <a:solidFill>
                  <a:sysClr val="windowText" lastClr="000000"/>
                </a:solidFill>
              </a:rPr>
              <a:t>General recommendations  </a:t>
            </a:r>
          </a:p>
          <a:p>
            <a:pPr marL="342900" indent="-342900">
              <a:lnSpc>
                <a:spcPct val="200000"/>
              </a:lnSpc>
              <a:buFontTx/>
              <a:buAutoNum type="arabicPeriod"/>
            </a:pPr>
            <a:r>
              <a:rPr lang="en-US" kern="0" dirty="0">
                <a:solidFill>
                  <a:sysClr val="windowText" lastClr="000000"/>
                </a:solidFill>
              </a:rPr>
              <a:t>Results and recommendations by municipality </a:t>
            </a:r>
          </a:p>
        </p:txBody>
      </p:sp>
    </p:spTree>
    <p:extLst>
      <p:ext uri="{BB962C8B-B14F-4D97-AF65-F5344CB8AC3E}">
        <p14:creationId xmlns:p14="http://schemas.microsoft.com/office/powerpoint/2010/main" val="3438080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l" defTabSz="342900">
              <a:defRPr/>
            </a:pPr>
            <a:fld id="{0B6E255B-6612-2644-BDFD-219D9379E51B}" type="slidenum">
              <a:rPr lang="en-GB" sz="900" kern="0">
                <a:solidFill>
                  <a:srgbClr val="FFFFFF"/>
                </a:solidFill>
                <a:latin typeface="Open Sans"/>
              </a:rPr>
              <a:pPr algn="l" defTabSz="342900">
                <a:defRPr/>
              </a:pPr>
              <a:t>36</a:t>
            </a:fld>
            <a:endParaRPr lang="en-GB" sz="900" kern="0" dirty="0">
              <a:solidFill>
                <a:srgbClr val="FFFFFF"/>
              </a:solidFill>
              <a:latin typeface="Open Sans"/>
            </a:endParaRPr>
          </a:p>
        </p:txBody>
      </p:sp>
      <p:pic>
        <p:nvPicPr>
          <p:cNvPr id="5" name="Picture 4" descr="Q1"/>
          <p:cNvPicPr/>
          <p:nvPr/>
        </p:nvPicPr>
        <p:blipFill>
          <a:blip r:embed="rId3"/>
          <a:srcRect/>
          <a:stretch>
            <a:fillRect/>
          </a:stretch>
        </p:blipFill>
        <p:spPr bwMode="auto">
          <a:xfrm>
            <a:off x="323528" y="1330499"/>
            <a:ext cx="4248472" cy="4608512"/>
          </a:xfrm>
          <a:prstGeom prst="rect">
            <a:avLst/>
          </a:prstGeom>
          <a:noFill/>
          <a:ln w="9525">
            <a:noFill/>
            <a:miter lim="800000"/>
            <a:headEnd/>
            <a:tailEnd/>
          </a:ln>
        </p:spPr>
      </p:pic>
      <p:sp>
        <p:nvSpPr>
          <p:cNvPr id="4" name="Rectangle 3"/>
          <p:cNvSpPr/>
          <p:nvPr/>
        </p:nvSpPr>
        <p:spPr>
          <a:xfrm>
            <a:off x="251520" y="1124744"/>
            <a:ext cx="5189888" cy="411510"/>
          </a:xfrm>
          <a:prstGeom prst="rect">
            <a:avLst/>
          </a:prstGeom>
          <a:solidFill>
            <a:schemeClr val="accent4"/>
          </a:solidFill>
          <a:ln>
            <a:solidFill>
              <a:srgbClr val="9AA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kern="0" dirty="0">
              <a:solidFill>
                <a:sysClr val="windowText" lastClr="000000"/>
              </a:solidFill>
              <a:latin typeface="Times New Roman" panose="02020603050405020304" pitchFamily="18" charset="0"/>
              <a:cs typeface="Times New Roman" panose="02020603050405020304" pitchFamily="18" charset="0"/>
            </a:endParaRPr>
          </a:p>
          <a:p>
            <a:pPr algn="ctr"/>
            <a:r>
              <a:rPr lang="en-GB"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MAIN THEMES: What are people talking about? </a:t>
            </a:r>
          </a:p>
          <a:p>
            <a:pPr algn="ctr"/>
            <a:endParaRPr lang="en-GB" kern="0" dirty="0">
              <a:solidFill>
                <a:sysClr val="windowText" lastClr="000000"/>
              </a:solidFill>
            </a:endParaRPr>
          </a:p>
        </p:txBody>
      </p:sp>
      <p:sp>
        <p:nvSpPr>
          <p:cNvPr id="8" name="TextBox 7"/>
          <p:cNvSpPr txBox="1"/>
          <p:nvPr/>
        </p:nvSpPr>
        <p:spPr>
          <a:xfrm>
            <a:off x="5076057" y="2639078"/>
            <a:ext cx="3369757" cy="738664"/>
          </a:xfrm>
          <a:prstGeom prst="rect">
            <a:avLst/>
          </a:prstGeom>
          <a:solidFill>
            <a:schemeClr val="accent5">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GB" sz="1400" kern="0" dirty="0">
                <a:solidFill>
                  <a:sysClr val="windowText" lastClr="000000"/>
                </a:solidFill>
                <a:latin typeface="Open Sans" panose="020B0606030504020204"/>
                <a:ea typeface="Open Sans" panose="020B0606030504020204"/>
                <a:cs typeface="Times New Roman" panose="02020603050405020304" pitchFamily="18" charset="0"/>
              </a:rPr>
              <a:t>Jobs are the major concern for respondents across all municipalities. More stories discuss jobs than any other topic. </a:t>
            </a:r>
            <a:endParaRPr lang="en-US" sz="1400" kern="0" dirty="0">
              <a:solidFill>
                <a:sysClr val="windowText" lastClr="000000"/>
              </a:solidFill>
            </a:endParaRPr>
          </a:p>
        </p:txBody>
      </p:sp>
      <p:sp>
        <p:nvSpPr>
          <p:cNvPr id="9" name="TextBox 8"/>
          <p:cNvSpPr txBox="1"/>
          <p:nvPr/>
        </p:nvSpPr>
        <p:spPr>
          <a:xfrm>
            <a:off x="5077135" y="3715199"/>
            <a:ext cx="3369757" cy="553998"/>
          </a:xfrm>
          <a:prstGeom prst="rect">
            <a:avLst/>
          </a:prstGeom>
          <a:solidFill>
            <a:schemeClr val="accent5">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400" kern="0" dirty="0">
                <a:solidFill>
                  <a:sysClr val="windowText" lastClr="000000"/>
                </a:solidFill>
                <a:latin typeface="Open Sans" panose="020B0606030504020204"/>
                <a:ea typeface="Open Sans" panose="020B0606030504020204"/>
                <a:cs typeface="Times New Roman" panose="02020603050405020304" pitchFamily="18" charset="0"/>
              </a:rPr>
              <a:t>Refugees are mentioned in </a:t>
            </a:r>
            <a:r>
              <a:rPr lang="en-GB" sz="1600" b="1" kern="0" dirty="0">
                <a:solidFill>
                  <a:sysClr val="windowText" lastClr="000000"/>
                </a:solidFill>
                <a:latin typeface="Open Sans" panose="020B0606030504020204"/>
                <a:ea typeface="Open Sans" panose="020B0606030504020204"/>
                <a:cs typeface="Times New Roman" panose="02020603050405020304" pitchFamily="18" charset="0"/>
              </a:rPr>
              <a:t>40%</a:t>
            </a:r>
            <a:r>
              <a:rPr lang="en-GB" sz="1400" kern="0" dirty="0">
                <a:solidFill>
                  <a:sysClr val="windowText" lastClr="000000"/>
                </a:solidFill>
                <a:latin typeface="Open Sans" panose="020B0606030504020204"/>
                <a:ea typeface="Open Sans" panose="020B0606030504020204"/>
                <a:cs typeface="Times New Roman" panose="02020603050405020304" pitchFamily="18" charset="0"/>
              </a:rPr>
              <a:t> of Lebanese stories about jobs </a:t>
            </a:r>
            <a:endParaRPr lang="en-US" sz="1400" kern="0" dirty="0">
              <a:solidFill>
                <a:sysClr val="windowText" lastClr="000000"/>
              </a:solidFill>
            </a:endParaRPr>
          </a:p>
        </p:txBody>
      </p:sp>
      <p:sp>
        <p:nvSpPr>
          <p:cNvPr id="11" name="TextBox 10"/>
          <p:cNvSpPr txBox="1"/>
          <p:nvPr/>
        </p:nvSpPr>
        <p:spPr>
          <a:xfrm>
            <a:off x="5076057" y="1700809"/>
            <a:ext cx="3369757" cy="830997"/>
          </a:xfrm>
          <a:prstGeom prst="rect">
            <a:avLst/>
          </a:prstGeom>
          <a:solidFill>
            <a:schemeClr val="accent5">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600" b="1" kern="0" dirty="0">
                <a:solidFill>
                  <a:sysClr val="windowText" lastClr="000000"/>
                </a:solidFill>
                <a:latin typeface="Open Sans" panose="020B0606030504020204"/>
                <a:ea typeface="Open Sans" panose="020B0606030504020204"/>
                <a:cs typeface="Times New Roman" panose="02020603050405020304" pitchFamily="18" charset="0"/>
              </a:rPr>
              <a:t>65% </a:t>
            </a:r>
            <a:r>
              <a:rPr lang="en-GB" sz="1400" kern="0" dirty="0">
                <a:solidFill>
                  <a:sysClr val="windowText" lastClr="000000"/>
                </a:solidFill>
                <a:latin typeface="Open Sans" panose="020B0606030504020204"/>
                <a:ea typeface="Open Sans" panose="020B0606030504020204"/>
                <a:cs typeface="Times New Roman" panose="02020603050405020304" pitchFamily="18" charset="0"/>
              </a:rPr>
              <a:t>of respondents talk about services </a:t>
            </a:r>
            <a:r>
              <a:rPr lang="en-GB" sz="1600" b="1" kern="0" dirty="0">
                <a:solidFill>
                  <a:sysClr val="windowText" lastClr="000000"/>
                </a:solidFill>
                <a:latin typeface="Open Sans" panose="020B0606030504020204"/>
                <a:ea typeface="Open Sans" panose="020B0606030504020204"/>
                <a:cs typeface="Times New Roman" panose="02020603050405020304" pitchFamily="18" charset="0"/>
              </a:rPr>
              <a:t>19% </a:t>
            </a:r>
            <a:r>
              <a:rPr lang="en-GB" sz="1400" kern="0" dirty="0">
                <a:solidFill>
                  <a:sysClr val="windowText" lastClr="000000"/>
                </a:solidFill>
                <a:latin typeface="Open Sans" panose="020B0606030504020204"/>
                <a:ea typeface="Open Sans" panose="020B0606030504020204"/>
                <a:cs typeface="Times New Roman" panose="02020603050405020304" pitchFamily="18" charset="0"/>
              </a:rPr>
              <a:t>talk about jobs and employment </a:t>
            </a:r>
            <a:r>
              <a:rPr lang="en-GB" sz="1600" b="1" kern="0" dirty="0">
                <a:solidFill>
                  <a:sysClr val="windowText" lastClr="000000"/>
                </a:solidFill>
                <a:latin typeface="Open Sans" panose="020B0606030504020204"/>
                <a:ea typeface="Open Sans" panose="020B0606030504020204"/>
                <a:cs typeface="Times New Roman" panose="02020603050405020304" pitchFamily="18" charset="0"/>
              </a:rPr>
              <a:t>11% </a:t>
            </a:r>
            <a:r>
              <a:rPr lang="en-GB" sz="1400" kern="0" dirty="0">
                <a:solidFill>
                  <a:sysClr val="windowText" lastClr="000000"/>
                </a:solidFill>
                <a:latin typeface="Open Sans" panose="020B0606030504020204"/>
                <a:ea typeface="Open Sans" panose="020B0606030504020204"/>
                <a:cs typeface="Times New Roman" panose="02020603050405020304" pitchFamily="18" charset="0"/>
              </a:rPr>
              <a:t>about security. </a:t>
            </a:r>
            <a:endParaRPr lang="en-US" sz="1400" kern="0" dirty="0">
              <a:solidFill>
                <a:sysClr val="windowText" lastClr="000000"/>
              </a:solidFill>
            </a:endParaRPr>
          </a:p>
        </p:txBody>
      </p:sp>
      <p:sp>
        <p:nvSpPr>
          <p:cNvPr id="13" name="TextBox 12"/>
          <p:cNvSpPr txBox="1"/>
          <p:nvPr/>
        </p:nvSpPr>
        <p:spPr>
          <a:xfrm>
            <a:off x="5076057" y="4419690"/>
            <a:ext cx="3369757" cy="954107"/>
          </a:xfrm>
          <a:prstGeom prst="rect">
            <a:avLst/>
          </a:prstGeom>
          <a:solidFill>
            <a:schemeClr val="accent5">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400" kern="0" dirty="0">
                <a:solidFill>
                  <a:sysClr val="windowText" lastClr="000000"/>
                </a:solidFill>
                <a:latin typeface="Open Sans" panose="020B0606030504020204"/>
                <a:ea typeface="Open Sans" panose="020B0606030504020204"/>
                <a:cs typeface="Times New Roman" panose="02020603050405020304" pitchFamily="18" charset="0"/>
              </a:rPr>
              <a:t>Within services, people talk the most about roads and bridges, followed by water and health services, and the least about youth facilities, education, and recreational spaces. </a:t>
            </a:r>
            <a:endParaRPr lang="en-US" sz="1400" kern="0" dirty="0">
              <a:solidFill>
                <a:sysClr val="windowText" lastClr="000000"/>
              </a:solidFill>
            </a:endParaRPr>
          </a:p>
        </p:txBody>
      </p:sp>
    </p:spTree>
    <p:extLst>
      <p:ext uri="{BB962C8B-B14F-4D97-AF65-F5344CB8AC3E}">
        <p14:creationId xmlns:p14="http://schemas.microsoft.com/office/powerpoint/2010/main" val="2832762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18216" y="1105677"/>
            <a:ext cx="5189888" cy="411510"/>
          </a:xfrm>
          <a:prstGeom prst="rect">
            <a:avLst/>
          </a:prstGeom>
          <a:solidFill>
            <a:schemeClr val="accent4"/>
          </a:solidFill>
          <a:ln>
            <a:solidFill>
              <a:srgbClr val="9AA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kern="0" dirty="0">
              <a:solidFill>
                <a:sysClr val="windowText" lastClr="000000"/>
              </a:solidFill>
              <a:latin typeface="Times New Roman" panose="02020603050405020304" pitchFamily="18" charset="0"/>
              <a:cs typeface="Times New Roman" panose="02020603050405020304" pitchFamily="18" charset="0"/>
            </a:endParaRPr>
          </a:p>
          <a:p>
            <a:pPr algn="ctr"/>
            <a:r>
              <a:rPr lang="en-GB"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SERVICE DELIVERY: How satisfied are you with services ? </a:t>
            </a:r>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kern="0" dirty="0">
              <a:solidFill>
                <a:sysClr val="windowText" lastClr="000000"/>
              </a:solidFill>
            </a:endParaRPr>
          </a:p>
        </p:txBody>
      </p:sp>
      <p:sp>
        <p:nvSpPr>
          <p:cNvPr id="2" name="TextBox 1"/>
          <p:cNvSpPr txBox="1"/>
          <p:nvPr/>
        </p:nvSpPr>
        <p:spPr>
          <a:xfrm>
            <a:off x="638720" y="4833445"/>
            <a:ext cx="3369757" cy="830997"/>
          </a:xfrm>
          <a:prstGeom prst="rect">
            <a:avLst/>
          </a:prstGeom>
          <a:solidFill>
            <a:schemeClr val="accent5">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kern="0" dirty="0">
                <a:solidFill>
                  <a:sysClr val="windowText" lastClr="000000"/>
                </a:solidFill>
              </a:rPr>
              <a:t>Respondents are most satisfied with refuse collection and least satisfied with electricity </a:t>
            </a:r>
          </a:p>
        </p:txBody>
      </p:sp>
      <p:pic>
        <p:nvPicPr>
          <p:cNvPr id="6" name="Picture 5" descr="C:\Users\Lisa Bower\AppData\Local\Microsoft\Windows\INetCacheContent.Word\Q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635102"/>
            <a:ext cx="7416824" cy="3188155"/>
          </a:xfrm>
          <a:prstGeom prst="rect">
            <a:avLst/>
          </a:prstGeom>
          <a:noFill/>
          <a:ln>
            <a:noFill/>
          </a:ln>
        </p:spPr>
      </p:pic>
      <p:sp>
        <p:nvSpPr>
          <p:cNvPr id="7" name="TextBox 6"/>
          <p:cNvSpPr txBox="1"/>
          <p:nvPr/>
        </p:nvSpPr>
        <p:spPr>
          <a:xfrm>
            <a:off x="4305518" y="4823257"/>
            <a:ext cx="3369757" cy="584775"/>
          </a:xfrm>
          <a:prstGeom prst="rect">
            <a:avLst/>
          </a:prstGeom>
          <a:solidFill>
            <a:schemeClr val="accent5">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kern="0" dirty="0">
                <a:solidFill>
                  <a:sysClr val="windowText" lastClr="000000"/>
                </a:solidFill>
              </a:rPr>
              <a:t>Levels of satisfaction are similar between Lebanese and Syrians </a:t>
            </a:r>
          </a:p>
        </p:txBody>
      </p:sp>
    </p:spTree>
    <p:extLst>
      <p:ext uri="{BB962C8B-B14F-4D97-AF65-F5344CB8AC3E}">
        <p14:creationId xmlns:p14="http://schemas.microsoft.com/office/powerpoint/2010/main" val="2022226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18216" y="1105677"/>
            <a:ext cx="5117880" cy="411510"/>
          </a:xfrm>
          <a:prstGeom prst="rect">
            <a:avLst/>
          </a:prstGeom>
          <a:solidFill>
            <a:schemeClr val="accent4"/>
          </a:solidFill>
          <a:ln>
            <a:solidFill>
              <a:srgbClr val="9AA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kern="0" dirty="0">
              <a:solidFill>
                <a:sysClr val="windowText" lastClr="000000"/>
              </a:solidFill>
              <a:latin typeface="Times New Roman" panose="02020603050405020304" pitchFamily="18" charset="0"/>
              <a:cs typeface="Times New Roman" panose="02020603050405020304" pitchFamily="18" charset="0"/>
            </a:endParaRPr>
          </a:p>
          <a:p>
            <a:pPr algn="ctr"/>
            <a:r>
              <a:rPr lang="en-GB"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LHSP PROJECTS : Are you aware of the LHSP project? </a:t>
            </a:r>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kern="0" dirty="0">
              <a:solidFill>
                <a:sysClr val="windowText" lastClr="000000"/>
              </a:solidFill>
            </a:endParaRPr>
          </a:p>
        </p:txBody>
      </p:sp>
      <p:graphicFrame>
        <p:nvGraphicFramePr>
          <p:cNvPr id="5" name="Chart 4">
            <a:extLst>
              <a:ext uri="{FF2B5EF4-FFF2-40B4-BE49-F238E27FC236}">
                <a16:creationId xmlns:a16="http://schemas.microsoft.com/office/drawing/2014/main" id="{CB47A7E1-74B9-49E4-AA4C-1C0B1BEE123E}"/>
              </a:ext>
            </a:extLst>
          </p:cNvPr>
          <p:cNvGraphicFramePr>
            <a:graphicFrameLocks/>
          </p:cNvGraphicFramePr>
          <p:nvPr>
            <p:extLst/>
          </p:nvPr>
        </p:nvGraphicFramePr>
        <p:xfrm>
          <a:off x="539552" y="1700809"/>
          <a:ext cx="6390208" cy="345884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156176" y="1556793"/>
            <a:ext cx="2088232" cy="1138773"/>
          </a:xfrm>
          <a:prstGeom prst="rect">
            <a:avLst/>
          </a:prstGeom>
          <a:solidFill>
            <a:schemeClr val="accent5">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kern="0" dirty="0">
                <a:solidFill>
                  <a:sysClr val="windowText" lastClr="000000"/>
                </a:solidFill>
              </a:rPr>
              <a:t>72% </a:t>
            </a:r>
            <a:r>
              <a:rPr lang="en-US" sz="1600" kern="0" dirty="0">
                <a:solidFill>
                  <a:sysClr val="windowText" lastClr="000000"/>
                </a:solidFill>
              </a:rPr>
              <a:t>of respondents attributed projects to international organizations </a:t>
            </a:r>
          </a:p>
        </p:txBody>
      </p:sp>
      <p:sp>
        <p:nvSpPr>
          <p:cNvPr id="7" name="TextBox 6"/>
          <p:cNvSpPr txBox="1"/>
          <p:nvPr/>
        </p:nvSpPr>
        <p:spPr>
          <a:xfrm>
            <a:off x="6161226" y="2857912"/>
            <a:ext cx="2088232" cy="400110"/>
          </a:xfrm>
          <a:prstGeom prst="rect">
            <a:avLst/>
          </a:prstGeom>
          <a:solidFill>
            <a:schemeClr val="accent5">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kern="0" dirty="0">
                <a:solidFill>
                  <a:sysClr val="windowText" lastClr="000000"/>
                </a:solidFill>
              </a:rPr>
              <a:t>38% </a:t>
            </a:r>
            <a:r>
              <a:rPr lang="en-US" sz="1600" kern="0" dirty="0">
                <a:solidFill>
                  <a:sysClr val="windowText" lastClr="000000"/>
                </a:solidFill>
              </a:rPr>
              <a:t>to municipality </a:t>
            </a:r>
          </a:p>
        </p:txBody>
      </p:sp>
      <p:sp>
        <p:nvSpPr>
          <p:cNvPr id="8" name="TextBox 7"/>
          <p:cNvSpPr txBox="1"/>
          <p:nvPr/>
        </p:nvSpPr>
        <p:spPr>
          <a:xfrm>
            <a:off x="6156176" y="3433965"/>
            <a:ext cx="2088232" cy="400110"/>
          </a:xfrm>
          <a:prstGeom prst="rect">
            <a:avLst/>
          </a:prstGeom>
          <a:solidFill>
            <a:schemeClr val="accent5">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kern="0" dirty="0">
                <a:solidFill>
                  <a:sysClr val="windowText" lastClr="000000"/>
                </a:solidFill>
              </a:rPr>
              <a:t>8% </a:t>
            </a:r>
            <a:r>
              <a:rPr lang="en-US" sz="1600" kern="0" dirty="0">
                <a:solidFill>
                  <a:sysClr val="windowText" lastClr="000000"/>
                </a:solidFill>
              </a:rPr>
              <a:t>to MoSA  </a:t>
            </a:r>
          </a:p>
        </p:txBody>
      </p:sp>
    </p:spTree>
    <p:extLst>
      <p:ext uri="{BB962C8B-B14F-4D97-AF65-F5344CB8AC3E}">
        <p14:creationId xmlns:p14="http://schemas.microsoft.com/office/powerpoint/2010/main" val="3521966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6660232" y="1898856"/>
            <a:ext cx="2088232" cy="759685"/>
          </a:xfrm>
          <a:prstGeom prst="wedgeRoundRectCallout">
            <a:avLst>
              <a:gd name="adj1" fmla="val -58081"/>
              <a:gd name="adj2" fmla="val 199214"/>
              <a:gd name="adj3" fmla="val 16667"/>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kern="0" dirty="0">
                <a:solidFill>
                  <a:sysClr val="windowText" lastClr="000000"/>
                </a:solidFill>
              </a:rPr>
              <a:t>Lowest  trust  and largest disparity between trust and perception on resources</a:t>
            </a:r>
          </a:p>
        </p:txBody>
      </p:sp>
      <p:sp>
        <p:nvSpPr>
          <p:cNvPr id="23" name="Rectangle 22"/>
          <p:cNvSpPr/>
          <p:nvPr/>
        </p:nvSpPr>
        <p:spPr>
          <a:xfrm>
            <a:off x="318216" y="1105677"/>
            <a:ext cx="5909968" cy="411510"/>
          </a:xfrm>
          <a:prstGeom prst="rect">
            <a:avLst/>
          </a:prstGeom>
          <a:solidFill>
            <a:schemeClr val="accent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kern="0" dirty="0">
              <a:solidFill>
                <a:sysClr val="windowText" lastClr="000000"/>
              </a:solidFill>
              <a:latin typeface="Times New Roman" panose="02020603050405020304" pitchFamily="18" charset="0"/>
              <a:cs typeface="Times New Roman" panose="02020603050405020304" pitchFamily="18" charset="0"/>
            </a:endParaRPr>
          </a:p>
          <a:p>
            <a:pPr algn="ctr"/>
            <a:r>
              <a:rPr lang="en-GB"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MUNICIPALITY:  How strongly do you agree or disagree with the following statements?</a:t>
            </a:r>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kern="0" dirty="0">
              <a:solidFill>
                <a:sysClr val="windowText" lastClr="000000"/>
              </a:solidFill>
            </a:endParaRPr>
          </a:p>
        </p:txBody>
      </p:sp>
      <p:graphicFrame>
        <p:nvGraphicFramePr>
          <p:cNvPr id="4" name="Chart 3">
            <a:extLst>
              <a:ext uri="{FF2B5EF4-FFF2-40B4-BE49-F238E27FC236}">
                <a16:creationId xmlns:a16="http://schemas.microsoft.com/office/drawing/2014/main" id="{0B2AC62E-B8DE-4E43-BA0A-5D9D8DBE8302}"/>
              </a:ext>
            </a:extLst>
          </p:cNvPr>
          <p:cNvGraphicFramePr>
            <a:graphicFrameLocks/>
          </p:cNvGraphicFramePr>
          <p:nvPr>
            <p:extLst/>
          </p:nvPr>
        </p:nvGraphicFramePr>
        <p:xfrm>
          <a:off x="1136214" y="2082478"/>
          <a:ext cx="6161037" cy="3578771"/>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ular Callout 5"/>
          <p:cNvSpPr/>
          <p:nvPr/>
        </p:nvSpPr>
        <p:spPr>
          <a:xfrm>
            <a:off x="740169" y="2186888"/>
            <a:ext cx="792088" cy="576064"/>
          </a:xfrm>
          <a:prstGeom prst="wedgeRoundRectCallout">
            <a:avLst>
              <a:gd name="adj1" fmla="val 62329"/>
              <a:gd name="adj2" fmla="val 106468"/>
              <a:gd name="adj3" fmla="val 16667"/>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kern="0" dirty="0">
                <a:solidFill>
                  <a:sysClr val="windowText" lastClr="000000"/>
                </a:solidFill>
              </a:rPr>
              <a:t>Highest trust in </a:t>
            </a:r>
            <a:r>
              <a:rPr lang="en-US" sz="1100" kern="0" dirty="0" err="1">
                <a:solidFill>
                  <a:sysClr val="windowText" lastClr="000000"/>
                </a:solidFill>
              </a:rPr>
              <a:t>Aley</a:t>
            </a:r>
            <a:endParaRPr lang="en-US" sz="1100" kern="0" dirty="0">
              <a:solidFill>
                <a:sysClr val="windowText" lastClr="000000"/>
              </a:solidFill>
            </a:endParaRPr>
          </a:p>
        </p:txBody>
      </p:sp>
      <p:sp>
        <p:nvSpPr>
          <p:cNvPr id="7" name="Rounded Rectangular Callout 6"/>
          <p:cNvSpPr/>
          <p:nvPr/>
        </p:nvSpPr>
        <p:spPr>
          <a:xfrm>
            <a:off x="4216731" y="1905808"/>
            <a:ext cx="1143744" cy="464451"/>
          </a:xfrm>
          <a:prstGeom prst="wedgeRoundRectCallout">
            <a:avLst>
              <a:gd name="adj1" fmla="val -6385"/>
              <a:gd name="adj2" fmla="val 144815"/>
              <a:gd name="adj3" fmla="val 16667"/>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kern="0" dirty="0">
                <a:solidFill>
                  <a:sysClr val="windowText" lastClr="000000"/>
                </a:solidFill>
              </a:rPr>
              <a:t>Highest overall satisfaction </a:t>
            </a:r>
          </a:p>
        </p:txBody>
      </p:sp>
    </p:spTree>
    <p:extLst>
      <p:ext uri="{BB962C8B-B14F-4D97-AF65-F5344CB8AC3E}">
        <p14:creationId xmlns:p14="http://schemas.microsoft.com/office/powerpoint/2010/main" val="1141184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85800"/>
          </a:xfrm>
        </p:spPr>
        <p:txBody>
          <a:bodyPr>
            <a:normAutofit/>
          </a:bodyPr>
          <a:lstStyle/>
          <a:p>
            <a:pPr algn="l"/>
            <a:r>
              <a:rPr lang="en-US" sz="3000" dirty="0"/>
              <a:t>Q1 </a:t>
            </a:r>
            <a:r>
              <a:rPr lang="en-US" sz="3000" dirty="0" err="1"/>
              <a:t>SoST</a:t>
            </a:r>
            <a:r>
              <a:rPr lang="en-US" sz="3000" dirty="0"/>
              <a:t> sector dashboard</a:t>
            </a:r>
          </a:p>
        </p:txBody>
      </p:sp>
      <p:sp>
        <p:nvSpPr>
          <p:cNvPr id="4" name="Content Placeholder 3"/>
          <p:cNvSpPr>
            <a:spLocks noGrp="1"/>
          </p:cNvSpPr>
          <p:nvPr>
            <p:ph idx="1"/>
          </p:nvPr>
        </p:nvSpPr>
        <p:spPr>
          <a:xfrm>
            <a:off x="990601" y="1143000"/>
            <a:ext cx="7696200" cy="4768222"/>
          </a:xfrm>
        </p:spPr>
        <p:txBody>
          <a:bodyPr>
            <a:normAutofit/>
          </a:bodyPr>
          <a:lstStyle/>
          <a:p>
            <a:pPr algn="just"/>
            <a:r>
              <a:rPr lang="en-US" sz="2600" b="1" u="sng" dirty="0"/>
              <a:t>Main highlights in Q1</a:t>
            </a:r>
          </a:p>
          <a:p>
            <a:pPr algn="just"/>
            <a:r>
              <a:rPr lang="en-US" b="1" dirty="0"/>
              <a:t>Strong support to municipalities</a:t>
            </a:r>
            <a:r>
              <a:rPr lang="en-US" dirty="0"/>
              <a:t>: 123 municipalities received direct capacity support and 66 already benefitted from the completion of tangible projects (worth 4,6 million USD) providing health, water and waste water services as well as other infrastructure support. </a:t>
            </a:r>
          </a:p>
          <a:p>
            <a:pPr algn="just"/>
            <a:r>
              <a:rPr lang="en-US" b="1" dirty="0"/>
              <a:t>Strong increase in youth participation</a:t>
            </a:r>
          </a:p>
          <a:p>
            <a:pPr algn="just"/>
            <a:r>
              <a:rPr lang="en-US" b="1" dirty="0"/>
              <a:t>Gaps in solid waste management projects</a:t>
            </a:r>
            <a:endParaRPr lang="en-US" dirty="0"/>
          </a:p>
          <a:p>
            <a:pPr algn="just"/>
            <a:r>
              <a:rPr lang="en-US" b="1" dirty="0"/>
              <a:t>Geographic Gaps:</a:t>
            </a:r>
            <a:r>
              <a:rPr lang="en-US" dirty="0"/>
              <a:t> </a:t>
            </a:r>
            <a:r>
              <a:rPr lang="en-US" dirty="0" err="1"/>
              <a:t>Akkar</a:t>
            </a:r>
            <a:r>
              <a:rPr lang="en-US" dirty="0"/>
              <a:t>, North and </a:t>
            </a:r>
            <a:r>
              <a:rPr lang="en-US" dirty="0" err="1"/>
              <a:t>Bekaa</a:t>
            </a:r>
            <a:r>
              <a:rPr lang="en-US" dirty="0"/>
              <a:t> are areas of concentration of partners’ activities. </a:t>
            </a:r>
            <a:r>
              <a:rPr lang="en-US" dirty="0" err="1"/>
              <a:t>Nabatieh</a:t>
            </a:r>
            <a:r>
              <a:rPr lang="en-US" dirty="0"/>
              <a:t>, on the other hand, is underserved by partners’ interventions even though some of the tensest areas are in </a:t>
            </a:r>
            <a:r>
              <a:rPr lang="en-US" dirty="0" err="1"/>
              <a:t>Nabatieh</a:t>
            </a:r>
            <a:r>
              <a:rPr lang="en-US" dirty="0"/>
              <a:t>.</a:t>
            </a:r>
            <a:endParaRPr lang="en-GB" dirty="0"/>
          </a:p>
          <a:p>
            <a:pPr algn="just"/>
            <a:endParaRPr lang="en-US" dirty="0"/>
          </a:p>
          <a:p>
            <a:pPr algn="just"/>
            <a:endParaRPr lang="en-US" sz="2600" b="1" u="sng" dirty="0"/>
          </a:p>
          <a:p>
            <a:endParaRPr lang="en-US" sz="2600" dirty="0">
              <a:solidFill>
                <a:prstClr val="black">
                  <a:lumMod val="75000"/>
                  <a:lumOff val="25000"/>
                </a:prstClr>
              </a:solidFill>
            </a:endParaRPr>
          </a:p>
          <a:p>
            <a:endParaRPr lang="en-US" sz="2600" dirty="0">
              <a:solidFill>
                <a:prstClr val="black">
                  <a:lumMod val="75000"/>
                  <a:lumOff val="25000"/>
                </a:prstClr>
              </a:solidFill>
            </a:endParaRPr>
          </a:p>
        </p:txBody>
      </p:sp>
      <p:pic>
        <p:nvPicPr>
          <p:cNvPr id="6" name="Picture 5"/>
          <p:cNvPicPr>
            <a:picLocks noChangeAspect="1"/>
          </p:cNvPicPr>
          <p:nvPr/>
        </p:nvPicPr>
        <p:blipFill>
          <a:blip r:embed="rId3"/>
          <a:stretch>
            <a:fillRect/>
          </a:stretch>
        </p:blipFill>
        <p:spPr>
          <a:xfrm>
            <a:off x="7646529" y="337936"/>
            <a:ext cx="887872" cy="805064"/>
          </a:xfrm>
          <a:prstGeom prst="rect">
            <a:avLst/>
          </a:prstGeom>
        </p:spPr>
      </p:pic>
    </p:spTree>
    <p:extLst>
      <p:ext uri="{BB962C8B-B14F-4D97-AF65-F5344CB8AC3E}">
        <p14:creationId xmlns:p14="http://schemas.microsoft.com/office/powerpoint/2010/main" val="1268478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18216" y="1105677"/>
            <a:ext cx="6486032" cy="411510"/>
          </a:xfrm>
          <a:prstGeom prst="rect">
            <a:avLst/>
          </a:prstGeom>
          <a:solidFill>
            <a:schemeClr val="accent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kern="0" dirty="0">
              <a:solidFill>
                <a:sysClr val="windowText" lastClr="000000"/>
              </a:solidFill>
              <a:latin typeface="Times New Roman" panose="02020603050405020304" pitchFamily="18" charset="0"/>
              <a:cs typeface="Times New Roman" panose="02020603050405020304" pitchFamily="18" charset="0"/>
            </a:endParaRPr>
          </a:p>
          <a:p>
            <a:pPr algn="ctr"/>
            <a:r>
              <a:rPr lang="en-GB"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MUNICIPALITY: How engaged do people feel in municipal activities?</a:t>
            </a:r>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kern="0" dirty="0">
              <a:solidFill>
                <a:sysClr val="windowText" lastClr="000000"/>
              </a:solidFill>
            </a:endParaRPr>
          </a:p>
        </p:txBody>
      </p:sp>
      <p:sp>
        <p:nvSpPr>
          <p:cNvPr id="8" name="TextBox 7"/>
          <p:cNvSpPr txBox="1"/>
          <p:nvPr/>
        </p:nvSpPr>
        <p:spPr>
          <a:xfrm>
            <a:off x="6876256" y="3356992"/>
            <a:ext cx="1512168" cy="523220"/>
          </a:xfrm>
          <a:prstGeom prst="rect">
            <a:avLst/>
          </a:prstGeom>
          <a:solidFill>
            <a:schemeClr val="accent5">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kern="0" dirty="0">
                <a:solidFill>
                  <a:sysClr val="windowText" lastClr="000000"/>
                </a:solidFill>
              </a:rPr>
              <a:t>Syrians feel much less engaged </a:t>
            </a:r>
            <a:endParaRPr lang="en-US" sz="1000" b="1" kern="0" dirty="0">
              <a:solidFill>
                <a:sysClr val="windowText" lastClr="000000"/>
              </a:solidFill>
            </a:endParaRPr>
          </a:p>
        </p:txBody>
      </p:sp>
      <p:sp>
        <p:nvSpPr>
          <p:cNvPr id="9" name="TextBox 8"/>
          <p:cNvSpPr txBox="1"/>
          <p:nvPr/>
        </p:nvSpPr>
        <p:spPr>
          <a:xfrm>
            <a:off x="6876256" y="2636912"/>
            <a:ext cx="1584176" cy="523220"/>
          </a:xfrm>
          <a:prstGeom prst="rect">
            <a:avLst/>
          </a:prstGeom>
          <a:solidFill>
            <a:schemeClr val="accent5">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kern="0" dirty="0">
                <a:solidFill>
                  <a:sysClr val="windowText" lastClr="000000"/>
                </a:solidFill>
              </a:rPr>
              <a:t>Many Lebanese welcome changes</a:t>
            </a:r>
            <a:endParaRPr lang="en-US" sz="1000" b="1" kern="0" dirty="0">
              <a:solidFill>
                <a:sysClr val="windowText" lastClr="000000"/>
              </a:solidFill>
            </a:endParaRPr>
          </a:p>
        </p:txBody>
      </p:sp>
      <p:pic>
        <p:nvPicPr>
          <p:cNvPr id="7" name="Picture 6" descr="C:\Users\Lisa Bower\AppData\Local\Microsoft\Windows\INetCacheContent.Word\3-LHSP-Municipality-Triad2-ByNationalit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2086" y="1988841"/>
            <a:ext cx="5592162" cy="3123347"/>
          </a:xfrm>
          <a:prstGeom prst="rect">
            <a:avLst/>
          </a:prstGeom>
          <a:noFill/>
          <a:ln>
            <a:noFill/>
          </a:ln>
        </p:spPr>
      </p:pic>
    </p:spTree>
    <p:extLst>
      <p:ext uri="{BB962C8B-B14F-4D97-AF65-F5344CB8AC3E}">
        <p14:creationId xmlns:p14="http://schemas.microsoft.com/office/powerpoint/2010/main" val="2687290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18216" y="1105677"/>
            <a:ext cx="6486032" cy="411510"/>
          </a:xfrm>
          <a:prstGeom prst="rect">
            <a:avLst/>
          </a:prstGeom>
          <a:solidFill>
            <a:schemeClr val="accent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kern="0" dirty="0">
              <a:solidFill>
                <a:sysClr val="windowText" lastClr="000000"/>
              </a:solidFill>
              <a:latin typeface="Times New Roman" panose="02020603050405020304" pitchFamily="18" charset="0"/>
              <a:cs typeface="Times New Roman" panose="02020603050405020304" pitchFamily="18" charset="0"/>
            </a:endParaRPr>
          </a:p>
          <a:p>
            <a:pPr algn="ctr"/>
            <a:r>
              <a:rPr lang="en-GB"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MUNICIPALITY: What should the municipality do to improve planning and delivering services?</a:t>
            </a:r>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kern="0" dirty="0">
              <a:solidFill>
                <a:sysClr val="windowText" lastClr="000000"/>
              </a:solidFill>
            </a:endParaRPr>
          </a:p>
        </p:txBody>
      </p:sp>
      <p:sp>
        <p:nvSpPr>
          <p:cNvPr id="7" name="TextBox 6"/>
          <p:cNvSpPr txBox="1"/>
          <p:nvPr/>
        </p:nvSpPr>
        <p:spPr>
          <a:xfrm>
            <a:off x="6516216" y="1772817"/>
            <a:ext cx="2088232" cy="1015663"/>
          </a:xfrm>
          <a:prstGeom prst="rect">
            <a:avLst/>
          </a:prstGeom>
          <a:solidFill>
            <a:schemeClr val="accent5">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kern="0" dirty="0">
                <a:solidFill>
                  <a:sysClr val="windowText" lastClr="000000"/>
                </a:solidFill>
              </a:rPr>
              <a:t>Disparities between municipalities </a:t>
            </a:r>
            <a:endParaRPr lang="en-US" sz="1600" kern="0" dirty="0">
              <a:solidFill>
                <a:sysClr val="windowText" lastClr="000000"/>
              </a:solidFill>
            </a:endParaRPr>
          </a:p>
        </p:txBody>
      </p:sp>
      <p:graphicFrame>
        <p:nvGraphicFramePr>
          <p:cNvPr id="8" name="Chart 7">
            <a:extLst>
              <a:ext uri="{FF2B5EF4-FFF2-40B4-BE49-F238E27FC236}">
                <a16:creationId xmlns:a16="http://schemas.microsoft.com/office/drawing/2014/main" id="{48B448ED-8E7C-4BEA-A139-0B690D8FCD4F}"/>
              </a:ext>
            </a:extLst>
          </p:cNvPr>
          <p:cNvGraphicFramePr>
            <a:graphicFrameLocks/>
          </p:cNvGraphicFramePr>
          <p:nvPr>
            <p:extLst/>
          </p:nvPr>
        </p:nvGraphicFramePr>
        <p:xfrm>
          <a:off x="467544" y="2044068"/>
          <a:ext cx="8064896" cy="32571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8380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18216" y="1105677"/>
            <a:ext cx="5549928" cy="411510"/>
          </a:xfrm>
          <a:prstGeom prst="rect">
            <a:avLst/>
          </a:prstGeom>
          <a:solidFill>
            <a:schemeClr val="accent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kern="0" dirty="0">
              <a:solidFill>
                <a:sysClr val="windowText" lastClr="000000"/>
              </a:solidFill>
              <a:latin typeface="Times New Roman" panose="02020603050405020304" pitchFamily="18" charset="0"/>
              <a:cs typeface="Times New Roman" panose="02020603050405020304" pitchFamily="18" charset="0"/>
            </a:endParaRPr>
          </a:p>
          <a:p>
            <a:pPr algn="ctr"/>
            <a:r>
              <a:rPr lang="en-GB"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TENSIONS: How strongly do you agree with the following statements? </a:t>
            </a:r>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kern="0" dirty="0">
              <a:solidFill>
                <a:sysClr val="windowText" lastClr="000000"/>
              </a:solidFill>
            </a:endParaRPr>
          </a:p>
        </p:txBody>
      </p:sp>
      <p:graphicFrame>
        <p:nvGraphicFramePr>
          <p:cNvPr id="4" name="Chart 3">
            <a:extLst>
              <a:ext uri="{FF2B5EF4-FFF2-40B4-BE49-F238E27FC236}">
                <a16:creationId xmlns:a16="http://schemas.microsoft.com/office/drawing/2014/main" id="{07796058-4881-48C6-8B94-3256E005071C}"/>
              </a:ext>
            </a:extLst>
          </p:cNvPr>
          <p:cNvGraphicFramePr>
            <a:graphicFrameLocks/>
          </p:cNvGraphicFramePr>
          <p:nvPr>
            <p:extLst/>
          </p:nvPr>
        </p:nvGraphicFramePr>
        <p:xfrm>
          <a:off x="467544" y="1916832"/>
          <a:ext cx="6336704"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732240" y="1490852"/>
            <a:ext cx="2088232" cy="1231106"/>
          </a:xfrm>
          <a:prstGeom prst="rect">
            <a:avLst/>
          </a:prstGeom>
          <a:solidFill>
            <a:schemeClr val="accent5">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kern="0" dirty="0">
                <a:solidFill>
                  <a:sysClr val="windowText" lastClr="000000"/>
                </a:solidFill>
              </a:rPr>
              <a:t>71% </a:t>
            </a:r>
            <a:r>
              <a:rPr lang="en-US" sz="1400" kern="0" dirty="0">
                <a:solidFill>
                  <a:sysClr val="windowText" lastClr="000000"/>
                </a:solidFill>
              </a:rPr>
              <a:t>of respondents think tensions between Syrian and Lebanese are due to </a:t>
            </a:r>
            <a:r>
              <a:rPr lang="en-US" sz="1400" b="1" kern="0" dirty="0">
                <a:solidFill>
                  <a:sysClr val="windowText" lastClr="000000"/>
                </a:solidFill>
              </a:rPr>
              <a:t>competition over low skill jobs </a:t>
            </a:r>
            <a:endParaRPr lang="en-US" sz="1100" b="1" kern="0" dirty="0">
              <a:solidFill>
                <a:sysClr val="windowText" lastClr="000000"/>
              </a:solidFill>
            </a:endParaRPr>
          </a:p>
        </p:txBody>
      </p:sp>
      <p:sp>
        <p:nvSpPr>
          <p:cNvPr id="6" name="TextBox 5"/>
          <p:cNvSpPr txBox="1"/>
          <p:nvPr/>
        </p:nvSpPr>
        <p:spPr>
          <a:xfrm>
            <a:off x="6753747" y="2816481"/>
            <a:ext cx="2088232" cy="1231106"/>
          </a:xfrm>
          <a:prstGeom prst="rect">
            <a:avLst/>
          </a:prstGeom>
          <a:solidFill>
            <a:schemeClr val="accent5">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kern="0" dirty="0">
                <a:solidFill>
                  <a:sysClr val="windowText" lastClr="000000"/>
                </a:solidFill>
              </a:rPr>
              <a:t>65% </a:t>
            </a:r>
            <a:r>
              <a:rPr lang="en-US" sz="1400" kern="0" dirty="0">
                <a:solidFill>
                  <a:sysClr val="windowText" lastClr="000000"/>
                </a:solidFill>
              </a:rPr>
              <a:t>attribute Syrian Lebanese tensions to establishment of </a:t>
            </a:r>
            <a:r>
              <a:rPr lang="en-US" sz="1400" b="1" kern="0" dirty="0">
                <a:solidFill>
                  <a:sysClr val="windowText" lastClr="000000"/>
                </a:solidFill>
              </a:rPr>
              <a:t>competing Syrian businesses</a:t>
            </a:r>
            <a:endParaRPr lang="en-US" sz="1100" b="1" kern="0" dirty="0">
              <a:solidFill>
                <a:sysClr val="windowText" lastClr="000000"/>
              </a:solidFill>
            </a:endParaRPr>
          </a:p>
        </p:txBody>
      </p:sp>
      <p:sp>
        <p:nvSpPr>
          <p:cNvPr id="7" name="TextBox 6"/>
          <p:cNvSpPr txBox="1"/>
          <p:nvPr/>
        </p:nvSpPr>
        <p:spPr>
          <a:xfrm>
            <a:off x="6728756" y="4141530"/>
            <a:ext cx="2088232" cy="1015663"/>
          </a:xfrm>
          <a:prstGeom prst="rect">
            <a:avLst/>
          </a:prstGeom>
          <a:solidFill>
            <a:schemeClr val="accent5">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kern="0" dirty="0">
                <a:solidFill>
                  <a:sysClr val="windowText" lastClr="000000"/>
                </a:solidFill>
              </a:rPr>
              <a:t>45% </a:t>
            </a:r>
            <a:r>
              <a:rPr lang="en-US" sz="1400" kern="0" dirty="0">
                <a:solidFill>
                  <a:sysClr val="windowText" lastClr="000000"/>
                </a:solidFill>
              </a:rPr>
              <a:t>attribute Lebanese Lebanese tensions to </a:t>
            </a:r>
            <a:r>
              <a:rPr lang="en-US" sz="1400" b="1" kern="0" dirty="0">
                <a:solidFill>
                  <a:sysClr val="windowText" lastClr="000000"/>
                </a:solidFill>
              </a:rPr>
              <a:t>competition over high skill jobs</a:t>
            </a:r>
            <a:endParaRPr lang="en-US" sz="1100" b="1" kern="0" dirty="0">
              <a:solidFill>
                <a:sysClr val="windowText" lastClr="000000"/>
              </a:solidFill>
            </a:endParaRPr>
          </a:p>
        </p:txBody>
      </p:sp>
    </p:spTree>
    <p:extLst>
      <p:ext uri="{BB962C8B-B14F-4D97-AF65-F5344CB8AC3E}">
        <p14:creationId xmlns:p14="http://schemas.microsoft.com/office/powerpoint/2010/main" val="3384138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l" defTabSz="342900">
              <a:defRPr/>
            </a:pPr>
            <a:fld id="{0B6E255B-6612-2644-BDFD-219D9379E51B}" type="slidenum">
              <a:rPr lang="en-GB" sz="900" kern="0">
                <a:solidFill>
                  <a:srgbClr val="FFFFFF"/>
                </a:solidFill>
                <a:latin typeface="Open Sans"/>
              </a:rPr>
              <a:pPr algn="l" defTabSz="342900">
                <a:defRPr/>
              </a:pPr>
              <a:t>43</a:t>
            </a:fld>
            <a:endParaRPr lang="en-GB" sz="900" kern="0" dirty="0">
              <a:solidFill>
                <a:srgbClr val="FFFFFF"/>
              </a:solidFill>
              <a:latin typeface="Open Sans"/>
            </a:endParaRPr>
          </a:p>
        </p:txBody>
      </p:sp>
      <p:sp>
        <p:nvSpPr>
          <p:cNvPr id="5" name="Rectangle 4"/>
          <p:cNvSpPr/>
          <p:nvPr/>
        </p:nvSpPr>
        <p:spPr>
          <a:xfrm>
            <a:off x="323528" y="1052736"/>
            <a:ext cx="3173664" cy="411510"/>
          </a:xfrm>
          <a:prstGeom prst="rect">
            <a:avLst/>
          </a:prstGeom>
          <a:solidFill>
            <a:schemeClr val="accent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kern="0" dirty="0">
              <a:solidFill>
                <a:sysClr val="windowText" lastClr="000000"/>
              </a:solidFill>
              <a:latin typeface="Times New Roman" panose="02020603050405020304" pitchFamily="18" charset="0"/>
              <a:cs typeface="Times New Roman" panose="02020603050405020304" pitchFamily="18" charset="0"/>
            </a:endParaRPr>
          </a:p>
          <a:p>
            <a:pPr algn="ctr"/>
            <a:r>
              <a:rPr lang="en-GB"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TENSIONS</a:t>
            </a:r>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kern="0" dirty="0">
              <a:solidFill>
                <a:sysClr val="windowText" lastClr="000000"/>
              </a:solidFill>
            </a:endParaRPr>
          </a:p>
        </p:txBody>
      </p:sp>
      <p:sp>
        <p:nvSpPr>
          <p:cNvPr id="14" name="TextBox 13"/>
          <p:cNvSpPr txBox="1"/>
          <p:nvPr/>
        </p:nvSpPr>
        <p:spPr>
          <a:xfrm>
            <a:off x="971600" y="5297351"/>
            <a:ext cx="7476864" cy="430887"/>
          </a:xfrm>
          <a:prstGeom prst="rect">
            <a:avLst/>
          </a:prstGeom>
          <a:solidFill>
            <a:schemeClr val="accent5">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100" b="1" kern="0" dirty="0">
                <a:solidFill>
                  <a:sysClr val="windowText" lastClr="000000"/>
                </a:solidFill>
              </a:rPr>
              <a:t>Around 30% of people told stories largely about cooperation, 20% about ignoring each other and 10% about competing</a:t>
            </a:r>
            <a:endParaRPr lang="en-US" sz="1100" b="1" kern="0" dirty="0">
              <a:solidFill>
                <a:sysClr val="windowText" lastClr="000000"/>
              </a:solidFill>
            </a:endParaRPr>
          </a:p>
          <a:p>
            <a:endParaRPr lang="en-US" sz="1100" b="1" kern="0" dirty="0">
              <a:solidFill>
                <a:sysClr val="windowText" lastClr="000000"/>
              </a:solidFill>
            </a:endParaRPr>
          </a:p>
        </p:txBody>
      </p:sp>
      <p:pic>
        <p:nvPicPr>
          <p:cNvPr id="3075" name="Picture 3" descr="4-LHSP-Tension-Triad1-ByServices-NonServic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988840"/>
            <a:ext cx="5884550"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23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l" defTabSz="342900">
              <a:defRPr/>
            </a:pPr>
            <a:fld id="{0B6E255B-6612-2644-BDFD-219D9379E51B}" type="slidenum">
              <a:rPr lang="en-GB" sz="900" kern="0">
                <a:solidFill>
                  <a:srgbClr val="FFFFFF"/>
                </a:solidFill>
                <a:latin typeface="Open Sans"/>
              </a:rPr>
              <a:pPr algn="l" defTabSz="342900">
                <a:defRPr/>
              </a:pPr>
              <a:t>44</a:t>
            </a:fld>
            <a:endParaRPr lang="en-GB" sz="900" kern="0" dirty="0">
              <a:solidFill>
                <a:srgbClr val="FFFFFF"/>
              </a:solidFill>
              <a:latin typeface="Open Sans"/>
            </a:endParaRPr>
          </a:p>
        </p:txBody>
      </p:sp>
      <p:sp>
        <p:nvSpPr>
          <p:cNvPr id="3" name="Rectangle 2"/>
          <p:cNvSpPr/>
          <p:nvPr/>
        </p:nvSpPr>
        <p:spPr>
          <a:xfrm>
            <a:off x="251520" y="1052736"/>
            <a:ext cx="3173664" cy="411510"/>
          </a:xfrm>
          <a:prstGeom prst="rect">
            <a:avLst/>
          </a:prstGeom>
          <a:solidFill>
            <a:schemeClr val="accent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kern="0" dirty="0">
              <a:solidFill>
                <a:sysClr val="windowText" lastClr="000000"/>
              </a:solidFill>
              <a:latin typeface="Times New Roman" panose="02020603050405020304" pitchFamily="18" charset="0"/>
              <a:cs typeface="Times New Roman" panose="02020603050405020304" pitchFamily="18" charset="0"/>
            </a:endParaRPr>
          </a:p>
          <a:p>
            <a:pPr algn="ctr"/>
            <a:r>
              <a:rPr lang="en-GB"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RECOMMENDATIONS FOR LHSP </a:t>
            </a:r>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kern="0" dirty="0">
              <a:solidFill>
                <a:sysClr val="windowText" lastClr="000000"/>
              </a:solidFill>
            </a:endParaRPr>
          </a:p>
        </p:txBody>
      </p:sp>
      <p:sp>
        <p:nvSpPr>
          <p:cNvPr id="4" name="Rectangle 3"/>
          <p:cNvSpPr/>
          <p:nvPr/>
        </p:nvSpPr>
        <p:spPr>
          <a:xfrm>
            <a:off x="251520" y="1601324"/>
            <a:ext cx="4032448" cy="1933606"/>
          </a:xfrm>
          <a:prstGeom prst="rect">
            <a:avLst/>
          </a:prstGeom>
        </p:spPr>
        <p:txBody>
          <a:bodyPr wrap="square">
            <a:spAutoFit/>
          </a:bodyPr>
          <a:lstStyle/>
          <a:p>
            <a:pPr algn="just">
              <a:lnSpc>
                <a:spcPct val="115000"/>
              </a:lnSpc>
              <a:spcAft>
                <a:spcPts val="600"/>
              </a:spcAft>
            </a:pPr>
            <a:r>
              <a:rPr lang="en-GB" sz="1200" b="1" kern="0" dirty="0">
                <a:solidFill>
                  <a:sysClr val="windowText" lastClr="000000"/>
                </a:solidFill>
                <a:latin typeface="Open Sans" panose="020B0606030504020204"/>
                <a:ea typeface="Open Sans" panose="020B0606030504020204"/>
                <a:cs typeface="Times New Roman" panose="02020603050405020304" pitchFamily="18" charset="0"/>
              </a:rPr>
              <a:t>Scale up outreach on LHSP projects</a:t>
            </a:r>
            <a:r>
              <a:rPr lang="en-GB" sz="1200" kern="0" dirty="0">
                <a:solidFill>
                  <a:sysClr val="windowText" lastClr="000000"/>
                </a:solidFill>
                <a:latin typeface="Open Sans" panose="020B0606030504020204"/>
                <a:ea typeface="Open Sans" panose="020B0606030504020204"/>
                <a:cs typeface="Times New Roman" panose="02020603050405020304" pitchFamily="18" charset="0"/>
              </a:rPr>
              <a:t>. </a:t>
            </a:r>
            <a:endParaRPr lang="en-US" sz="1200" kern="0" dirty="0">
              <a:solidFill>
                <a:sysClr val="windowText" lastClr="000000"/>
              </a:solidFill>
              <a:latin typeface="Open Sans" panose="020B0606030504020204"/>
              <a:ea typeface="Open Sans" panose="020B0606030504020204"/>
              <a:cs typeface="Times New Roman" panose="02020603050405020304" pitchFamily="18" charset="0"/>
            </a:endParaRPr>
          </a:p>
          <a:p>
            <a:pPr marL="342900" indent="-342900" algn="just">
              <a:lnSpc>
                <a:spcPct val="115000"/>
              </a:lnSpc>
              <a:spcAft>
                <a:spcPts val="600"/>
              </a:spcAft>
              <a:buFont typeface="Symbol" panose="05050102010706020507" pitchFamily="18" charset="2"/>
              <a:buChar char=""/>
            </a:pPr>
            <a:r>
              <a:rPr lang="en-GB" sz="1100" kern="0" dirty="0">
                <a:solidFill>
                  <a:sysClr val="windowText" lastClr="000000"/>
                </a:solidFill>
                <a:latin typeface="Open Sans" panose="020B0606030504020204"/>
                <a:ea typeface="Open Sans" panose="020B0606030504020204"/>
                <a:cs typeface="Times New Roman" panose="02020603050405020304" pitchFamily="18" charset="0"/>
              </a:rPr>
              <a:t>To build trust in the municipality and improve understanding about the role the municipality and </a:t>
            </a:r>
            <a:r>
              <a:rPr lang="en-GB" sz="1100" kern="0" dirty="0" err="1">
                <a:solidFill>
                  <a:sysClr val="windowText" lastClr="000000"/>
                </a:solidFill>
                <a:latin typeface="Open Sans" panose="020B0606030504020204"/>
                <a:ea typeface="Open Sans" panose="020B0606030504020204"/>
                <a:cs typeface="Times New Roman" panose="02020603050405020304" pitchFamily="18" charset="0"/>
              </a:rPr>
              <a:t>MoSA</a:t>
            </a:r>
            <a:r>
              <a:rPr lang="en-GB" sz="1100" kern="0" dirty="0">
                <a:solidFill>
                  <a:sysClr val="windowText" lastClr="000000"/>
                </a:solidFill>
                <a:latin typeface="Open Sans" panose="020B0606030504020204"/>
                <a:ea typeface="Open Sans" panose="020B0606030504020204"/>
                <a:cs typeface="Times New Roman" panose="02020603050405020304" pitchFamily="18" charset="0"/>
              </a:rPr>
              <a:t> play in the design and implementation of projects</a:t>
            </a:r>
            <a:endParaRPr lang="en-US" sz="1200" kern="0" dirty="0">
              <a:solidFill>
                <a:sysClr val="windowText" lastClr="000000"/>
              </a:solidFill>
              <a:latin typeface="Open Sans" panose="020B0606030504020204"/>
              <a:ea typeface="Open Sans" panose="020B0606030504020204"/>
              <a:cs typeface="Times New Roman" panose="02020603050405020304" pitchFamily="18" charset="0"/>
            </a:endParaRPr>
          </a:p>
          <a:p>
            <a:pPr marL="342900" indent="-342900" algn="just">
              <a:lnSpc>
                <a:spcPct val="115000"/>
              </a:lnSpc>
              <a:spcAft>
                <a:spcPts val="600"/>
              </a:spcAft>
              <a:buFont typeface="Symbol" panose="05050102010706020507" pitchFamily="18" charset="2"/>
              <a:buChar char=""/>
            </a:pPr>
            <a:r>
              <a:rPr lang="en-GB" sz="1100" kern="0" dirty="0">
                <a:solidFill>
                  <a:sysClr val="windowText" lastClr="000000"/>
                </a:solidFill>
                <a:latin typeface="Open Sans" panose="020B0606030504020204"/>
                <a:ea typeface="Open Sans" panose="020B0606030504020204"/>
                <a:cs typeface="Times New Roman" panose="02020603050405020304" pitchFamily="18" charset="0"/>
              </a:rPr>
              <a:t>To strengthen the strategic communications approach with communities prior to and after project completion</a:t>
            </a:r>
            <a:endParaRPr lang="en-US" sz="1200" kern="0" dirty="0">
              <a:solidFill>
                <a:sysClr val="windowText" lastClr="000000"/>
              </a:solidFill>
              <a:latin typeface="Open Sans" panose="020B0606030504020204"/>
              <a:ea typeface="Open Sans" panose="020B0606030504020204"/>
              <a:cs typeface="Times New Roman" panose="02020603050405020304" pitchFamily="18" charset="0"/>
            </a:endParaRPr>
          </a:p>
          <a:p>
            <a:pPr marL="342900" indent="-342900" algn="just">
              <a:lnSpc>
                <a:spcPct val="115000"/>
              </a:lnSpc>
              <a:spcAft>
                <a:spcPts val="600"/>
              </a:spcAft>
              <a:buFont typeface="Symbol" panose="05050102010706020507" pitchFamily="18" charset="2"/>
              <a:buChar char=""/>
            </a:pPr>
            <a:r>
              <a:rPr lang="en-GB" sz="1100" kern="0" dirty="0">
                <a:solidFill>
                  <a:sysClr val="windowText" lastClr="000000"/>
                </a:solidFill>
                <a:latin typeface="Open Sans" panose="020B0606030504020204"/>
                <a:ea typeface="Open Sans" panose="020B0606030504020204"/>
                <a:cs typeface="Times New Roman" panose="02020603050405020304" pitchFamily="18" charset="0"/>
              </a:rPr>
              <a:t>To consider building on the outreach approach used by the municipality in </a:t>
            </a:r>
            <a:r>
              <a:rPr lang="en-GB" sz="1100" kern="0" dirty="0" err="1">
                <a:solidFill>
                  <a:sysClr val="windowText" lastClr="000000"/>
                </a:solidFill>
                <a:latin typeface="Open Sans" panose="020B0606030504020204"/>
                <a:ea typeface="Open Sans" panose="020B0606030504020204"/>
                <a:cs typeface="Times New Roman" panose="02020603050405020304" pitchFamily="18" charset="0"/>
              </a:rPr>
              <a:t>Machha</a:t>
            </a:r>
            <a:r>
              <a:rPr lang="en-GB" sz="1100" kern="0" dirty="0">
                <a:solidFill>
                  <a:sysClr val="windowText" lastClr="000000"/>
                </a:solidFill>
                <a:latin typeface="Open Sans" panose="020B0606030504020204"/>
                <a:ea typeface="Open Sans" panose="020B0606030504020204"/>
                <a:cs typeface="Times New Roman" panose="02020603050405020304" pitchFamily="18" charset="0"/>
              </a:rPr>
              <a:t>. </a:t>
            </a:r>
            <a:endParaRPr lang="en-US" sz="1200" kern="0" dirty="0">
              <a:solidFill>
                <a:sysClr val="windowText" lastClr="000000"/>
              </a:solidFill>
              <a:latin typeface="Open Sans" panose="020B0606030504020204"/>
              <a:ea typeface="Open Sans" panose="020B0606030504020204"/>
              <a:cs typeface="Times New Roman" panose="02020603050405020304" pitchFamily="18" charset="0"/>
            </a:endParaRPr>
          </a:p>
        </p:txBody>
      </p:sp>
      <p:sp>
        <p:nvSpPr>
          <p:cNvPr id="5" name="Rectangle 4"/>
          <p:cNvSpPr/>
          <p:nvPr/>
        </p:nvSpPr>
        <p:spPr>
          <a:xfrm>
            <a:off x="251520" y="3752046"/>
            <a:ext cx="4176464" cy="1501950"/>
          </a:xfrm>
          <a:prstGeom prst="rect">
            <a:avLst/>
          </a:prstGeom>
        </p:spPr>
        <p:txBody>
          <a:bodyPr wrap="square">
            <a:spAutoFit/>
          </a:bodyPr>
          <a:lstStyle/>
          <a:p>
            <a:r>
              <a:rPr lang="en-GB" sz="1200" b="1" kern="0" dirty="0">
                <a:solidFill>
                  <a:sysClr val="windowText" lastClr="000000"/>
                </a:solidFill>
                <a:latin typeface="Open Sans" panose="020B0606030504020204"/>
                <a:ea typeface="Open Sans" panose="020B0606030504020204"/>
              </a:rPr>
              <a:t>Engage Syrians and Lebanese in discussions on tensions and tension mitigation strategies</a:t>
            </a:r>
            <a:r>
              <a:rPr lang="en-GB" sz="1200" kern="0" dirty="0">
                <a:solidFill>
                  <a:sysClr val="windowText" lastClr="000000"/>
                </a:solidFill>
                <a:latin typeface="Open Sans" panose="020B0606030504020204"/>
                <a:ea typeface="Open Sans" panose="020B0606030504020204"/>
              </a:rPr>
              <a:t>. </a:t>
            </a:r>
          </a:p>
          <a:p>
            <a:endParaRPr lang="en-GB" sz="1200" kern="0" dirty="0">
              <a:solidFill>
                <a:sysClr val="windowText" lastClr="000000"/>
              </a:solidFill>
              <a:latin typeface="Open Sans" panose="020B0606030504020204"/>
              <a:ea typeface="Open Sans" panose="020B0606030504020204"/>
            </a:endParaRPr>
          </a:p>
          <a:p>
            <a:pPr marL="342900" indent="-342900" algn="just">
              <a:lnSpc>
                <a:spcPct val="115000"/>
              </a:lnSpc>
              <a:spcAft>
                <a:spcPts val="600"/>
              </a:spcAft>
              <a:buFont typeface="Symbol" panose="05050102010706020507" pitchFamily="18" charset="2"/>
              <a:buChar char=""/>
            </a:pPr>
            <a:r>
              <a:rPr lang="en-GB" sz="1100" kern="0" dirty="0">
                <a:solidFill>
                  <a:sysClr val="windowText" lastClr="000000"/>
                </a:solidFill>
                <a:latin typeface="Open Sans" panose="020B0606030504020204"/>
                <a:ea typeface="Open Sans" panose="020B0606030504020204"/>
                <a:cs typeface="Times New Roman" panose="02020603050405020304" pitchFamily="18" charset="0"/>
              </a:rPr>
              <a:t>In concert with local actors, municipalities should identify ways to bring together Syrians and Lebanese to develop strategies to reduce tensions within the framework of LHSP. </a:t>
            </a:r>
          </a:p>
          <a:p>
            <a:pPr marL="342900" indent="-342900" algn="just">
              <a:lnSpc>
                <a:spcPct val="115000"/>
              </a:lnSpc>
              <a:spcAft>
                <a:spcPts val="600"/>
              </a:spcAft>
              <a:buFont typeface="Symbol" panose="05050102010706020507" pitchFamily="18" charset="2"/>
              <a:buChar char=""/>
            </a:pPr>
            <a:r>
              <a:rPr lang="en-GB" sz="1100" kern="0" dirty="0">
                <a:solidFill>
                  <a:sysClr val="windowText" lastClr="000000"/>
                </a:solidFill>
                <a:latin typeface="Open Sans" panose="020B0606030504020204"/>
                <a:ea typeface="Open Sans" panose="020B0606030504020204"/>
                <a:cs typeface="Times New Roman" panose="02020603050405020304" pitchFamily="18" charset="0"/>
              </a:rPr>
              <a:t>The MSS process should be expanded to all LHSP municipalities. </a:t>
            </a:r>
            <a:endParaRPr lang="en-US" sz="1100" kern="0" dirty="0">
              <a:solidFill>
                <a:sysClr val="windowText" lastClr="000000"/>
              </a:solidFill>
              <a:latin typeface="Open Sans" panose="020B0606030504020204"/>
              <a:ea typeface="Open Sans" panose="020B0606030504020204"/>
              <a:cs typeface="Times New Roman" panose="02020603050405020304" pitchFamily="18" charset="0"/>
            </a:endParaRPr>
          </a:p>
        </p:txBody>
      </p:sp>
      <p:sp>
        <p:nvSpPr>
          <p:cNvPr id="7" name="Rectangle 6"/>
          <p:cNvSpPr/>
          <p:nvPr/>
        </p:nvSpPr>
        <p:spPr>
          <a:xfrm>
            <a:off x="5004048" y="1052736"/>
            <a:ext cx="3600400" cy="411510"/>
          </a:xfrm>
          <a:prstGeom prst="rect">
            <a:avLst/>
          </a:prstGeom>
          <a:solidFill>
            <a:schemeClr val="accent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kern="0" dirty="0">
              <a:solidFill>
                <a:sysClr val="windowText" lastClr="000000"/>
              </a:solidFill>
              <a:latin typeface="Times New Roman" panose="02020603050405020304" pitchFamily="18" charset="0"/>
              <a:cs typeface="Times New Roman" panose="02020603050405020304" pitchFamily="18" charset="0"/>
            </a:endParaRPr>
          </a:p>
          <a:p>
            <a:pPr algn="ctr"/>
            <a:r>
              <a:rPr lang="en-GB"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RECOMMENDATIONS FOR DONORS</a:t>
            </a:r>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kern="0" dirty="0">
              <a:solidFill>
                <a:sysClr val="windowText" lastClr="000000"/>
              </a:solidFill>
            </a:endParaRPr>
          </a:p>
        </p:txBody>
      </p:sp>
      <p:sp>
        <p:nvSpPr>
          <p:cNvPr id="8" name="Rectangle 7"/>
          <p:cNvSpPr/>
          <p:nvPr/>
        </p:nvSpPr>
        <p:spPr>
          <a:xfrm>
            <a:off x="4932040" y="1628800"/>
            <a:ext cx="3960440" cy="941796"/>
          </a:xfrm>
          <a:prstGeom prst="rect">
            <a:avLst/>
          </a:prstGeom>
        </p:spPr>
        <p:txBody>
          <a:bodyPr wrap="square">
            <a:spAutoFit/>
          </a:bodyPr>
          <a:lstStyle/>
          <a:p>
            <a:pPr algn="just">
              <a:lnSpc>
                <a:spcPct val="115000"/>
              </a:lnSpc>
              <a:spcAft>
                <a:spcPts val="600"/>
              </a:spcAft>
            </a:pPr>
            <a:r>
              <a:rPr lang="en-GB" sz="1200" b="1" kern="0" dirty="0">
                <a:solidFill>
                  <a:sysClr val="windowText" lastClr="000000"/>
                </a:solidFill>
                <a:latin typeface="Open Sans" panose="020B0606030504020204"/>
                <a:ea typeface="Open Sans" panose="020B0606030504020204"/>
                <a:cs typeface="Times New Roman" panose="02020603050405020304" pitchFamily="18" charset="0"/>
              </a:rPr>
              <a:t>Develop new, conflict-sensitive livelihoods projects. </a:t>
            </a:r>
            <a:r>
              <a:rPr lang="en-GB" sz="1200" kern="0" dirty="0">
                <a:solidFill>
                  <a:sysClr val="windowText" lastClr="000000"/>
                </a:solidFill>
                <a:latin typeface="Open Sans" panose="020B0606030504020204"/>
                <a:ea typeface="Open Sans" panose="020B0606030504020204"/>
                <a:cs typeface="Times New Roman" panose="02020603050405020304" pitchFamily="18" charset="0"/>
              </a:rPr>
              <a:t>However, consider the implications of such programming on intercommunal tensions, avoiding projects that may favour or appear to favour one group over the other. </a:t>
            </a:r>
            <a:endParaRPr lang="en-US" sz="1200" kern="0" dirty="0">
              <a:solidFill>
                <a:sysClr val="windowText" lastClr="000000"/>
              </a:solidFill>
              <a:latin typeface="Open Sans" panose="020B0606030504020204"/>
              <a:ea typeface="Open Sans" panose="020B0606030504020204"/>
              <a:cs typeface="Times New Roman" panose="02020603050405020304" pitchFamily="18" charset="0"/>
            </a:endParaRPr>
          </a:p>
        </p:txBody>
      </p:sp>
      <p:sp>
        <p:nvSpPr>
          <p:cNvPr id="9" name="Rectangle 8"/>
          <p:cNvSpPr/>
          <p:nvPr/>
        </p:nvSpPr>
        <p:spPr>
          <a:xfrm>
            <a:off x="4966768" y="3212976"/>
            <a:ext cx="3960440" cy="1644296"/>
          </a:xfrm>
          <a:prstGeom prst="rect">
            <a:avLst/>
          </a:prstGeom>
        </p:spPr>
        <p:txBody>
          <a:bodyPr wrap="square">
            <a:spAutoFit/>
          </a:bodyPr>
          <a:lstStyle/>
          <a:p>
            <a:pPr algn="just">
              <a:lnSpc>
                <a:spcPct val="115000"/>
              </a:lnSpc>
              <a:spcAft>
                <a:spcPts val="600"/>
              </a:spcAft>
            </a:pPr>
            <a:r>
              <a:rPr lang="en-GB" sz="1200" b="1" kern="0" dirty="0">
                <a:solidFill>
                  <a:sysClr val="windowText" lastClr="000000"/>
                </a:solidFill>
                <a:latin typeface="Open Sans" panose="020B0606030504020204"/>
                <a:ea typeface="Open Sans" panose="020B0606030504020204"/>
                <a:cs typeface="Times New Roman" panose="02020603050405020304" pitchFamily="18" charset="0"/>
              </a:rPr>
              <a:t>Improve communication with communities regarding aid.</a:t>
            </a:r>
            <a:r>
              <a:rPr lang="en-GB" sz="1200" kern="0" dirty="0">
                <a:solidFill>
                  <a:sysClr val="windowText" lastClr="000000"/>
                </a:solidFill>
                <a:latin typeface="Open Sans" panose="020B0606030504020204"/>
                <a:ea typeface="Open Sans" panose="020B0606030504020204"/>
                <a:cs typeface="Times New Roman" panose="02020603050405020304" pitchFamily="18" charset="0"/>
              </a:rPr>
              <a:t> </a:t>
            </a:r>
          </a:p>
          <a:p>
            <a:pPr marL="342900" indent="-342900" algn="just">
              <a:lnSpc>
                <a:spcPct val="115000"/>
              </a:lnSpc>
              <a:spcAft>
                <a:spcPts val="600"/>
              </a:spcAft>
              <a:buFont typeface="Symbol" panose="05050102010706020507" pitchFamily="18" charset="2"/>
              <a:buChar char=""/>
            </a:pPr>
            <a:r>
              <a:rPr lang="en-GB" sz="1100" kern="0" dirty="0">
                <a:solidFill>
                  <a:sysClr val="windowText" lastClr="000000"/>
                </a:solidFill>
                <a:latin typeface="Open Sans" panose="020B0606030504020204"/>
                <a:ea typeface="Open Sans" panose="020B0606030504020204"/>
                <a:cs typeface="Times New Roman" panose="02020603050405020304" pitchFamily="18" charset="0"/>
              </a:rPr>
              <a:t>Despite the fact that both Lebanese and Syrian communities  benefit from aid programmes, Lebanese respondents in the surveys and key informant interviews consistently state that Syrians alone are receiving aid. </a:t>
            </a:r>
          </a:p>
          <a:p>
            <a:pPr marL="342900" indent="-342900" algn="just">
              <a:lnSpc>
                <a:spcPct val="115000"/>
              </a:lnSpc>
              <a:spcAft>
                <a:spcPts val="600"/>
              </a:spcAft>
              <a:buFont typeface="Symbol" panose="05050102010706020507" pitchFamily="18" charset="2"/>
              <a:buChar char=""/>
            </a:pPr>
            <a:r>
              <a:rPr lang="en-GB" sz="1100" kern="0" dirty="0">
                <a:solidFill>
                  <a:sysClr val="windowText" lastClr="000000"/>
                </a:solidFill>
                <a:latin typeface="Open Sans" panose="020B0606030504020204"/>
                <a:ea typeface="Open Sans" panose="020B0606030504020204"/>
                <a:cs typeface="Times New Roman" panose="02020603050405020304" pitchFamily="18" charset="0"/>
              </a:rPr>
              <a:t>Strengthened outreach on how Lebanese communities benefit from aid would help reduce tensions and improve relationships</a:t>
            </a:r>
            <a:r>
              <a:rPr lang="en-GB" sz="1200" kern="0" dirty="0">
                <a:solidFill>
                  <a:sysClr val="windowText" lastClr="000000"/>
                </a:solidFill>
                <a:latin typeface="Open Sans" panose="020B0606030504020204"/>
                <a:ea typeface="Open Sans" panose="020B0606030504020204"/>
                <a:cs typeface="Times New Roman" panose="02020603050405020304" pitchFamily="18" charset="0"/>
              </a:rPr>
              <a:t>. </a:t>
            </a:r>
            <a:endParaRPr lang="en-US" sz="1200" kern="0" dirty="0">
              <a:solidFill>
                <a:sysClr val="windowText" lastClr="000000"/>
              </a:solidFill>
              <a:latin typeface="Open Sans" panose="020B0606030504020204"/>
              <a:ea typeface="Open Sans" panose="020B0606030504020204"/>
              <a:cs typeface="Times New Roman" panose="02020603050405020304" pitchFamily="18" charset="0"/>
            </a:endParaRPr>
          </a:p>
        </p:txBody>
      </p:sp>
    </p:spTree>
    <p:extLst>
      <p:ext uri="{BB962C8B-B14F-4D97-AF65-F5344CB8AC3E}">
        <p14:creationId xmlns:p14="http://schemas.microsoft.com/office/powerpoint/2010/main" val="333053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l" defTabSz="342900">
              <a:defRPr/>
            </a:pPr>
            <a:fld id="{0B6E255B-6612-2644-BDFD-219D9379E51B}" type="slidenum">
              <a:rPr lang="en-GB" sz="900" kern="0">
                <a:solidFill>
                  <a:srgbClr val="FFFFFF"/>
                </a:solidFill>
                <a:latin typeface="Open Sans"/>
              </a:rPr>
              <a:pPr algn="l" defTabSz="342900">
                <a:defRPr/>
              </a:pPr>
              <a:t>45</a:t>
            </a:fld>
            <a:endParaRPr lang="en-GB" sz="900" kern="0" dirty="0">
              <a:solidFill>
                <a:srgbClr val="FFFFFF"/>
              </a:solidFill>
              <a:latin typeface="Open Sans"/>
            </a:endParaRPr>
          </a:p>
        </p:txBody>
      </p:sp>
      <p:sp>
        <p:nvSpPr>
          <p:cNvPr id="3" name="Rectangle 2"/>
          <p:cNvSpPr/>
          <p:nvPr/>
        </p:nvSpPr>
        <p:spPr>
          <a:xfrm>
            <a:off x="318216" y="1105677"/>
            <a:ext cx="3173664" cy="411510"/>
          </a:xfrm>
          <a:prstGeom prst="rect">
            <a:avLst/>
          </a:prstGeom>
          <a:solidFill>
            <a:schemeClr val="accent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kern="0" dirty="0">
              <a:solidFill>
                <a:sysClr val="windowText" lastClr="000000"/>
              </a:solidFill>
              <a:latin typeface="Times New Roman" panose="02020603050405020304" pitchFamily="18" charset="0"/>
              <a:cs typeface="Times New Roman" panose="02020603050405020304" pitchFamily="18" charset="0"/>
            </a:endParaRPr>
          </a:p>
          <a:p>
            <a:pPr algn="ctr"/>
            <a:r>
              <a:rPr lang="en-GB"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MACCHA </a:t>
            </a:r>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kern="0" dirty="0">
              <a:solidFill>
                <a:sysClr val="windowText" lastClr="000000"/>
              </a:solidFill>
            </a:endParaRPr>
          </a:p>
        </p:txBody>
      </p:sp>
      <p:sp>
        <p:nvSpPr>
          <p:cNvPr id="4" name="Rectangle 3"/>
          <p:cNvSpPr/>
          <p:nvPr/>
        </p:nvSpPr>
        <p:spPr>
          <a:xfrm>
            <a:off x="318216" y="1916832"/>
            <a:ext cx="3965752" cy="738664"/>
          </a:xfrm>
          <a:prstGeom prst="rect">
            <a:avLst/>
          </a:prstGeom>
        </p:spPr>
        <p:txBody>
          <a:bodyPr wrap="square">
            <a:spAutoFit/>
          </a:bodyPr>
          <a:lstStyle/>
          <a:p>
            <a:r>
              <a:rPr lang="en-GB" sz="1400" b="1" kern="0" dirty="0">
                <a:solidFill>
                  <a:sysClr val="windowText" lastClr="000000"/>
                </a:solidFill>
                <a:latin typeface="Open Sans" panose="020B0606030504020204"/>
                <a:ea typeface="Open Sans" panose="020B0606030504020204"/>
                <a:cs typeface="Times New Roman" panose="02020603050405020304" pitchFamily="18" charset="0"/>
              </a:rPr>
              <a:t>People in </a:t>
            </a:r>
            <a:r>
              <a:rPr lang="en-GB" sz="1400" b="1" kern="0" dirty="0" err="1">
                <a:solidFill>
                  <a:sysClr val="windowText" lastClr="000000"/>
                </a:solidFill>
                <a:latin typeface="Open Sans" panose="020B0606030504020204"/>
                <a:ea typeface="Open Sans" panose="020B0606030504020204"/>
                <a:cs typeface="Times New Roman" panose="02020603050405020304" pitchFamily="18" charset="0"/>
              </a:rPr>
              <a:t>Machha</a:t>
            </a:r>
            <a:r>
              <a:rPr lang="en-GB" sz="1400" b="1" kern="0" dirty="0">
                <a:solidFill>
                  <a:sysClr val="windowText" lastClr="000000"/>
                </a:solidFill>
                <a:latin typeface="Open Sans" panose="020B0606030504020204"/>
                <a:ea typeface="Open Sans" panose="020B0606030504020204"/>
                <a:cs typeface="Times New Roman" panose="02020603050405020304" pitchFamily="18" charset="0"/>
              </a:rPr>
              <a:t> report high levels of tension and competition over scarce employment opportunities, both of which increase the risk of hostile confrontations</a:t>
            </a:r>
            <a:endParaRPr lang="en-US" sz="1400" kern="0" dirty="0">
              <a:solidFill>
                <a:sysClr val="windowText" lastClr="000000"/>
              </a:solidFill>
            </a:endParaRPr>
          </a:p>
        </p:txBody>
      </p:sp>
      <p:sp>
        <p:nvSpPr>
          <p:cNvPr id="8" name="Rectangle 7"/>
          <p:cNvSpPr/>
          <p:nvPr/>
        </p:nvSpPr>
        <p:spPr>
          <a:xfrm>
            <a:off x="304710" y="2996952"/>
            <a:ext cx="3763235" cy="1364476"/>
          </a:xfrm>
          <a:prstGeom prst="rect">
            <a:avLst/>
          </a:prstGeom>
        </p:spPr>
        <p:txBody>
          <a:bodyPr wrap="square">
            <a:spAutoFit/>
          </a:bodyPr>
          <a:lstStyle/>
          <a:p>
            <a:pPr algn="just" eaLnBrk="0" fontAlgn="base" hangingPunct="0">
              <a:spcBef>
                <a:spcPct val="0"/>
              </a:spcBef>
              <a:spcAft>
                <a:spcPts val="800"/>
              </a:spcAft>
            </a:pPr>
            <a:r>
              <a:rPr lang="en-US" altLang="en-US"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Involve men and women in peaceful dispute resolution in </a:t>
            </a:r>
            <a:r>
              <a:rPr lang="en-US" altLang="en-US" sz="1400" b="1" kern="0" dirty="0" err="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Machha</a:t>
            </a:r>
            <a:r>
              <a:rPr lang="en-US" altLang="en-US" sz="14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 </a:t>
            </a:r>
          </a:p>
          <a:p>
            <a:pPr algn="just" eaLnBrk="0" fontAlgn="base" hangingPunct="0">
              <a:spcBef>
                <a:spcPct val="0"/>
              </a:spcBef>
              <a:spcAft>
                <a:spcPts val="800"/>
              </a:spcAft>
            </a:pPr>
            <a:r>
              <a:rPr lang="en-GB" altLang="en-US" sz="12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Form working groups with both men and women to identify specific ways of reducing tensions and preventing violence between Lebanese and Syrians in </a:t>
            </a:r>
            <a:r>
              <a:rPr lang="en-GB" altLang="en-US" sz="1200" kern="0" dirty="0" err="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Machha</a:t>
            </a:r>
            <a:r>
              <a:rPr lang="en-GB" altLang="en-US" sz="12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 while encouraging peaceful resolution of community issues.</a:t>
            </a:r>
            <a:endParaRPr lang="en-US" altLang="en-US" sz="28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5"/>
          <p:cNvSpPr>
            <a:spLocks noChangeArrowheads="1"/>
          </p:cNvSpPr>
          <p:nvPr/>
        </p:nvSpPr>
        <p:spPr bwMode="auto">
          <a:xfrm>
            <a:off x="1" y="6725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kern="0">
              <a:solidFill>
                <a:sysClr val="windowText" lastClr="000000"/>
              </a:solidFill>
            </a:endParaRPr>
          </a:p>
        </p:txBody>
      </p:sp>
      <p:sp>
        <p:nvSpPr>
          <p:cNvPr id="10" name="Text Box 11"/>
          <p:cNvSpPr txBox="1">
            <a:spLocks noChangeArrowheads="1"/>
          </p:cNvSpPr>
          <p:nvPr/>
        </p:nvSpPr>
        <p:spPr bwMode="auto">
          <a:xfrm>
            <a:off x="5004048" y="1196752"/>
            <a:ext cx="3960440" cy="1969770"/>
          </a:xfrm>
          <a:prstGeom prst="rect">
            <a:avLst/>
          </a:prstGeom>
          <a:solidFill>
            <a:srgbClr val="3E2C42"/>
          </a:solidFill>
          <a:ln w="635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GB" altLang="en-US" sz="11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LHSP Project in </a:t>
            </a:r>
            <a:r>
              <a:rPr lang="en-GB" altLang="en-US" sz="1100" b="1" kern="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Machha</a:t>
            </a:r>
            <a:r>
              <a:rPr lang="en-GB" altLang="en-US" sz="11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eaLnBrk="0" fontAlgn="base" hangingPunct="0">
              <a:spcBef>
                <a:spcPct val="0"/>
              </a:spcBef>
              <a:spcAft>
                <a:spcPct val="0"/>
              </a:spcAft>
            </a:pPr>
            <a:endParaRPr lang="en-GB" altLang="en-US" sz="600"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eaLnBrk="0" fontAlgn="base" hangingPunct="0">
              <a:spcBef>
                <a:spcPct val="0"/>
              </a:spcBef>
              <a:spcAft>
                <a:spcPct val="0"/>
              </a:spcAft>
            </a:pPr>
            <a:r>
              <a:rPr lang="en-GB" altLang="en-US" sz="1100"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LHSP is upgrading three agricultural roads to connect agricultural areas to the main transportation routes. The project is also providing a backhoe loader to access agricultural areas.</a:t>
            </a:r>
          </a:p>
          <a:p>
            <a:pPr eaLnBrk="0" fontAlgn="base" hangingPunct="0">
              <a:spcBef>
                <a:spcPct val="0"/>
              </a:spcBef>
              <a:spcAft>
                <a:spcPct val="0"/>
              </a:spcAft>
            </a:pPr>
            <a:endParaRPr lang="en-GB" altLang="en-US" sz="600"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eaLnBrk="0" fontAlgn="base" hangingPunct="0">
              <a:spcBef>
                <a:spcPct val="0"/>
              </a:spcBef>
              <a:spcAft>
                <a:spcPct val="0"/>
              </a:spcAft>
            </a:pPr>
            <a:r>
              <a:rPr lang="en-GB" altLang="en-US" sz="1100"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83% of respondents are not aware of the LHSP project connecting the agriculture road to the main road. Most comments on roads are focused on roads in </a:t>
            </a:r>
            <a:r>
              <a:rPr lang="en-GB" altLang="en-US" sz="1100" kern="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Machha</a:t>
            </a:r>
            <a:r>
              <a:rPr lang="en-GB" altLang="en-US" sz="1100"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Only 1% of females are aware of the project; no Syrians are aware.  93% of respondents who are aware of the project believe it is having a positive impact. They credit international organisations and the municipality for the work.</a:t>
            </a:r>
            <a:endParaRPr lang="en-GB" altLang="en-US"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31" name="Picture 7" descr="Q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3514" y="3713228"/>
            <a:ext cx="4000500"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459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44208" y="5821285"/>
            <a:ext cx="2057400" cy="274637"/>
          </a:xfrm>
        </p:spPr>
        <p:txBody>
          <a:bodyPr/>
          <a:lstStyle/>
          <a:p>
            <a:pPr algn="l" defTabSz="342900">
              <a:defRPr/>
            </a:pPr>
            <a:fld id="{0B6E255B-6612-2644-BDFD-219D9379E51B}" type="slidenum">
              <a:rPr lang="en-GB" sz="900" kern="0">
                <a:solidFill>
                  <a:srgbClr val="FFFFFF"/>
                </a:solidFill>
                <a:latin typeface="Open Sans"/>
              </a:rPr>
              <a:pPr algn="l" defTabSz="342900">
                <a:defRPr/>
              </a:pPr>
              <a:t>46</a:t>
            </a:fld>
            <a:endParaRPr lang="en-GB" sz="900" kern="0" dirty="0">
              <a:solidFill>
                <a:srgbClr val="FFFFFF"/>
              </a:solidFill>
              <a:latin typeface="Open Sans"/>
            </a:endParaRPr>
          </a:p>
        </p:txBody>
      </p:sp>
      <p:sp>
        <p:nvSpPr>
          <p:cNvPr id="3" name="Rectangle 2"/>
          <p:cNvSpPr/>
          <p:nvPr/>
        </p:nvSpPr>
        <p:spPr>
          <a:xfrm>
            <a:off x="318216" y="1105677"/>
            <a:ext cx="3173664" cy="411510"/>
          </a:xfrm>
          <a:prstGeom prst="rect">
            <a:avLst/>
          </a:prstGeom>
          <a:solidFill>
            <a:schemeClr val="accent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kern="0" dirty="0">
              <a:solidFill>
                <a:sysClr val="windowText" lastClr="000000"/>
              </a:solidFill>
              <a:latin typeface="Times New Roman" panose="02020603050405020304" pitchFamily="18" charset="0"/>
              <a:cs typeface="Times New Roman" panose="02020603050405020304" pitchFamily="18" charset="0"/>
            </a:endParaRPr>
          </a:p>
          <a:p>
            <a:pPr algn="ctr"/>
            <a:r>
              <a:rPr lang="en-GB"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TRIPOLI – ABOU SAMRA </a:t>
            </a:r>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kern="0" dirty="0">
              <a:solidFill>
                <a:sysClr val="windowText" lastClr="000000"/>
              </a:solidFill>
            </a:endParaRPr>
          </a:p>
        </p:txBody>
      </p:sp>
      <p:sp>
        <p:nvSpPr>
          <p:cNvPr id="5" name="Rectangle 2"/>
          <p:cNvSpPr>
            <a:spLocks noChangeArrowheads="1"/>
          </p:cNvSpPr>
          <p:nvPr/>
        </p:nvSpPr>
        <p:spPr bwMode="auto">
          <a:xfrm>
            <a:off x="1" y="6725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kern="0">
              <a:solidFill>
                <a:sysClr val="windowText" lastClr="000000"/>
              </a:solidFill>
            </a:endParaRPr>
          </a:p>
        </p:txBody>
      </p:sp>
      <p:sp>
        <p:nvSpPr>
          <p:cNvPr id="6" name="Text Box 32"/>
          <p:cNvSpPr txBox="1">
            <a:spLocks noChangeArrowheads="1"/>
          </p:cNvSpPr>
          <p:nvPr/>
        </p:nvSpPr>
        <p:spPr bwMode="auto">
          <a:xfrm>
            <a:off x="318216" y="1666300"/>
            <a:ext cx="4109768" cy="3785652"/>
          </a:xfrm>
          <a:prstGeom prst="rect">
            <a:avLst/>
          </a:prstGeom>
          <a:solidFill>
            <a:srgbClr val="3E2C42"/>
          </a:solidFill>
          <a:ln w="6350">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GB" altLang="en-US" sz="12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LHSP Project in Tripoli  </a:t>
            </a:r>
            <a:endParaRPr lang="en-GB" altLang="en-US" sz="1200"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eaLnBrk="0" fontAlgn="base" hangingPunct="0">
              <a:spcBef>
                <a:spcPct val="0"/>
              </a:spcBef>
              <a:spcAft>
                <a:spcPct val="0"/>
              </a:spcAft>
            </a:pPr>
            <a:r>
              <a:rPr lang="en-GB" altLang="en-US" sz="1200"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LHSP is revitalising the </a:t>
            </a:r>
            <a:r>
              <a:rPr lang="en-GB" altLang="en-US" sz="1200" kern="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Talaat</a:t>
            </a:r>
            <a:r>
              <a:rPr lang="en-GB" altLang="en-US" sz="1200"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Al </a:t>
            </a:r>
            <a:r>
              <a:rPr lang="en-GB" altLang="en-US" sz="1200" kern="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Refaei</a:t>
            </a:r>
            <a:r>
              <a:rPr lang="en-GB" altLang="en-US" sz="1200"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area in Tripoli Old City by upgrading the sidewalks and public spaces, providing lighting and waste bins and rehabilitating the facades of buildings on one side of the street.  </a:t>
            </a:r>
          </a:p>
          <a:p>
            <a:pPr eaLnBrk="0" fontAlgn="base" hangingPunct="0">
              <a:spcBef>
                <a:spcPct val="0"/>
              </a:spcBef>
              <a:spcAft>
                <a:spcPct val="0"/>
              </a:spcAft>
            </a:pPr>
            <a:endParaRPr lang="en-GB" altLang="en-US" sz="1200"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eaLnBrk="0" fontAlgn="base" hangingPunct="0">
              <a:spcBef>
                <a:spcPct val="0"/>
              </a:spcBef>
              <a:spcAft>
                <a:spcPct val="0"/>
              </a:spcAft>
            </a:pPr>
            <a:endParaRPr lang="en-GB" altLang="en-US" sz="1200"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eaLnBrk="0" fontAlgn="base" hangingPunct="0">
              <a:spcBef>
                <a:spcPct val="0"/>
              </a:spcBef>
              <a:spcAft>
                <a:spcPct val="0"/>
              </a:spcAft>
            </a:pPr>
            <a:r>
              <a:rPr lang="en-GB" altLang="en-US" sz="1200"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95% of respondents are aware of the project. Many stories in the research discuss the project as well.  96% believe that it will have a positive impact on the community. When it comes to the implementation, 92% think it is done by INGOs and 17% attribute responsibility for it to the municipality.</a:t>
            </a:r>
          </a:p>
          <a:p>
            <a:pPr eaLnBrk="0" fontAlgn="base" hangingPunct="0">
              <a:spcBef>
                <a:spcPct val="0"/>
              </a:spcBef>
              <a:spcAft>
                <a:spcPct val="0"/>
              </a:spcAft>
            </a:pPr>
            <a:endParaRPr lang="en-GB" altLang="en-US" sz="1200"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eaLnBrk="0" fontAlgn="base" hangingPunct="0">
              <a:spcBef>
                <a:spcPct val="0"/>
              </a:spcBef>
              <a:spcAft>
                <a:spcPct val="0"/>
              </a:spcAft>
            </a:pPr>
            <a:endParaRPr lang="en-GB" altLang="en-US" sz="1200"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eaLnBrk="0" fontAlgn="base" hangingPunct="0">
              <a:spcBef>
                <a:spcPct val="0"/>
              </a:spcBef>
              <a:spcAft>
                <a:spcPct val="0"/>
              </a:spcAft>
            </a:pPr>
            <a:r>
              <a:rPr lang="en-GB" altLang="en-US" sz="1200"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GB" altLang="en-US" sz="1200" i="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The UN offered funds to renovate the old buildings in </a:t>
            </a:r>
            <a:r>
              <a:rPr lang="en-GB" altLang="en-US" sz="1200" i="1" kern="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Talaat</a:t>
            </a:r>
            <a:r>
              <a:rPr lang="en-GB" altLang="en-US" sz="1200" i="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Al </a:t>
            </a:r>
            <a:r>
              <a:rPr lang="en-GB" altLang="en-US" sz="1200" i="1" kern="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Refaei</a:t>
            </a:r>
            <a:r>
              <a:rPr lang="en-GB" altLang="en-US" sz="1200" i="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 They are painting houses and renovating buildings. It is beautiful.’ </a:t>
            </a:r>
            <a:r>
              <a:rPr lang="en-GB" altLang="en-US" sz="1200"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Lebanese male, 18–29, Tripoli </a:t>
            </a:r>
          </a:p>
          <a:p>
            <a:pPr eaLnBrk="0" fontAlgn="base" hangingPunct="0">
              <a:spcBef>
                <a:spcPct val="0"/>
              </a:spcBef>
              <a:spcAft>
                <a:spcPct val="0"/>
              </a:spcAft>
            </a:pPr>
            <a:endParaRPr lang="en-GB" altLang="en-US" sz="1200"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eaLnBrk="0" fontAlgn="base" hangingPunct="0">
              <a:spcBef>
                <a:spcPct val="0"/>
              </a:spcBef>
              <a:spcAft>
                <a:spcPct val="0"/>
              </a:spcAft>
            </a:pPr>
            <a:endParaRPr lang="en-GB" altLang="en-US" sz="1200"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eaLnBrk="0" fontAlgn="base" hangingPunct="0">
              <a:spcBef>
                <a:spcPct val="0"/>
              </a:spcBef>
              <a:spcAft>
                <a:spcPct val="0"/>
              </a:spcAft>
            </a:pPr>
            <a:r>
              <a:rPr lang="en-GB" altLang="en-US" sz="1200"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LHSP has nine other projects in different neighbourhoods of Tripoli.</a:t>
            </a:r>
          </a:p>
        </p:txBody>
      </p:sp>
      <p:sp>
        <p:nvSpPr>
          <p:cNvPr id="7" name="Rectangle 6"/>
          <p:cNvSpPr/>
          <p:nvPr/>
        </p:nvSpPr>
        <p:spPr>
          <a:xfrm>
            <a:off x="4972618" y="1700809"/>
            <a:ext cx="3528392" cy="830997"/>
          </a:xfrm>
          <a:prstGeom prst="rect">
            <a:avLst/>
          </a:prstGeom>
        </p:spPr>
        <p:txBody>
          <a:bodyPr wrap="square">
            <a:spAutoFit/>
          </a:bodyPr>
          <a:lstStyle/>
          <a:p>
            <a:r>
              <a:rPr lang="en-GB" sz="1600" b="1" kern="0" dirty="0">
                <a:solidFill>
                  <a:sysClr val="windowText" lastClr="000000"/>
                </a:solidFill>
                <a:latin typeface="Open Sans" panose="020B0606030504020204"/>
                <a:ea typeface="Open Sans" panose="020B0606030504020204"/>
                <a:cs typeface="Times New Roman" panose="02020603050405020304" pitchFamily="18" charset="0"/>
              </a:rPr>
              <a:t>People in Tripoli believe the municipality has sufficient resources but do not trust it to spend them on their behalf.</a:t>
            </a:r>
            <a:r>
              <a:rPr lang="en-GB" sz="1600" kern="0" dirty="0">
                <a:solidFill>
                  <a:sysClr val="windowText" lastClr="000000"/>
                </a:solidFill>
                <a:latin typeface="Open Sans" panose="020B0606030504020204"/>
                <a:ea typeface="Open Sans" panose="020B0606030504020204"/>
                <a:cs typeface="Times New Roman" panose="02020603050405020304" pitchFamily="18" charset="0"/>
              </a:rPr>
              <a:t> </a:t>
            </a:r>
            <a:endParaRPr lang="en-US" sz="1600" kern="0" dirty="0">
              <a:solidFill>
                <a:sysClr val="windowText" lastClr="000000"/>
              </a:solidFill>
            </a:endParaRPr>
          </a:p>
        </p:txBody>
      </p:sp>
      <p:sp>
        <p:nvSpPr>
          <p:cNvPr id="8" name="Rectangle 7"/>
          <p:cNvSpPr/>
          <p:nvPr/>
        </p:nvSpPr>
        <p:spPr>
          <a:xfrm>
            <a:off x="4980919" y="3068961"/>
            <a:ext cx="3528392" cy="1685077"/>
          </a:xfrm>
          <a:prstGeom prst="rect">
            <a:avLst/>
          </a:prstGeom>
        </p:spPr>
        <p:txBody>
          <a:bodyPr wrap="square">
            <a:spAutoFit/>
          </a:bodyPr>
          <a:lstStyle/>
          <a:p>
            <a:pPr algn="just">
              <a:lnSpc>
                <a:spcPct val="115000"/>
              </a:lnSpc>
              <a:spcAft>
                <a:spcPts val="600"/>
              </a:spcAft>
            </a:pPr>
            <a:r>
              <a:rPr lang="en-GB" sz="1600" b="1" kern="0" dirty="0">
                <a:solidFill>
                  <a:sysClr val="windowText" lastClr="000000"/>
                </a:solidFill>
                <a:latin typeface="Open Sans" panose="020B0606030504020204"/>
                <a:ea typeface="Open Sans" panose="020B0606030504020204"/>
                <a:cs typeface="Times New Roman" panose="02020603050405020304" pitchFamily="18" charset="0"/>
              </a:rPr>
              <a:t>Increase community involvement in decision-making</a:t>
            </a:r>
            <a:r>
              <a:rPr lang="en-GB" sz="1400" b="1" kern="0" dirty="0">
                <a:solidFill>
                  <a:sysClr val="windowText" lastClr="000000"/>
                </a:solidFill>
                <a:latin typeface="Open Sans" panose="020B0606030504020204"/>
                <a:ea typeface="Open Sans" panose="020B0606030504020204"/>
                <a:cs typeface="Times New Roman" panose="02020603050405020304" pitchFamily="18" charset="0"/>
              </a:rPr>
              <a:t>. </a:t>
            </a:r>
            <a:r>
              <a:rPr lang="en-GB" sz="1400" kern="0" dirty="0">
                <a:solidFill>
                  <a:sysClr val="windowText" lastClr="000000"/>
                </a:solidFill>
                <a:latin typeface="Open Sans" panose="020B0606030504020204"/>
                <a:ea typeface="Open Sans" panose="020B0606030504020204"/>
                <a:cs typeface="Times New Roman" panose="02020603050405020304" pitchFamily="18" charset="0"/>
              </a:rPr>
              <a:t>In particular, the municipality should explain to communities how it spends resources and identifies projects through the Mapping of Risks and Resources (MRR) process, and engage communities through planning and outreach</a:t>
            </a:r>
            <a:r>
              <a:rPr lang="en-GB" sz="1600" kern="0" dirty="0">
                <a:solidFill>
                  <a:sysClr val="windowText" lastClr="000000"/>
                </a:solidFill>
                <a:latin typeface="Open Sans" panose="020B0606030504020204"/>
                <a:ea typeface="Open Sans" panose="020B0606030504020204"/>
                <a:cs typeface="Times New Roman" panose="02020603050405020304" pitchFamily="18" charset="0"/>
              </a:rPr>
              <a:t>. </a:t>
            </a:r>
            <a:endParaRPr lang="en-US" kern="0" dirty="0">
              <a:solidFill>
                <a:sysClr val="windowText" lastClr="000000"/>
              </a:solidFill>
              <a:latin typeface="Open Sans" panose="020B0606030504020204"/>
              <a:ea typeface="Open Sans" panose="020B0606030504020204"/>
              <a:cs typeface="Times New Roman" panose="02020603050405020304" pitchFamily="18" charset="0"/>
            </a:endParaRPr>
          </a:p>
        </p:txBody>
      </p:sp>
    </p:spTree>
    <p:extLst>
      <p:ext uri="{BB962C8B-B14F-4D97-AF65-F5344CB8AC3E}">
        <p14:creationId xmlns:p14="http://schemas.microsoft.com/office/powerpoint/2010/main" val="19456336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l" defTabSz="342900">
              <a:defRPr/>
            </a:pPr>
            <a:fld id="{0B6E255B-6612-2644-BDFD-219D9379E51B}" type="slidenum">
              <a:rPr lang="en-GB" sz="900" kern="0">
                <a:solidFill>
                  <a:srgbClr val="FFFFFF"/>
                </a:solidFill>
                <a:latin typeface="Open Sans"/>
              </a:rPr>
              <a:pPr algn="l" defTabSz="342900">
                <a:defRPr/>
              </a:pPr>
              <a:t>47</a:t>
            </a:fld>
            <a:endParaRPr lang="en-GB" sz="900" kern="0" dirty="0">
              <a:solidFill>
                <a:srgbClr val="FFFFFF"/>
              </a:solidFill>
              <a:latin typeface="Open Sans"/>
            </a:endParaRPr>
          </a:p>
        </p:txBody>
      </p:sp>
      <p:sp>
        <p:nvSpPr>
          <p:cNvPr id="3" name="Rectangle 2"/>
          <p:cNvSpPr/>
          <p:nvPr/>
        </p:nvSpPr>
        <p:spPr>
          <a:xfrm>
            <a:off x="318216" y="1628800"/>
            <a:ext cx="3821736" cy="523220"/>
          </a:xfrm>
          <a:prstGeom prst="rect">
            <a:avLst/>
          </a:prstGeom>
        </p:spPr>
        <p:txBody>
          <a:bodyPr wrap="square">
            <a:spAutoFit/>
          </a:bodyPr>
          <a:lstStyle/>
          <a:p>
            <a:r>
              <a:rPr lang="en-GB" sz="1400" b="1" kern="0" dirty="0">
                <a:solidFill>
                  <a:sysClr val="windowText" lastClr="000000"/>
                </a:solidFill>
                <a:latin typeface="Open Sans" panose="020B0606030504020204"/>
                <a:ea typeface="Open Sans" panose="020B0606030504020204"/>
                <a:cs typeface="Times New Roman" panose="02020603050405020304" pitchFamily="18" charset="0"/>
              </a:rPr>
              <a:t>People in </a:t>
            </a:r>
            <a:r>
              <a:rPr lang="en-GB" sz="1400" b="1" kern="0" dirty="0" err="1">
                <a:solidFill>
                  <a:sysClr val="windowText" lastClr="000000"/>
                </a:solidFill>
                <a:latin typeface="Open Sans" panose="020B0606030504020204"/>
                <a:ea typeface="Open Sans" panose="020B0606030504020204"/>
                <a:cs typeface="Times New Roman" panose="02020603050405020304" pitchFamily="18" charset="0"/>
              </a:rPr>
              <a:t>Majdel</a:t>
            </a:r>
            <a:r>
              <a:rPr lang="en-GB" sz="1400" b="1" kern="0" dirty="0">
                <a:solidFill>
                  <a:sysClr val="windowText" lastClr="000000"/>
                </a:solidFill>
                <a:latin typeface="Open Sans" panose="020B0606030504020204"/>
                <a:ea typeface="Open Sans" panose="020B0606030504020204"/>
                <a:cs typeface="Times New Roman" panose="02020603050405020304" pitchFamily="18" charset="0"/>
              </a:rPr>
              <a:t> </a:t>
            </a:r>
            <a:r>
              <a:rPr lang="en-GB" sz="1400" b="1" kern="0" dirty="0" err="1">
                <a:solidFill>
                  <a:sysClr val="windowText" lastClr="000000"/>
                </a:solidFill>
                <a:latin typeface="Open Sans" panose="020B0606030504020204"/>
                <a:ea typeface="Open Sans" panose="020B0606030504020204"/>
                <a:cs typeface="Times New Roman" panose="02020603050405020304" pitchFamily="18" charset="0"/>
              </a:rPr>
              <a:t>Aanjar</a:t>
            </a:r>
            <a:r>
              <a:rPr lang="en-GB" sz="1400" b="1" kern="0" dirty="0">
                <a:solidFill>
                  <a:sysClr val="windowText" lastClr="000000"/>
                </a:solidFill>
                <a:latin typeface="Open Sans" panose="020B0606030504020204"/>
                <a:ea typeface="Open Sans" panose="020B0606030504020204"/>
                <a:cs typeface="Times New Roman" panose="02020603050405020304" pitchFamily="18" charset="0"/>
              </a:rPr>
              <a:t> are ignoring each other while tensions build between Lebanese and Syrians</a:t>
            </a:r>
            <a:endParaRPr lang="en-US" sz="1400" kern="0" dirty="0">
              <a:solidFill>
                <a:sysClr val="windowText" lastClr="000000"/>
              </a:solidFill>
            </a:endParaRPr>
          </a:p>
        </p:txBody>
      </p:sp>
      <p:sp>
        <p:nvSpPr>
          <p:cNvPr id="4" name="Rectangle 3"/>
          <p:cNvSpPr/>
          <p:nvPr/>
        </p:nvSpPr>
        <p:spPr>
          <a:xfrm>
            <a:off x="318216" y="1105677"/>
            <a:ext cx="3173664" cy="411510"/>
          </a:xfrm>
          <a:prstGeom prst="rect">
            <a:avLst/>
          </a:prstGeom>
          <a:solidFill>
            <a:schemeClr val="accent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kern="0" dirty="0">
              <a:solidFill>
                <a:sysClr val="windowText" lastClr="000000"/>
              </a:solidFill>
              <a:latin typeface="Times New Roman" panose="02020603050405020304" pitchFamily="18" charset="0"/>
              <a:cs typeface="Times New Roman" panose="02020603050405020304" pitchFamily="18" charset="0"/>
            </a:endParaRPr>
          </a:p>
          <a:p>
            <a:pPr algn="ctr"/>
            <a:r>
              <a:rPr lang="en-GB"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MAJDEL AANJAR</a:t>
            </a:r>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kern="0" dirty="0">
              <a:solidFill>
                <a:sysClr val="windowText" lastClr="000000"/>
              </a:solidFill>
            </a:endParaRPr>
          </a:p>
        </p:txBody>
      </p:sp>
      <p:sp>
        <p:nvSpPr>
          <p:cNvPr id="8" name="Rectangle 7"/>
          <p:cNvSpPr/>
          <p:nvPr/>
        </p:nvSpPr>
        <p:spPr>
          <a:xfrm>
            <a:off x="310593" y="2479077"/>
            <a:ext cx="3289816" cy="1995418"/>
          </a:xfrm>
          <a:prstGeom prst="rect">
            <a:avLst/>
          </a:prstGeom>
        </p:spPr>
        <p:txBody>
          <a:bodyPr wrap="square">
            <a:spAutoFit/>
          </a:bodyPr>
          <a:lstStyle/>
          <a:p>
            <a:pPr algn="just" eaLnBrk="0" fontAlgn="base" hangingPunct="0">
              <a:spcBef>
                <a:spcPct val="0"/>
              </a:spcBef>
              <a:spcAft>
                <a:spcPts val="800"/>
              </a:spcAft>
            </a:pPr>
            <a:r>
              <a:rPr lang="en-US" altLang="en-US" sz="16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Bring </a:t>
            </a:r>
            <a:r>
              <a:rPr lang="en-US" altLang="en-US" sz="1600" b="1" kern="0" dirty="0" err="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Majdel</a:t>
            </a:r>
            <a:r>
              <a:rPr lang="en-US" altLang="en-US" sz="16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 </a:t>
            </a:r>
            <a:r>
              <a:rPr lang="en-US" altLang="en-US" sz="1600" b="1" kern="0" dirty="0" err="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Aanjar</a:t>
            </a:r>
            <a:r>
              <a:rPr lang="en-US" altLang="en-US" sz="16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 residents together</a:t>
            </a:r>
            <a:r>
              <a:rPr lang="en-US" altLang="en-US"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 </a:t>
            </a:r>
          </a:p>
          <a:p>
            <a:pPr algn="just" eaLnBrk="0" fontAlgn="base" hangingPunct="0">
              <a:spcBef>
                <a:spcPct val="0"/>
              </a:spcBef>
              <a:spcAft>
                <a:spcPts val="600"/>
              </a:spcAft>
              <a:buFont typeface="Symbol" panose="05050102010706020507" pitchFamily="18" charset="2"/>
              <a:buChar char="·"/>
            </a:pPr>
            <a:r>
              <a:rPr lang="en-GB" altLang="en-US" sz="12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Although respondents do not report tensions as often as other communities, they also do not interact with one another. The municipality should therefore seek neutral opportunities to bring residents together through community parks and cultural activities aimed at promoting constructive interaction. </a:t>
            </a:r>
            <a:endParaRPr lang="en-GB" altLang="en-US" sz="1200" i="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just" eaLnBrk="0" fontAlgn="base" hangingPunct="0">
              <a:spcBef>
                <a:spcPct val="0"/>
              </a:spcBef>
              <a:spcAft>
                <a:spcPct val="0"/>
              </a:spcAft>
              <a:buFont typeface="Symbol" panose="05050102010706020507" pitchFamily="18" charset="2"/>
              <a:buChar char="·"/>
            </a:pPr>
            <a:r>
              <a:rPr lang="en-GB" altLang="en-US" sz="12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Build trust between Syrian residents and the municipality. </a:t>
            </a:r>
            <a:endParaRPr lang="en-US" altLang="en-US" sz="28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p:cNvPicPr>
            <a:picLocks noChangeAspect="1"/>
          </p:cNvPicPr>
          <p:nvPr/>
        </p:nvPicPr>
        <p:blipFill>
          <a:blip r:embed="rId3"/>
          <a:stretch>
            <a:fillRect/>
          </a:stretch>
        </p:blipFill>
        <p:spPr>
          <a:xfrm>
            <a:off x="4401422" y="1073486"/>
            <a:ext cx="9060114" cy="2431617"/>
          </a:xfrm>
          <a:prstGeom prst="rect">
            <a:avLst/>
          </a:prstGeom>
        </p:spPr>
      </p:pic>
      <p:pic>
        <p:nvPicPr>
          <p:cNvPr id="4101" name="Picture 5" descr="Q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1423" y="3535770"/>
            <a:ext cx="3909959" cy="233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405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l" defTabSz="342900">
              <a:defRPr/>
            </a:pPr>
            <a:fld id="{0B6E255B-6612-2644-BDFD-219D9379E51B}" type="slidenum">
              <a:rPr lang="en-GB" sz="900" kern="0">
                <a:solidFill>
                  <a:srgbClr val="FFFFFF"/>
                </a:solidFill>
                <a:latin typeface="Open Sans"/>
              </a:rPr>
              <a:pPr algn="l" defTabSz="342900">
                <a:defRPr/>
              </a:pPr>
              <a:t>48</a:t>
            </a:fld>
            <a:endParaRPr lang="en-GB" sz="900" kern="0" dirty="0">
              <a:solidFill>
                <a:srgbClr val="FFFFFF"/>
              </a:solidFill>
              <a:latin typeface="Open Sans"/>
            </a:endParaRPr>
          </a:p>
        </p:txBody>
      </p:sp>
      <p:sp>
        <p:nvSpPr>
          <p:cNvPr id="3" name="Rectangle 2"/>
          <p:cNvSpPr/>
          <p:nvPr/>
        </p:nvSpPr>
        <p:spPr>
          <a:xfrm>
            <a:off x="318216" y="1105677"/>
            <a:ext cx="3173664" cy="411510"/>
          </a:xfrm>
          <a:prstGeom prst="rect">
            <a:avLst/>
          </a:prstGeom>
          <a:solidFill>
            <a:schemeClr val="accent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kern="0" dirty="0">
              <a:solidFill>
                <a:sysClr val="windowText" lastClr="000000"/>
              </a:solidFill>
              <a:latin typeface="Times New Roman" panose="02020603050405020304" pitchFamily="18" charset="0"/>
              <a:cs typeface="Times New Roman" panose="02020603050405020304" pitchFamily="18" charset="0"/>
            </a:endParaRPr>
          </a:p>
          <a:p>
            <a:pPr algn="ctr"/>
            <a:r>
              <a:rPr lang="en-GB"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BOURJ HAMMOUD </a:t>
            </a:r>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kern="0" dirty="0">
              <a:solidFill>
                <a:sysClr val="windowText" lastClr="000000"/>
              </a:solidFill>
            </a:endParaRPr>
          </a:p>
        </p:txBody>
      </p:sp>
      <p:sp>
        <p:nvSpPr>
          <p:cNvPr id="5" name="Rectangle 4"/>
          <p:cNvSpPr/>
          <p:nvPr/>
        </p:nvSpPr>
        <p:spPr>
          <a:xfrm>
            <a:off x="288032" y="1544039"/>
            <a:ext cx="4067944" cy="738664"/>
          </a:xfrm>
          <a:prstGeom prst="rect">
            <a:avLst/>
          </a:prstGeom>
        </p:spPr>
        <p:txBody>
          <a:bodyPr wrap="square">
            <a:spAutoFit/>
          </a:bodyPr>
          <a:lstStyle/>
          <a:p>
            <a:r>
              <a:rPr lang="en-GB" sz="1400" b="1" kern="0" dirty="0">
                <a:solidFill>
                  <a:srgbClr val="000000"/>
                </a:solidFill>
                <a:latin typeface="Open Sans" panose="020B0606030504020204"/>
                <a:ea typeface="Open Sans" panose="020B0606030504020204"/>
                <a:cs typeface="Times New Roman" panose="02020603050405020304" pitchFamily="18" charset="0"/>
              </a:rPr>
              <a:t>People in </a:t>
            </a:r>
            <a:r>
              <a:rPr lang="en-GB" sz="1400" b="1" kern="0" dirty="0" err="1">
                <a:solidFill>
                  <a:srgbClr val="000000"/>
                </a:solidFill>
                <a:latin typeface="Open Sans" panose="020B0606030504020204"/>
                <a:ea typeface="Open Sans" panose="020B0606030504020204"/>
                <a:cs typeface="Times New Roman" panose="02020603050405020304" pitchFamily="18" charset="0"/>
              </a:rPr>
              <a:t>Bourj</a:t>
            </a:r>
            <a:r>
              <a:rPr lang="en-GB" sz="1400" b="1" kern="0" dirty="0">
                <a:solidFill>
                  <a:srgbClr val="000000"/>
                </a:solidFill>
                <a:latin typeface="Open Sans" panose="020B0606030504020204"/>
                <a:ea typeface="Open Sans" panose="020B0606030504020204"/>
                <a:cs typeface="Times New Roman" panose="02020603050405020304" pitchFamily="18" charset="0"/>
              </a:rPr>
              <a:t> </a:t>
            </a:r>
            <a:r>
              <a:rPr lang="en-GB" sz="1400" b="1" kern="0" dirty="0" err="1">
                <a:solidFill>
                  <a:srgbClr val="000000"/>
                </a:solidFill>
                <a:latin typeface="Open Sans" panose="020B0606030504020204"/>
                <a:ea typeface="Open Sans" panose="020B0606030504020204"/>
                <a:cs typeface="Times New Roman" panose="02020603050405020304" pitchFamily="18" charset="0"/>
              </a:rPr>
              <a:t>Hammoud</a:t>
            </a:r>
            <a:r>
              <a:rPr lang="en-GB" sz="1400" b="1" kern="0" dirty="0">
                <a:solidFill>
                  <a:srgbClr val="000000"/>
                </a:solidFill>
                <a:latin typeface="Open Sans" panose="020B0606030504020204"/>
                <a:ea typeface="Open Sans" panose="020B0606030504020204"/>
                <a:cs typeface="Times New Roman" panose="02020603050405020304" pitchFamily="18" charset="0"/>
              </a:rPr>
              <a:t> believe tensions between Lebanese and between Lebanese and Syrians can be reduced by addressing overcrowding and unemployment</a:t>
            </a:r>
            <a:endParaRPr lang="en-US" sz="1400" kern="0" dirty="0">
              <a:solidFill>
                <a:sysClr val="windowText" lastClr="000000"/>
              </a:solidFill>
            </a:endParaRPr>
          </a:p>
        </p:txBody>
      </p:sp>
      <p:sp>
        <p:nvSpPr>
          <p:cNvPr id="6" name="Rectangle 5"/>
          <p:cNvSpPr/>
          <p:nvPr/>
        </p:nvSpPr>
        <p:spPr>
          <a:xfrm>
            <a:off x="251520" y="2708920"/>
            <a:ext cx="4104456" cy="2033634"/>
          </a:xfrm>
          <a:prstGeom prst="rect">
            <a:avLst/>
          </a:prstGeom>
        </p:spPr>
        <p:txBody>
          <a:bodyPr wrap="square">
            <a:spAutoFit/>
          </a:bodyPr>
          <a:lstStyle/>
          <a:p>
            <a:pPr algn="just">
              <a:lnSpc>
                <a:spcPct val="115000"/>
              </a:lnSpc>
              <a:spcAft>
                <a:spcPts val="600"/>
              </a:spcAft>
            </a:pPr>
            <a:r>
              <a:rPr lang="en-GB" sz="1200" b="1" kern="0" dirty="0">
                <a:solidFill>
                  <a:sysClr val="windowText" lastClr="000000"/>
                </a:solidFill>
                <a:latin typeface="Open Sans" panose="020B0606030504020204"/>
                <a:ea typeface="Open Sans" panose="020B0606030504020204"/>
                <a:cs typeface="Times New Roman" panose="02020603050405020304" pitchFamily="18" charset="0"/>
              </a:rPr>
              <a:t>Use the LHSP project in </a:t>
            </a:r>
            <a:r>
              <a:rPr lang="en-GB" sz="1200" b="1" kern="0" dirty="0" err="1">
                <a:solidFill>
                  <a:sysClr val="windowText" lastClr="000000"/>
                </a:solidFill>
                <a:latin typeface="Open Sans" panose="020B0606030504020204"/>
                <a:ea typeface="Open Sans" panose="020B0606030504020204"/>
                <a:cs typeface="Times New Roman" panose="02020603050405020304" pitchFamily="18" charset="0"/>
              </a:rPr>
              <a:t>Bourj</a:t>
            </a:r>
            <a:r>
              <a:rPr lang="en-GB" sz="1200" b="1" kern="0" dirty="0">
                <a:solidFill>
                  <a:sysClr val="windowText" lastClr="000000"/>
                </a:solidFill>
                <a:latin typeface="Open Sans" panose="020B0606030504020204"/>
                <a:ea typeface="Open Sans" panose="020B0606030504020204"/>
                <a:cs typeface="Times New Roman" panose="02020603050405020304" pitchFamily="18" charset="0"/>
              </a:rPr>
              <a:t> </a:t>
            </a:r>
            <a:r>
              <a:rPr lang="en-GB" sz="1200" b="1" kern="0" dirty="0" err="1">
                <a:solidFill>
                  <a:sysClr val="windowText" lastClr="000000"/>
                </a:solidFill>
                <a:latin typeface="Open Sans" panose="020B0606030504020204"/>
                <a:ea typeface="Open Sans" panose="020B0606030504020204"/>
                <a:cs typeface="Times New Roman" panose="02020603050405020304" pitchFamily="18" charset="0"/>
              </a:rPr>
              <a:t>Hammoud</a:t>
            </a:r>
            <a:r>
              <a:rPr lang="en-GB" sz="1200" b="1" kern="0" dirty="0">
                <a:solidFill>
                  <a:sysClr val="windowText" lastClr="000000"/>
                </a:solidFill>
                <a:latin typeface="Open Sans" panose="020B0606030504020204"/>
                <a:ea typeface="Open Sans" panose="020B0606030504020204"/>
                <a:cs typeface="Times New Roman" panose="02020603050405020304" pitchFamily="18" charset="0"/>
              </a:rPr>
              <a:t> to address a growing source of insecurity</a:t>
            </a:r>
            <a:r>
              <a:rPr lang="en-GB" sz="1200" kern="0" dirty="0">
                <a:solidFill>
                  <a:sysClr val="windowText" lastClr="000000"/>
                </a:solidFill>
                <a:latin typeface="Open Sans" panose="020B0606030504020204"/>
                <a:ea typeface="Open Sans" panose="020B0606030504020204"/>
                <a:cs typeface="Times New Roman" panose="02020603050405020304" pitchFamily="18" charset="0"/>
              </a:rPr>
              <a:t>. </a:t>
            </a:r>
            <a:endParaRPr lang="en-US" sz="1200" kern="0" dirty="0">
              <a:solidFill>
                <a:sysClr val="windowText" lastClr="000000"/>
              </a:solidFill>
              <a:latin typeface="Open Sans" panose="020B0606030504020204"/>
              <a:ea typeface="Open Sans" panose="020B0606030504020204"/>
              <a:cs typeface="Times New Roman" panose="02020603050405020304" pitchFamily="18" charset="0"/>
            </a:endParaRPr>
          </a:p>
          <a:p>
            <a:pPr marL="342900" indent="-342900" algn="just">
              <a:lnSpc>
                <a:spcPct val="115000"/>
              </a:lnSpc>
              <a:spcAft>
                <a:spcPts val="600"/>
              </a:spcAft>
              <a:buFont typeface="Symbol" panose="05050102010706020507" pitchFamily="18" charset="2"/>
              <a:buChar char=""/>
            </a:pPr>
            <a:r>
              <a:rPr lang="en-GB" sz="1100" kern="0" dirty="0">
                <a:solidFill>
                  <a:sysClr val="windowText" lastClr="000000"/>
                </a:solidFill>
                <a:latin typeface="Open Sans" panose="020B0606030504020204"/>
                <a:ea typeface="Open Sans" panose="020B0606030504020204"/>
                <a:cs typeface="Times New Roman" panose="02020603050405020304" pitchFamily="18" charset="0"/>
              </a:rPr>
              <a:t>In </a:t>
            </a:r>
            <a:r>
              <a:rPr lang="en-GB" sz="1100" kern="0" dirty="0" err="1">
                <a:solidFill>
                  <a:sysClr val="windowText" lastClr="000000"/>
                </a:solidFill>
                <a:latin typeface="Open Sans" panose="020B0606030504020204"/>
                <a:ea typeface="Open Sans" panose="020B0606030504020204"/>
                <a:cs typeface="Times New Roman" panose="02020603050405020304" pitchFamily="18" charset="0"/>
              </a:rPr>
              <a:t>Bourj</a:t>
            </a:r>
            <a:r>
              <a:rPr lang="en-GB" sz="1100" kern="0" dirty="0">
                <a:solidFill>
                  <a:sysClr val="windowText" lastClr="000000"/>
                </a:solidFill>
                <a:latin typeface="Open Sans" panose="020B0606030504020204"/>
                <a:ea typeface="Open Sans" panose="020B0606030504020204"/>
                <a:cs typeface="Times New Roman" panose="02020603050405020304" pitchFamily="18" charset="0"/>
              </a:rPr>
              <a:t> </a:t>
            </a:r>
            <a:r>
              <a:rPr lang="en-GB" sz="1100" kern="0" dirty="0" err="1">
                <a:solidFill>
                  <a:sysClr val="windowText" lastClr="000000"/>
                </a:solidFill>
                <a:latin typeface="Open Sans" panose="020B0606030504020204"/>
                <a:ea typeface="Open Sans" panose="020B0606030504020204"/>
                <a:cs typeface="Times New Roman" panose="02020603050405020304" pitchFamily="18" charset="0"/>
              </a:rPr>
              <a:t>Hammoud</a:t>
            </a:r>
            <a:r>
              <a:rPr lang="en-GB" sz="1100" kern="0" dirty="0">
                <a:solidFill>
                  <a:sysClr val="windowText" lastClr="000000"/>
                </a:solidFill>
                <a:latin typeface="Open Sans" panose="020B0606030504020204"/>
                <a:ea typeface="Open Sans" panose="020B0606030504020204"/>
                <a:cs typeface="Times New Roman" panose="02020603050405020304" pitchFamily="18" charset="0"/>
              </a:rPr>
              <a:t>, consider combating rising drug use among the youth by including drug prevention and counselling through the </a:t>
            </a:r>
            <a:r>
              <a:rPr lang="en-GB" sz="1100" kern="0" dirty="0" err="1">
                <a:solidFill>
                  <a:sysClr val="windowText" lastClr="000000"/>
                </a:solidFill>
                <a:latin typeface="Open Sans" panose="020B0606030504020204"/>
                <a:ea typeface="Open Sans" panose="020B0606030504020204"/>
                <a:cs typeface="Times New Roman" panose="02020603050405020304" pitchFamily="18" charset="0"/>
              </a:rPr>
              <a:t>Karagheusian</a:t>
            </a:r>
            <a:r>
              <a:rPr lang="en-GB" sz="1100" kern="0" dirty="0">
                <a:solidFill>
                  <a:sysClr val="windowText" lastClr="000000"/>
                </a:solidFill>
                <a:latin typeface="Open Sans" panose="020B0606030504020204"/>
                <a:ea typeface="Open Sans" panose="020B0606030504020204"/>
                <a:cs typeface="Times New Roman" panose="02020603050405020304" pitchFamily="18" charset="0"/>
              </a:rPr>
              <a:t> project. </a:t>
            </a:r>
            <a:endParaRPr lang="en-US" sz="1200" kern="0" dirty="0">
              <a:solidFill>
                <a:sysClr val="windowText" lastClr="000000"/>
              </a:solidFill>
              <a:latin typeface="Open Sans" panose="020B0606030504020204"/>
              <a:ea typeface="Open Sans" panose="020B0606030504020204"/>
              <a:cs typeface="Times New Roman" panose="02020603050405020304" pitchFamily="18" charset="0"/>
            </a:endParaRPr>
          </a:p>
          <a:p>
            <a:pPr marL="342900" indent="-342900" algn="just">
              <a:lnSpc>
                <a:spcPct val="115000"/>
              </a:lnSpc>
              <a:spcAft>
                <a:spcPts val="600"/>
              </a:spcAft>
              <a:buFont typeface="Symbol" panose="05050102010706020507" pitchFamily="18" charset="2"/>
              <a:buChar char=""/>
            </a:pPr>
            <a:r>
              <a:rPr lang="en-GB" sz="1100" kern="0" dirty="0">
                <a:solidFill>
                  <a:sysClr val="windowText" lastClr="000000"/>
                </a:solidFill>
                <a:latin typeface="Open Sans" panose="020B0606030504020204"/>
                <a:ea typeface="Open Sans" panose="020B0606030504020204"/>
                <a:cs typeface="Times New Roman" panose="02020603050405020304" pitchFamily="18" charset="0"/>
              </a:rPr>
              <a:t>In addition, consider income generating and cultural activities as well as a youth centre, providing career counselling and volunteer programming to keep youth off the streets, reduce insecurity and increase feelings of engagement in the community. </a:t>
            </a:r>
            <a:endParaRPr lang="en-US" sz="1200" kern="0" dirty="0">
              <a:solidFill>
                <a:sysClr val="windowText" lastClr="000000"/>
              </a:solidFill>
              <a:latin typeface="Open Sans" panose="020B0606030504020204"/>
              <a:ea typeface="Open Sans" panose="020B0606030504020204"/>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716017" y="1544039"/>
            <a:ext cx="4063377" cy="2501836"/>
          </a:xfrm>
          <a:prstGeom prst="rect">
            <a:avLst/>
          </a:prstGeom>
        </p:spPr>
      </p:pic>
    </p:spTree>
    <p:extLst>
      <p:ext uri="{BB962C8B-B14F-4D97-AF65-F5344CB8AC3E}">
        <p14:creationId xmlns:p14="http://schemas.microsoft.com/office/powerpoint/2010/main" val="15123408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l" defTabSz="342900">
              <a:defRPr/>
            </a:pPr>
            <a:fld id="{0B6E255B-6612-2644-BDFD-219D9379E51B}" type="slidenum">
              <a:rPr lang="en-GB" sz="900" kern="0">
                <a:solidFill>
                  <a:srgbClr val="FFFFFF"/>
                </a:solidFill>
                <a:latin typeface="Open Sans"/>
              </a:rPr>
              <a:pPr algn="l" defTabSz="342900">
                <a:defRPr/>
              </a:pPr>
              <a:t>49</a:t>
            </a:fld>
            <a:endParaRPr lang="en-GB" sz="900" kern="0" dirty="0">
              <a:solidFill>
                <a:srgbClr val="FFFFFF"/>
              </a:solidFill>
              <a:latin typeface="Open Sans"/>
            </a:endParaRPr>
          </a:p>
        </p:txBody>
      </p:sp>
      <p:sp>
        <p:nvSpPr>
          <p:cNvPr id="3" name="Rectangle 2"/>
          <p:cNvSpPr/>
          <p:nvPr/>
        </p:nvSpPr>
        <p:spPr>
          <a:xfrm>
            <a:off x="318216" y="1105677"/>
            <a:ext cx="3173664" cy="411510"/>
          </a:xfrm>
          <a:prstGeom prst="rect">
            <a:avLst/>
          </a:prstGeom>
          <a:solidFill>
            <a:schemeClr val="accent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kern="0" dirty="0">
              <a:solidFill>
                <a:sysClr val="windowText" lastClr="000000"/>
              </a:solidFill>
              <a:latin typeface="Times New Roman" panose="02020603050405020304" pitchFamily="18" charset="0"/>
              <a:cs typeface="Times New Roman" panose="02020603050405020304" pitchFamily="18" charset="0"/>
            </a:endParaRPr>
          </a:p>
          <a:p>
            <a:pPr algn="ctr"/>
            <a:r>
              <a:rPr lang="en-GB"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ALEY</a:t>
            </a:r>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kern="0" dirty="0">
              <a:solidFill>
                <a:sysClr val="windowText" lastClr="000000"/>
              </a:solidFill>
            </a:endParaRPr>
          </a:p>
        </p:txBody>
      </p:sp>
      <p:sp>
        <p:nvSpPr>
          <p:cNvPr id="4" name="Rectangle 3"/>
          <p:cNvSpPr/>
          <p:nvPr/>
        </p:nvSpPr>
        <p:spPr>
          <a:xfrm>
            <a:off x="251520" y="1628800"/>
            <a:ext cx="4572000" cy="738664"/>
          </a:xfrm>
          <a:prstGeom prst="rect">
            <a:avLst/>
          </a:prstGeom>
        </p:spPr>
        <p:txBody>
          <a:bodyPr>
            <a:spAutoFit/>
          </a:bodyPr>
          <a:lstStyle/>
          <a:p>
            <a:r>
              <a:rPr lang="en-GB" sz="1400" b="1" kern="0" dirty="0">
                <a:solidFill>
                  <a:sysClr val="windowText" lastClr="000000"/>
                </a:solidFill>
                <a:latin typeface="Open Sans" panose="020B0606030504020204"/>
                <a:ea typeface="Open Sans" panose="020B0606030504020204"/>
                <a:cs typeface="Times New Roman" panose="02020603050405020304" pitchFamily="18" charset="0"/>
              </a:rPr>
              <a:t>People in Aley are not optimistic about the future, due to a lack of job prospects and poor relationships between Lebanese and Syrians</a:t>
            </a:r>
            <a:endParaRPr lang="en-US" sz="1400" kern="0" dirty="0">
              <a:solidFill>
                <a:sysClr val="windowText" lastClr="000000"/>
              </a:solidFill>
            </a:endParaRPr>
          </a:p>
        </p:txBody>
      </p:sp>
      <p:sp>
        <p:nvSpPr>
          <p:cNvPr id="5" name="Rectangle 4"/>
          <p:cNvSpPr/>
          <p:nvPr/>
        </p:nvSpPr>
        <p:spPr>
          <a:xfrm>
            <a:off x="251520" y="2636913"/>
            <a:ext cx="4572000" cy="965649"/>
          </a:xfrm>
          <a:prstGeom prst="rect">
            <a:avLst/>
          </a:prstGeom>
        </p:spPr>
        <p:txBody>
          <a:bodyPr>
            <a:spAutoFit/>
          </a:bodyPr>
          <a:lstStyle/>
          <a:p>
            <a:pPr algn="just">
              <a:lnSpc>
                <a:spcPct val="115000"/>
              </a:lnSpc>
              <a:spcAft>
                <a:spcPts val="600"/>
              </a:spcAft>
            </a:pPr>
            <a:r>
              <a:rPr lang="en-GB" sz="1200" b="1" kern="0" dirty="0">
                <a:solidFill>
                  <a:sysClr val="windowText" lastClr="000000"/>
                </a:solidFill>
                <a:latin typeface="Open Sans" panose="020B0606030504020204"/>
                <a:ea typeface="Open Sans" panose="020B0606030504020204"/>
                <a:cs typeface="Times New Roman" panose="02020603050405020304" pitchFamily="18" charset="0"/>
              </a:rPr>
              <a:t>Rebuild the tourism industry in Aley and support tension-reduction projects.</a:t>
            </a:r>
            <a:r>
              <a:rPr lang="en-GB" sz="1200" kern="0" dirty="0">
                <a:solidFill>
                  <a:sysClr val="windowText" lastClr="000000"/>
                </a:solidFill>
                <a:latin typeface="Open Sans" panose="020B0606030504020204"/>
                <a:ea typeface="Open Sans" panose="020B0606030504020204"/>
                <a:cs typeface="Times New Roman" panose="02020603050405020304" pitchFamily="18" charset="0"/>
              </a:rPr>
              <a:t> </a:t>
            </a:r>
            <a:endParaRPr lang="en-US" sz="1200" kern="0" dirty="0">
              <a:solidFill>
                <a:sysClr val="windowText" lastClr="000000"/>
              </a:solidFill>
              <a:latin typeface="Open Sans" panose="020B0606030504020204"/>
              <a:ea typeface="Open Sans" panose="020B0606030504020204"/>
              <a:cs typeface="Times New Roman" panose="02020603050405020304" pitchFamily="18" charset="0"/>
            </a:endParaRPr>
          </a:p>
          <a:p>
            <a:pPr marL="342900" indent="-342900" algn="just">
              <a:lnSpc>
                <a:spcPct val="115000"/>
              </a:lnSpc>
              <a:spcAft>
                <a:spcPts val="600"/>
              </a:spcAft>
              <a:buFont typeface="Symbol" panose="05050102010706020507" pitchFamily="18" charset="2"/>
              <a:buChar char=""/>
            </a:pPr>
            <a:r>
              <a:rPr lang="en-GB" sz="1100" kern="0" dirty="0">
                <a:solidFill>
                  <a:sysClr val="windowText" lastClr="000000"/>
                </a:solidFill>
                <a:latin typeface="Open Sans" panose="020B0606030504020204"/>
                <a:ea typeface="Open Sans" panose="020B0606030504020204"/>
                <a:cs typeface="Times New Roman" panose="02020603050405020304" pitchFamily="18" charset="0"/>
              </a:rPr>
              <a:t>Consider projects aimed at encouraging job growth and improving collaboration and interaction between Syrians and Lebanese to reduce feelings of hopelessness. </a:t>
            </a:r>
            <a:endParaRPr lang="en-US" sz="1200" kern="0" dirty="0">
              <a:solidFill>
                <a:sysClr val="windowText" lastClr="000000"/>
              </a:solidFill>
              <a:latin typeface="Open Sans" panose="020B0606030504020204"/>
              <a:ea typeface="Open Sans" panose="020B0606030504020204"/>
              <a:cs typeface="Times New Roman" panose="02020603050405020304" pitchFamily="18" charset="0"/>
            </a:endParaRPr>
          </a:p>
        </p:txBody>
      </p:sp>
      <p:sp>
        <p:nvSpPr>
          <p:cNvPr id="6" name="Rectangle 2"/>
          <p:cNvSpPr>
            <a:spLocks noChangeArrowheads="1"/>
          </p:cNvSpPr>
          <p:nvPr/>
        </p:nvSpPr>
        <p:spPr bwMode="auto">
          <a:xfrm>
            <a:off x="1" y="6725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kern="0">
              <a:solidFill>
                <a:sysClr val="windowText" lastClr="000000"/>
              </a:solidFill>
            </a:endParaRPr>
          </a:p>
        </p:txBody>
      </p:sp>
      <p:sp>
        <p:nvSpPr>
          <p:cNvPr id="7" name="Text Box 1"/>
          <p:cNvSpPr txBox="1">
            <a:spLocks noChangeArrowheads="1"/>
          </p:cNvSpPr>
          <p:nvPr/>
        </p:nvSpPr>
        <p:spPr bwMode="auto">
          <a:xfrm>
            <a:off x="5148064" y="1105677"/>
            <a:ext cx="3779912" cy="3168352"/>
          </a:xfrm>
          <a:prstGeom prst="rect">
            <a:avLst/>
          </a:prstGeom>
          <a:solidFill>
            <a:srgbClr val="3E2C4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GB" altLang="en-US" sz="1100"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LHSP Projects in Aley</a:t>
            </a:r>
          </a:p>
          <a:p>
            <a:pPr eaLnBrk="0" fontAlgn="base" hangingPunct="0">
              <a:spcBef>
                <a:spcPct val="0"/>
              </a:spcBef>
              <a:spcAft>
                <a:spcPct val="0"/>
              </a:spcAft>
            </a:pPr>
            <a:endParaRPr lang="en-GB" altLang="en-US" sz="800"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justLow" eaLnBrk="0" fontAlgn="base" hangingPunct="0">
              <a:spcBef>
                <a:spcPct val="0"/>
              </a:spcBef>
              <a:spcAft>
                <a:spcPct val="0"/>
              </a:spcAft>
            </a:pPr>
            <a:r>
              <a:rPr lang="en-GB" altLang="en-US" sz="1100"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In Aley, LHSP is equipping a well with the necessary water pumps, pipes and other materials to link it to the water reservoir in Aley.</a:t>
            </a:r>
          </a:p>
          <a:p>
            <a:pPr algn="justLow" eaLnBrk="0" fontAlgn="base" hangingPunct="0">
              <a:spcBef>
                <a:spcPct val="0"/>
              </a:spcBef>
              <a:spcAft>
                <a:spcPct val="0"/>
              </a:spcAft>
            </a:pPr>
            <a:endParaRPr lang="en-GB" altLang="en-US" sz="800"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justLow" eaLnBrk="0" fontAlgn="base" hangingPunct="0">
              <a:spcBef>
                <a:spcPct val="0"/>
              </a:spcBef>
              <a:spcAft>
                <a:spcPct val="0"/>
              </a:spcAft>
            </a:pPr>
            <a:r>
              <a:rPr lang="en-GB" altLang="en-US" sz="1100"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Only 25% of the respondents are satisfied with the quality of water in Aley, which is the lowest percentage recorded compared with other municipalities.</a:t>
            </a:r>
          </a:p>
          <a:p>
            <a:pPr algn="justLow" eaLnBrk="0" fontAlgn="base" hangingPunct="0">
              <a:spcBef>
                <a:spcPct val="0"/>
              </a:spcBef>
              <a:spcAft>
                <a:spcPct val="0"/>
              </a:spcAft>
            </a:pPr>
            <a:endParaRPr lang="en-GB" altLang="en-US" sz="800"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justLow" eaLnBrk="0" fontAlgn="base" hangingPunct="0">
              <a:spcBef>
                <a:spcPct val="0"/>
              </a:spcBef>
              <a:spcAft>
                <a:spcPct val="0"/>
              </a:spcAft>
            </a:pPr>
            <a:r>
              <a:rPr lang="en-GB" altLang="en-US" sz="1100"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13% of all respondents are aware of this project: most are Lebanese. 82% agree that the implementation of the project would have a positive impact on the local community. 71% think that the municipality is behind this project and 32% think that INGOS are implementing it.</a:t>
            </a:r>
          </a:p>
          <a:p>
            <a:pPr algn="justLow" eaLnBrk="0" fontAlgn="base" hangingPunct="0">
              <a:spcBef>
                <a:spcPct val="0"/>
              </a:spcBef>
              <a:spcAft>
                <a:spcPct val="0"/>
              </a:spcAft>
            </a:pPr>
            <a:endParaRPr lang="en-GB" altLang="en-US" sz="800"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justLow" eaLnBrk="0" fontAlgn="base" hangingPunct="0">
              <a:spcBef>
                <a:spcPct val="0"/>
              </a:spcBef>
              <a:spcAft>
                <a:spcPct val="0"/>
              </a:spcAft>
            </a:pPr>
            <a:r>
              <a:rPr lang="en-GB" altLang="en-US" sz="1100"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LHSP is also rehabilitating and extending the storm water drainage canal in Aley. </a:t>
            </a:r>
            <a:endParaRPr lang="en-GB" altLang="en-US" sz="2400"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196" name="Picture 4" descr="Q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9" y="4072995"/>
            <a:ext cx="431323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800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85800"/>
          </a:xfrm>
        </p:spPr>
        <p:txBody>
          <a:bodyPr>
            <a:normAutofit/>
          </a:bodyPr>
          <a:lstStyle/>
          <a:p>
            <a:pPr algn="l"/>
            <a:r>
              <a:rPr lang="en-US" sz="3000" dirty="0"/>
              <a:t>Q1 </a:t>
            </a:r>
            <a:r>
              <a:rPr lang="en-US" sz="3000" dirty="0" err="1"/>
              <a:t>SoST</a:t>
            </a:r>
            <a:r>
              <a:rPr lang="en-US" sz="3000" dirty="0"/>
              <a:t> sector dashboard</a:t>
            </a:r>
          </a:p>
        </p:txBody>
      </p:sp>
      <p:sp>
        <p:nvSpPr>
          <p:cNvPr id="4" name="Content Placeholder 3"/>
          <p:cNvSpPr>
            <a:spLocks noGrp="1"/>
          </p:cNvSpPr>
          <p:nvPr>
            <p:ph idx="1"/>
          </p:nvPr>
        </p:nvSpPr>
        <p:spPr>
          <a:xfrm>
            <a:off x="990601" y="1143000"/>
            <a:ext cx="7543800" cy="4768222"/>
          </a:xfrm>
        </p:spPr>
        <p:txBody>
          <a:bodyPr>
            <a:noAutofit/>
          </a:bodyPr>
          <a:lstStyle/>
          <a:p>
            <a:pPr algn="just"/>
            <a:r>
              <a:rPr lang="en-US" sz="2000" b="1" u="sng" dirty="0"/>
              <a:t>Output 1.1 Support to Municipalities </a:t>
            </a:r>
          </a:p>
        </p:txBody>
      </p:sp>
      <p:graphicFrame>
        <p:nvGraphicFramePr>
          <p:cNvPr id="6" name="Chart 5">
            <a:extLst>
              <a:ext uri="{FF2B5EF4-FFF2-40B4-BE49-F238E27FC236}">
                <a16:creationId xmlns:a16="http://schemas.microsoft.com/office/drawing/2014/main" id="{8BBE8916-648A-43EC-8B1A-7A9BB0F02402}"/>
              </a:ext>
            </a:extLst>
          </p:cNvPr>
          <p:cNvGraphicFramePr>
            <a:graphicFrameLocks/>
          </p:cNvGraphicFramePr>
          <p:nvPr>
            <p:extLst>
              <p:ext uri="{D42A27DB-BD31-4B8C-83A1-F6EECF244321}">
                <p14:modId xmlns:p14="http://schemas.microsoft.com/office/powerpoint/2010/main" val="648495575"/>
              </p:ext>
            </p:extLst>
          </p:nvPr>
        </p:nvGraphicFramePr>
        <p:xfrm>
          <a:off x="457200" y="1676400"/>
          <a:ext cx="4181477" cy="50292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a:stretch>
            <a:fillRect/>
          </a:stretch>
        </p:blipFill>
        <p:spPr>
          <a:xfrm>
            <a:off x="7646529" y="337936"/>
            <a:ext cx="887872" cy="805064"/>
          </a:xfrm>
          <a:prstGeom prst="rect">
            <a:avLst/>
          </a:prstGeom>
        </p:spPr>
      </p:pic>
      <p:graphicFrame>
        <p:nvGraphicFramePr>
          <p:cNvPr id="9" name="Chart 5">
            <a:extLst/>
          </p:cNvPr>
          <p:cNvGraphicFramePr>
            <a:graphicFrameLocks/>
          </p:cNvGraphicFramePr>
          <p:nvPr>
            <p:extLst>
              <p:ext uri="{D42A27DB-BD31-4B8C-83A1-F6EECF244321}">
                <p14:modId xmlns:p14="http://schemas.microsoft.com/office/powerpoint/2010/main" val="891696050"/>
              </p:ext>
            </p:extLst>
          </p:nvPr>
        </p:nvGraphicFramePr>
        <p:xfrm>
          <a:off x="4772023" y="1680210"/>
          <a:ext cx="4181477" cy="5029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682921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l" defTabSz="342900">
              <a:defRPr/>
            </a:pPr>
            <a:fld id="{0B6E255B-6612-2644-BDFD-219D9379E51B}" type="slidenum">
              <a:rPr lang="en-GB" sz="900" kern="0">
                <a:solidFill>
                  <a:srgbClr val="FFFFFF"/>
                </a:solidFill>
                <a:latin typeface="Open Sans"/>
              </a:rPr>
              <a:pPr algn="l" defTabSz="342900">
                <a:defRPr/>
              </a:pPr>
              <a:t>50</a:t>
            </a:fld>
            <a:endParaRPr lang="en-GB" sz="900" kern="0" dirty="0">
              <a:solidFill>
                <a:srgbClr val="FFFFFF"/>
              </a:solidFill>
              <a:latin typeface="Open Sans"/>
            </a:endParaRPr>
          </a:p>
        </p:txBody>
      </p:sp>
      <p:sp>
        <p:nvSpPr>
          <p:cNvPr id="3" name="Rectangle 2"/>
          <p:cNvSpPr/>
          <p:nvPr/>
        </p:nvSpPr>
        <p:spPr>
          <a:xfrm>
            <a:off x="318216" y="1105677"/>
            <a:ext cx="3173664" cy="411510"/>
          </a:xfrm>
          <a:prstGeom prst="rect">
            <a:avLst/>
          </a:prstGeom>
          <a:solidFill>
            <a:schemeClr val="accent4"/>
          </a:solidFill>
          <a:ln>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kern="0" dirty="0">
              <a:solidFill>
                <a:sysClr val="windowText" lastClr="000000"/>
              </a:solidFill>
              <a:latin typeface="Times New Roman" panose="02020603050405020304" pitchFamily="18" charset="0"/>
              <a:cs typeface="Times New Roman" panose="02020603050405020304" pitchFamily="18" charset="0"/>
            </a:endParaRPr>
          </a:p>
          <a:p>
            <a:pPr algn="ctr"/>
            <a:r>
              <a:rPr lang="en-GB" sz="1400" b="1"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SAIDA </a:t>
            </a:r>
            <a:endParaRPr lang="en-GB" sz="1600" kern="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kern="0" dirty="0">
              <a:solidFill>
                <a:sysClr val="windowText" lastClr="000000"/>
              </a:solidFill>
            </a:endParaRPr>
          </a:p>
        </p:txBody>
      </p:sp>
      <p:pic>
        <p:nvPicPr>
          <p:cNvPr id="4" name="Picture 3"/>
          <p:cNvPicPr>
            <a:picLocks noChangeAspect="1"/>
          </p:cNvPicPr>
          <p:nvPr/>
        </p:nvPicPr>
        <p:blipFill>
          <a:blip r:embed="rId2"/>
          <a:stretch>
            <a:fillRect/>
          </a:stretch>
        </p:blipFill>
        <p:spPr>
          <a:xfrm>
            <a:off x="4716016" y="1484785"/>
            <a:ext cx="9060114" cy="2270169"/>
          </a:xfrm>
          <a:prstGeom prst="rect">
            <a:avLst/>
          </a:prstGeom>
        </p:spPr>
      </p:pic>
      <p:sp>
        <p:nvSpPr>
          <p:cNvPr id="5" name="Rectangle 4"/>
          <p:cNvSpPr/>
          <p:nvPr/>
        </p:nvSpPr>
        <p:spPr>
          <a:xfrm>
            <a:off x="288300" y="1772816"/>
            <a:ext cx="3995669" cy="738664"/>
          </a:xfrm>
          <a:prstGeom prst="rect">
            <a:avLst/>
          </a:prstGeom>
        </p:spPr>
        <p:txBody>
          <a:bodyPr wrap="square">
            <a:spAutoFit/>
          </a:bodyPr>
          <a:lstStyle/>
          <a:p>
            <a:r>
              <a:rPr lang="en-GB" sz="1400" b="1" kern="0" dirty="0">
                <a:solidFill>
                  <a:sysClr val="windowText" lastClr="000000"/>
                </a:solidFill>
                <a:latin typeface="Open Sans" panose="020B0606030504020204"/>
                <a:ea typeface="Open Sans" panose="020B0606030504020204"/>
                <a:cs typeface="Times New Roman" panose="02020603050405020304" pitchFamily="18" charset="0"/>
              </a:rPr>
              <a:t>People in </a:t>
            </a:r>
            <a:r>
              <a:rPr lang="en-GB" sz="1400" b="1" kern="0" dirty="0" err="1">
                <a:solidFill>
                  <a:sysClr val="windowText" lastClr="000000"/>
                </a:solidFill>
                <a:latin typeface="Open Sans" panose="020B0606030504020204"/>
                <a:ea typeface="Open Sans" panose="020B0606030504020204"/>
                <a:cs typeface="Times New Roman" panose="02020603050405020304" pitchFamily="18" charset="0"/>
              </a:rPr>
              <a:t>Saida</a:t>
            </a:r>
            <a:r>
              <a:rPr lang="en-GB" sz="1400" b="1" kern="0" dirty="0">
                <a:solidFill>
                  <a:sysClr val="windowText" lastClr="000000"/>
                </a:solidFill>
                <a:latin typeface="Open Sans" panose="020B0606030504020204"/>
                <a:ea typeface="Open Sans" panose="020B0606030504020204"/>
                <a:cs typeface="Times New Roman" panose="02020603050405020304" pitchFamily="18" charset="0"/>
              </a:rPr>
              <a:t> appreciate the municipality’s efforts to deliver services but tensions are high within the Lebanese population</a:t>
            </a:r>
            <a:endParaRPr lang="en-US" sz="1400" kern="0" dirty="0">
              <a:solidFill>
                <a:sysClr val="windowText" lastClr="000000"/>
              </a:solidFill>
            </a:endParaRPr>
          </a:p>
        </p:txBody>
      </p:sp>
      <p:sp>
        <p:nvSpPr>
          <p:cNvPr id="6" name="Rectangle 5"/>
          <p:cNvSpPr/>
          <p:nvPr/>
        </p:nvSpPr>
        <p:spPr>
          <a:xfrm>
            <a:off x="293482" y="2860042"/>
            <a:ext cx="4134502" cy="2074414"/>
          </a:xfrm>
          <a:prstGeom prst="rect">
            <a:avLst/>
          </a:prstGeom>
        </p:spPr>
        <p:txBody>
          <a:bodyPr wrap="square">
            <a:spAutoFit/>
          </a:bodyPr>
          <a:lstStyle/>
          <a:p>
            <a:pPr algn="just">
              <a:lnSpc>
                <a:spcPct val="115000"/>
              </a:lnSpc>
              <a:spcAft>
                <a:spcPts val="600"/>
              </a:spcAft>
            </a:pPr>
            <a:r>
              <a:rPr lang="en-GB" sz="1400" b="1" kern="0" dirty="0">
                <a:solidFill>
                  <a:sysClr val="windowText" lastClr="000000"/>
                </a:solidFill>
                <a:latin typeface="Open Sans" panose="020B0606030504020204"/>
                <a:ea typeface="Open Sans" panose="020B0606030504020204"/>
                <a:cs typeface="Open Sans" panose="020B0606030504020204"/>
              </a:rPr>
              <a:t>Address tensions in </a:t>
            </a:r>
            <a:r>
              <a:rPr lang="en-GB" sz="1400" b="1" kern="0" dirty="0" err="1">
                <a:solidFill>
                  <a:sysClr val="windowText" lastClr="000000"/>
                </a:solidFill>
                <a:latin typeface="Open Sans" panose="020B0606030504020204"/>
                <a:ea typeface="Open Sans" panose="020B0606030504020204"/>
                <a:cs typeface="Open Sans" panose="020B0606030504020204"/>
              </a:rPr>
              <a:t>Saida</a:t>
            </a:r>
            <a:r>
              <a:rPr lang="en-GB" sz="1400" b="1" kern="0" dirty="0">
                <a:solidFill>
                  <a:sysClr val="windowText" lastClr="000000"/>
                </a:solidFill>
                <a:latin typeface="Open Sans" panose="020B0606030504020204"/>
                <a:ea typeface="Open Sans" panose="020B0606030504020204"/>
                <a:cs typeface="Open Sans" panose="020B0606030504020204"/>
              </a:rPr>
              <a:t> through further collaborative programming</a:t>
            </a:r>
            <a:r>
              <a:rPr lang="en-GB" sz="1400" kern="0" dirty="0">
                <a:solidFill>
                  <a:sysClr val="windowText" lastClr="000000"/>
                </a:solidFill>
                <a:latin typeface="Open Sans" panose="020B0606030504020204"/>
                <a:ea typeface="Open Sans" panose="020B0606030504020204"/>
                <a:cs typeface="Open Sans" panose="020B0606030504020204"/>
              </a:rPr>
              <a:t>. Support opportunities to promote interaction between Lebanese and Syrians in </a:t>
            </a:r>
            <a:r>
              <a:rPr lang="en-GB" sz="1400" kern="0" dirty="0" err="1">
                <a:solidFill>
                  <a:sysClr val="windowText" lastClr="000000"/>
                </a:solidFill>
                <a:latin typeface="Open Sans" panose="020B0606030504020204"/>
                <a:ea typeface="Open Sans" panose="020B0606030504020204"/>
                <a:cs typeface="Open Sans" panose="020B0606030504020204"/>
              </a:rPr>
              <a:t>Saida</a:t>
            </a:r>
            <a:r>
              <a:rPr lang="en-GB" sz="1400" kern="0" dirty="0">
                <a:solidFill>
                  <a:sysClr val="windowText" lastClr="000000"/>
                </a:solidFill>
                <a:latin typeface="Open Sans" panose="020B0606030504020204"/>
                <a:ea typeface="Open Sans" panose="020B0606030504020204"/>
                <a:cs typeface="Open Sans" panose="020B0606030504020204"/>
              </a:rPr>
              <a:t> community through small-scale projects, including the LHSP youth project. Hold regular events with key stakeholders to discuss tensions and develop community-owned responses. Engage women further in the planning and decision-making process of the municipality. </a:t>
            </a:r>
            <a:endParaRPr lang="en-US" sz="1400" kern="0" dirty="0">
              <a:solidFill>
                <a:sysClr val="windowText" lastClr="000000"/>
              </a:solidFill>
              <a:latin typeface="Open Sans" panose="020B0606030504020204"/>
              <a:ea typeface="Open Sans" panose="020B0606030504020204"/>
              <a:cs typeface="Times New Roman" panose="02020603050405020304" pitchFamily="18" charset="0"/>
            </a:endParaRPr>
          </a:p>
        </p:txBody>
      </p:sp>
    </p:spTree>
    <p:extLst>
      <p:ext uri="{BB962C8B-B14F-4D97-AF65-F5344CB8AC3E}">
        <p14:creationId xmlns:p14="http://schemas.microsoft.com/office/powerpoint/2010/main" val="215560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85800"/>
          </a:xfrm>
        </p:spPr>
        <p:txBody>
          <a:bodyPr>
            <a:normAutofit/>
          </a:bodyPr>
          <a:lstStyle/>
          <a:p>
            <a:pPr algn="l"/>
            <a:r>
              <a:rPr lang="en-US" sz="3000" dirty="0"/>
              <a:t>Q1 </a:t>
            </a:r>
            <a:r>
              <a:rPr lang="en-US" sz="3000" dirty="0" err="1"/>
              <a:t>SoST</a:t>
            </a:r>
            <a:r>
              <a:rPr lang="en-US" sz="3000" dirty="0"/>
              <a:t> sector dashboard</a:t>
            </a:r>
          </a:p>
        </p:txBody>
      </p:sp>
      <p:sp>
        <p:nvSpPr>
          <p:cNvPr id="4" name="Content Placeholder 3"/>
          <p:cNvSpPr>
            <a:spLocks noGrp="1"/>
          </p:cNvSpPr>
          <p:nvPr>
            <p:ph idx="1"/>
          </p:nvPr>
        </p:nvSpPr>
        <p:spPr>
          <a:xfrm>
            <a:off x="990601" y="1143000"/>
            <a:ext cx="7543800" cy="4768222"/>
          </a:xfrm>
        </p:spPr>
        <p:txBody>
          <a:bodyPr>
            <a:noAutofit/>
          </a:bodyPr>
          <a:lstStyle/>
          <a:p>
            <a:pPr algn="just"/>
            <a:r>
              <a:rPr lang="en-US" sz="2000" b="1" u="sng" dirty="0"/>
              <a:t>Output 1.1 Support to Municipalities </a:t>
            </a:r>
          </a:p>
        </p:txBody>
      </p:sp>
      <p:graphicFrame>
        <p:nvGraphicFramePr>
          <p:cNvPr id="6" name="Chart 5">
            <a:extLst>
              <a:ext uri="{FF2B5EF4-FFF2-40B4-BE49-F238E27FC236}">
                <a16:creationId xmlns:a16="http://schemas.microsoft.com/office/drawing/2014/main" id="{8BBE8916-648A-43EC-8B1A-7A9BB0F02402}"/>
              </a:ext>
            </a:extLst>
          </p:cNvPr>
          <p:cNvGraphicFramePr>
            <a:graphicFrameLocks/>
          </p:cNvGraphicFramePr>
          <p:nvPr>
            <p:extLst>
              <p:ext uri="{D42A27DB-BD31-4B8C-83A1-F6EECF244321}">
                <p14:modId xmlns:p14="http://schemas.microsoft.com/office/powerpoint/2010/main" val="2877230887"/>
              </p:ext>
            </p:extLst>
          </p:nvPr>
        </p:nvGraphicFramePr>
        <p:xfrm>
          <a:off x="457200" y="1676400"/>
          <a:ext cx="4181477" cy="50292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stretch>
            <a:fillRect/>
          </a:stretch>
        </p:blipFill>
        <p:spPr>
          <a:xfrm>
            <a:off x="7646529" y="337936"/>
            <a:ext cx="887872" cy="805064"/>
          </a:xfrm>
          <a:prstGeom prst="rect">
            <a:avLst/>
          </a:prstGeom>
        </p:spPr>
      </p:pic>
      <p:graphicFrame>
        <p:nvGraphicFramePr>
          <p:cNvPr id="9" name="Chart 6">
            <a:extLst/>
          </p:cNvPr>
          <p:cNvGraphicFramePr>
            <a:graphicFrameLocks/>
          </p:cNvGraphicFramePr>
          <p:nvPr>
            <p:extLst>
              <p:ext uri="{D42A27DB-BD31-4B8C-83A1-F6EECF244321}">
                <p14:modId xmlns:p14="http://schemas.microsoft.com/office/powerpoint/2010/main" val="4166949768"/>
              </p:ext>
            </p:extLst>
          </p:nvPr>
        </p:nvGraphicFramePr>
        <p:xfrm>
          <a:off x="4610101" y="1672389"/>
          <a:ext cx="4533899" cy="50171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8713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85800"/>
          </a:xfrm>
        </p:spPr>
        <p:txBody>
          <a:bodyPr>
            <a:normAutofit/>
          </a:bodyPr>
          <a:lstStyle/>
          <a:p>
            <a:pPr algn="l"/>
            <a:r>
              <a:rPr lang="en-US" sz="3000" dirty="0"/>
              <a:t>Q1 </a:t>
            </a:r>
            <a:r>
              <a:rPr lang="en-US" sz="3000" dirty="0" err="1"/>
              <a:t>SoST</a:t>
            </a:r>
            <a:r>
              <a:rPr lang="en-US" sz="3000" dirty="0"/>
              <a:t> sector dashboard</a:t>
            </a:r>
          </a:p>
        </p:txBody>
      </p:sp>
      <p:sp>
        <p:nvSpPr>
          <p:cNvPr id="4" name="Content Placeholder 3"/>
          <p:cNvSpPr>
            <a:spLocks noGrp="1"/>
          </p:cNvSpPr>
          <p:nvPr>
            <p:ph idx="1"/>
          </p:nvPr>
        </p:nvSpPr>
        <p:spPr>
          <a:xfrm>
            <a:off x="990601" y="1143000"/>
            <a:ext cx="7543800" cy="4768222"/>
          </a:xfrm>
        </p:spPr>
        <p:txBody>
          <a:bodyPr>
            <a:noAutofit/>
          </a:bodyPr>
          <a:lstStyle/>
          <a:p>
            <a:pPr algn="just"/>
            <a:r>
              <a:rPr lang="en-US" sz="2000" b="1" u="sng" dirty="0"/>
              <a:t>Output 1.3. Local Capacity for Conflict Prevention </a:t>
            </a:r>
          </a:p>
        </p:txBody>
      </p:sp>
      <p:graphicFrame>
        <p:nvGraphicFramePr>
          <p:cNvPr id="6" name="Chart 5">
            <a:extLst>
              <a:ext uri="{FF2B5EF4-FFF2-40B4-BE49-F238E27FC236}">
                <a16:creationId xmlns:a16="http://schemas.microsoft.com/office/drawing/2014/main" id="{8BBE8916-648A-43EC-8B1A-7A9BB0F02402}"/>
              </a:ext>
            </a:extLst>
          </p:cNvPr>
          <p:cNvGraphicFramePr>
            <a:graphicFrameLocks/>
          </p:cNvGraphicFramePr>
          <p:nvPr>
            <p:extLst>
              <p:ext uri="{D42A27DB-BD31-4B8C-83A1-F6EECF244321}">
                <p14:modId xmlns:p14="http://schemas.microsoft.com/office/powerpoint/2010/main" val="593211791"/>
              </p:ext>
            </p:extLst>
          </p:nvPr>
        </p:nvGraphicFramePr>
        <p:xfrm>
          <a:off x="457200" y="1676400"/>
          <a:ext cx="4181477" cy="502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4FBC5588-F174-4C95-9422-05DB79ECF2AD}"/>
              </a:ext>
            </a:extLst>
          </p:cNvPr>
          <p:cNvGraphicFramePr>
            <a:graphicFrameLocks/>
          </p:cNvGraphicFramePr>
          <p:nvPr>
            <p:extLst>
              <p:ext uri="{D42A27DB-BD31-4B8C-83A1-F6EECF244321}">
                <p14:modId xmlns:p14="http://schemas.microsoft.com/office/powerpoint/2010/main" val="2395608117"/>
              </p:ext>
            </p:extLst>
          </p:nvPr>
        </p:nvGraphicFramePr>
        <p:xfrm>
          <a:off x="4610101" y="1672389"/>
          <a:ext cx="4533899" cy="5017168"/>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p:cNvPicPr>
            <a:picLocks noChangeAspect="1"/>
          </p:cNvPicPr>
          <p:nvPr/>
        </p:nvPicPr>
        <p:blipFill>
          <a:blip r:embed="rId5"/>
          <a:stretch>
            <a:fillRect/>
          </a:stretch>
        </p:blipFill>
        <p:spPr>
          <a:xfrm>
            <a:off x="7646529" y="337936"/>
            <a:ext cx="887872" cy="805064"/>
          </a:xfrm>
          <a:prstGeom prst="rect">
            <a:avLst/>
          </a:prstGeom>
        </p:spPr>
      </p:pic>
    </p:spTree>
    <p:extLst>
      <p:ext uri="{BB962C8B-B14F-4D97-AF65-F5344CB8AC3E}">
        <p14:creationId xmlns:p14="http://schemas.microsoft.com/office/powerpoint/2010/main" val="404227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85800"/>
          </a:xfrm>
        </p:spPr>
        <p:txBody>
          <a:bodyPr>
            <a:normAutofit/>
          </a:bodyPr>
          <a:lstStyle/>
          <a:p>
            <a:pPr algn="l"/>
            <a:r>
              <a:rPr lang="en-US" sz="3000" dirty="0"/>
              <a:t>Q1 </a:t>
            </a:r>
            <a:r>
              <a:rPr lang="en-US" sz="3000" dirty="0" err="1"/>
              <a:t>SoST</a:t>
            </a:r>
            <a:r>
              <a:rPr lang="en-US" sz="3000" dirty="0"/>
              <a:t> sector dashboard</a:t>
            </a:r>
          </a:p>
        </p:txBody>
      </p:sp>
      <p:sp>
        <p:nvSpPr>
          <p:cNvPr id="4" name="Content Placeholder 3"/>
          <p:cNvSpPr>
            <a:spLocks noGrp="1"/>
          </p:cNvSpPr>
          <p:nvPr>
            <p:ph idx="1"/>
          </p:nvPr>
        </p:nvSpPr>
        <p:spPr>
          <a:xfrm>
            <a:off x="990601" y="1143000"/>
            <a:ext cx="7543800" cy="4768222"/>
          </a:xfrm>
        </p:spPr>
        <p:txBody>
          <a:bodyPr>
            <a:noAutofit/>
          </a:bodyPr>
          <a:lstStyle/>
          <a:p>
            <a:pPr algn="just"/>
            <a:r>
              <a:rPr lang="en-US" sz="2000" b="1" u="sng" dirty="0"/>
              <a:t>Output 1.4. Youth Participation and empowerment strengthened </a:t>
            </a:r>
          </a:p>
        </p:txBody>
      </p:sp>
      <p:graphicFrame>
        <p:nvGraphicFramePr>
          <p:cNvPr id="6" name="Chart 5">
            <a:extLst>
              <a:ext uri="{FF2B5EF4-FFF2-40B4-BE49-F238E27FC236}">
                <a16:creationId xmlns:a16="http://schemas.microsoft.com/office/drawing/2014/main" id="{8BBE8916-648A-43EC-8B1A-7A9BB0F02402}"/>
              </a:ext>
            </a:extLst>
          </p:cNvPr>
          <p:cNvGraphicFramePr>
            <a:graphicFrameLocks/>
          </p:cNvGraphicFramePr>
          <p:nvPr>
            <p:extLst>
              <p:ext uri="{D42A27DB-BD31-4B8C-83A1-F6EECF244321}">
                <p14:modId xmlns:p14="http://schemas.microsoft.com/office/powerpoint/2010/main" val="3992488884"/>
              </p:ext>
            </p:extLst>
          </p:nvPr>
        </p:nvGraphicFramePr>
        <p:xfrm>
          <a:off x="457200" y="1676400"/>
          <a:ext cx="4181477" cy="502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4FBC5588-F174-4C95-9422-05DB79ECF2AD}"/>
              </a:ext>
            </a:extLst>
          </p:cNvPr>
          <p:cNvGraphicFramePr>
            <a:graphicFrameLocks/>
          </p:cNvGraphicFramePr>
          <p:nvPr>
            <p:extLst>
              <p:ext uri="{D42A27DB-BD31-4B8C-83A1-F6EECF244321}">
                <p14:modId xmlns:p14="http://schemas.microsoft.com/office/powerpoint/2010/main" val="3689767041"/>
              </p:ext>
            </p:extLst>
          </p:nvPr>
        </p:nvGraphicFramePr>
        <p:xfrm>
          <a:off x="4610101" y="1672389"/>
          <a:ext cx="4686299" cy="5017168"/>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p:cNvPicPr>
            <a:picLocks noChangeAspect="1"/>
          </p:cNvPicPr>
          <p:nvPr/>
        </p:nvPicPr>
        <p:blipFill>
          <a:blip r:embed="rId5"/>
          <a:stretch>
            <a:fillRect/>
          </a:stretch>
        </p:blipFill>
        <p:spPr>
          <a:xfrm>
            <a:off x="7646529" y="337936"/>
            <a:ext cx="887872" cy="805064"/>
          </a:xfrm>
          <a:prstGeom prst="rect">
            <a:avLst/>
          </a:prstGeom>
        </p:spPr>
      </p:pic>
    </p:spTree>
    <p:extLst>
      <p:ext uri="{BB962C8B-B14F-4D97-AF65-F5344CB8AC3E}">
        <p14:creationId xmlns:p14="http://schemas.microsoft.com/office/powerpoint/2010/main" val="3111243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971600" y="2060848"/>
            <a:ext cx="7344816" cy="331236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dirty="0"/>
          </a:p>
          <a:p>
            <a:pPr algn="ctr"/>
            <a:r>
              <a:rPr lang="en-GB" dirty="0"/>
              <a:t>Stabilization Monitoring System</a:t>
            </a:r>
          </a:p>
          <a:p>
            <a:pPr algn="ctr"/>
            <a:endParaRPr lang="en-GB" sz="3700" dirty="0"/>
          </a:p>
          <a:p>
            <a:pPr algn="ctr"/>
            <a:r>
              <a:rPr lang="en-GB" sz="2900" dirty="0"/>
              <a:t>National Working Group, 5 May 2017</a:t>
            </a:r>
            <a:endParaRPr lang="en-GB" sz="2500" dirty="0"/>
          </a:p>
          <a:p>
            <a:pPr algn="ctr"/>
            <a:endParaRPr lang="en-GB" sz="27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7" y="980729"/>
            <a:ext cx="2232248" cy="95465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9908" y="996308"/>
            <a:ext cx="673016" cy="673016"/>
          </a:xfrm>
          <a:prstGeom prst="rect">
            <a:avLst/>
          </a:prstGeom>
        </p:spPr>
      </p:pic>
    </p:spTree>
    <p:extLst>
      <p:ext uri="{BB962C8B-B14F-4D97-AF65-F5344CB8AC3E}">
        <p14:creationId xmlns:p14="http://schemas.microsoft.com/office/powerpoint/2010/main" val="69620068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Aktis colour theme">
  <a:themeElements>
    <a:clrScheme name="Custom 3">
      <a:dk1>
        <a:sysClr val="windowText" lastClr="000000"/>
      </a:dk1>
      <a:lt1>
        <a:sysClr val="window" lastClr="FFFFFF"/>
      </a:lt1>
      <a:dk2>
        <a:srgbClr val="323232"/>
      </a:dk2>
      <a:lt2>
        <a:srgbClr val="E3DED1"/>
      </a:lt2>
      <a:accent1>
        <a:srgbClr val="F07F09"/>
      </a:accent1>
      <a:accent2>
        <a:srgbClr val="9F2936"/>
      </a:accent2>
      <a:accent3>
        <a:srgbClr val="1B587C"/>
      </a:accent3>
      <a:accent4>
        <a:srgbClr val="604878"/>
      </a:accent4>
      <a:accent5>
        <a:srgbClr val="9F87B7"/>
      </a:accent5>
      <a:accent6>
        <a:srgbClr val="1B587C"/>
      </a:accent6>
      <a:hlink>
        <a:srgbClr val="7030A0"/>
      </a:hlink>
      <a:folHlink>
        <a:srgbClr val="1B587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TotalTime>
  <Words>3396</Words>
  <Application>Microsoft Office PowerPoint</Application>
  <PresentationFormat>On-screen Show (4:3)</PresentationFormat>
  <Paragraphs>373</Paragraphs>
  <Slides>50</Slides>
  <Notes>21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50</vt:i4>
      </vt:variant>
    </vt:vector>
  </HeadingPairs>
  <TitlesOfParts>
    <vt:vector size="62" baseType="lpstr">
      <vt:lpstr>Open Sans</vt:lpstr>
      <vt:lpstr>Arial</vt:lpstr>
      <vt:lpstr>Calibri</vt:lpstr>
      <vt:lpstr>Calibri Light</vt:lpstr>
      <vt:lpstr>Century Gothic</vt:lpstr>
      <vt:lpstr>Symbol</vt:lpstr>
      <vt:lpstr>Times New Roman</vt:lpstr>
      <vt:lpstr>Wingdings</vt:lpstr>
      <vt:lpstr>Wingdings 3</vt:lpstr>
      <vt:lpstr>Wisp</vt:lpstr>
      <vt:lpstr>Retrospect</vt:lpstr>
      <vt:lpstr>Aktis colour theme</vt:lpstr>
      <vt:lpstr>PowerPoint Presentation</vt:lpstr>
      <vt:lpstr>PowerPoint Presentation</vt:lpstr>
      <vt:lpstr>Q1 SoST sector dashboard</vt:lpstr>
      <vt:lpstr>Q1 SoST sector dashboard</vt:lpstr>
      <vt:lpstr>Q1 SoST sector dashboard</vt:lpstr>
      <vt:lpstr>Q1 SoST sector dashboard</vt:lpstr>
      <vt:lpstr>Q1 SoST sector dashboard</vt:lpstr>
      <vt:lpstr>Q1 SoST sector dashboard</vt:lpstr>
      <vt:lpstr>PowerPoint Presentation</vt:lpstr>
      <vt:lpstr>LCRP &amp; Stabilization</vt:lpstr>
      <vt:lpstr>Stabilization monitoring</vt:lpstr>
      <vt:lpstr>Stabilization monitoring</vt:lpstr>
      <vt:lpstr>What do we have? </vt:lpstr>
      <vt:lpstr>Early Warning &amp; Hotspot Analysis</vt:lpstr>
      <vt:lpstr>PowerPoint Presentation</vt:lpstr>
      <vt:lpstr>The Stabilization Monitoring Survey</vt:lpstr>
      <vt:lpstr>The Social Stability Survey</vt:lpstr>
      <vt:lpstr>Methodology  &amp; Sampling Frame</vt:lpstr>
      <vt:lpstr>PowerPoint Presentation</vt:lpstr>
      <vt:lpstr>Key Social Stability Trends 2017</vt:lpstr>
      <vt:lpstr>Key Social Stability Trends 2017</vt:lpstr>
      <vt:lpstr>Key Social Stability Trends 2017</vt:lpstr>
      <vt:lpstr>Key Social Stability Trends 2017</vt:lpstr>
      <vt:lpstr>Key Social Stability Trends 2017</vt:lpstr>
      <vt:lpstr>Key Social Stability Trends 2017</vt:lpstr>
      <vt:lpstr>THANK YOU!</vt:lpstr>
      <vt:lpstr>Lebanon Host Communities Support Project Impact Analysis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Cohesion Working Group  Meeting – 28th March 2014</dc:title>
  <dc:creator>Bastien Revel</dc:creator>
  <cp:lastModifiedBy>Djules Hany</cp:lastModifiedBy>
  <cp:revision>587</cp:revision>
  <cp:lastPrinted>2016-05-31T14:24:35Z</cp:lastPrinted>
  <dcterms:created xsi:type="dcterms:W3CDTF">2014-03-27T10:49:17Z</dcterms:created>
  <dcterms:modified xsi:type="dcterms:W3CDTF">2017-05-17T10:40:18Z</dcterms:modified>
</cp:coreProperties>
</file>