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74" r:id="rId3"/>
    <p:sldId id="275" r:id="rId4"/>
    <p:sldId id="273" r:id="rId5"/>
    <p:sldId id="277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ia Cribb" initials="OC" lastIdx="1" clrIdx="0">
    <p:extLst>
      <p:ext uri="{19B8F6BF-5375-455C-9EA6-DF929625EA0E}">
        <p15:presenceInfo xmlns:p15="http://schemas.microsoft.com/office/powerpoint/2012/main" userId="S-1-5-21-2676355427-447894320-4283101651-77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0962" autoAdjust="0"/>
  </p:normalViewPr>
  <p:slideViewPr>
    <p:cSldViewPr snapToGrid="0">
      <p:cViewPr>
        <p:scale>
          <a:sx n="80" d="100"/>
          <a:sy n="80" d="100"/>
        </p:scale>
        <p:origin x="102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E769-264F-446A-AFC7-266FA2CC094C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DF6FD-D6A5-41D7-8453-1722EB1EA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195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*Please note that</a:t>
            </a:r>
            <a:r>
              <a:rPr lang="en-US" baseline="0" dirty="0" smtClean="0"/>
              <a:t> this module is only available to VAF Partners who have signed an MOU with UNHCR. </a:t>
            </a:r>
          </a:p>
          <a:p>
            <a:r>
              <a:rPr lang="en-US" baseline="0" dirty="0" smtClean="0"/>
              <a:t>For more details on how to become a VAF partner please contact Olivia Cribb cribb@unhcr.org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DF6FD-D6A5-41D7-8453-1722EB1EAC5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78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Select module </a:t>
            </a:r>
          </a:p>
          <a:p>
            <a:r>
              <a:rPr lang="en-US" dirty="0" smtClean="0"/>
              <a:t>*Please note that</a:t>
            </a:r>
            <a:r>
              <a:rPr lang="en-US" baseline="0" dirty="0" smtClean="0"/>
              <a:t> this module is only available to VAF Partners who have signed an MOU with UNHCR. </a:t>
            </a:r>
          </a:p>
          <a:p>
            <a:r>
              <a:rPr lang="en-US" baseline="0" dirty="0" smtClean="0"/>
              <a:t>For more details on how to become a VAF partner please contact Olivia Cribb cribb@unhcr.org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DF6FD-D6A5-41D7-8453-1722EB1EAC5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523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Select Form: VAFver1</a:t>
            </a:r>
          </a:p>
          <a:p>
            <a:pPr marL="228600" indent="-228600">
              <a:buAutoNum type="arabicPeriod"/>
            </a:pPr>
            <a:r>
              <a:rPr lang="en-US" dirty="0" smtClean="0"/>
              <a:t>Select</a:t>
            </a:r>
            <a:r>
              <a:rPr lang="en-US" baseline="0" dirty="0" smtClean="0"/>
              <a:t> Scores / Sub-scores: Choose relevant Universal indicators: Welfare Score, Coping Strategies, Documentation and Dependency and Sector scores in relation to your area of intervention *many of the universal indicators are relevant as complementary data subsets to sector level interventions. For example: Basic needs score for cash interventions can be complemented by: welfare (re: welfare and ascertaining welfare vulnerability in relation to the case if they are above or below the Jordanian poverty line), coping strategies (whether a individuals within the case are resorting to negative coping strategies to , dependency and food security would also been seen as complementary indicators to establish vulnerability along with the selection of the Basic needs score. 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Visit Date From and Visit Date to: only needs to be complete if relevant / looking for date specific case assessment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Enter list of cases: Maximum 1000 at any given time to avoid system timeout, cases can be copied and pasted from excel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Get scores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Form Date = date of last assessment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Excel icon far right enables you to export the data in excel format for easier access and use for case management/field work.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DF6FD-D6A5-41D7-8453-1722EB1EAC5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179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</a:t>
            </a:r>
            <a:r>
              <a:rPr lang="en-US" baseline="0" dirty="0" smtClean="0"/>
              <a:t> is up to the organization to selection which scores are appropriate based on their need.</a:t>
            </a:r>
          </a:p>
          <a:p>
            <a:r>
              <a:rPr lang="en-US" baseline="0" dirty="0" smtClean="0"/>
              <a:t>Furthermore 2 things that also should be checked in parallel to this process are: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Cross check to see if cases are receiving assistance from other partner organizations to remove likelihood of duplication (see next slide)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Ensure that beneficiary list is also sent to the UNHCR Cash Office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DF6FD-D6A5-41D7-8453-1722EB1EAC5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404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Regular Cash Assistance</a:t>
            </a:r>
            <a:r>
              <a:rPr lang="en-US" baseline="0" dirty="0" smtClean="0"/>
              <a:t> = regular monthly cash assistance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Cash and voucher = </a:t>
            </a:r>
            <a:r>
              <a:rPr lang="en-US" b="1" baseline="0" dirty="0" smtClean="0"/>
              <a:t>All cash and voucher assistances, </a:t>
            </a:r>
            <a:r>
              <a:rPr lang="en-US" baseline="0" dirty="0" smtClean="0"/>
              <a:t>i.e. WFP cash assistance, UNICEF child cash grant, unconditional cash, urgent cash assistance, cash for rent, cash for health and so on. 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To check 2015-2016 Winterization assistance deselect ‘Is a bundle’ </a:t>
            </a:r>
            <a:r>
              <a:rPr lang="en-US" baseline="0" dirty="0" smtClean="0"/>
              <a:t>and choose winter assistance type i.e. Winter Cash Tier 1 or Winter Cash Tier 2 to see what cases received last year to determine what cases shall receive this year (2016-2017 Winterization Period). I.e. Cases which received T1 Cash in 2015-2016, as per winterization standards cases should receive T2 Cash in 2016-2017 period and vice versa.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DF6FD-D6A5-41D7-8453-1722EB1EAC5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29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76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4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96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19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96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792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18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82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10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51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D5288-0859-489E-A85E-A4397049A4E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7330" y="5630522"/>
            <a:ext cx="3437404" cy="8249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Data sharing practices in the region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 descr="C:\Users\richard\AppData\Local\Microsoft\Windows\Temporary Internet Files\Content.Outlook\Z21FZVG1\raislogo (002)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94" y="855178"/>
            <a:ext cx="5447665" cy="15093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92923" y="2753833"/>
            <a:ext cx="9144000" cy="2009553"/>
          </a:xfrm>
        </p:spPr>
        <p:txBody>
          <a:bodyPr>
            <a:normAutofit/>
          </a:bodyPr>
          <a:lstStyle/>
          <a:p>
            <a:r>
              <a:rPr lang="en-US" b="1" dirty="0" smtClean="0"/>
              <a:t>Interagency Tool for:</a:t>
            </a:r>
          </a:p>
          <a:p>
            <a:r>
              <a:rPr lang="en-US" b="1" dirty="0" smtClean="0"/>
              <a:t>Vulnerability Scoring </a:t>
            </a:r>
            <a:endParaRPr lang="en-US" b="1" dirty="0" smtClean="0"/>
          </a:p>
          <a:p>
            <a:r>
              <a:rPr lang="en-US" b="1" dirty="0" smtClean="0"/>
              <a:t>VAF Module </a:t>
            </a:r>
            <a:r>
              <a:rPr lang="en-US" b="1" dirty="0" smtClean="0"/>
              <a:t> </a:t>
            </a:r>
            <a:endParaRPr lang="en-US" b="1" dirty="0" smtClean="0"/>
          </a:p>
          <a:p>
            <a:r>
              <a:rPr lang="en-US" b="1" dirty="0" smtClean="0"/>
              <a:t>JORDAN Mission</a:t>
            </a:r>
          </a:p>
        </p:txBody>
      </p:sp>
    </p:spTree>
    <p:extLst>
      <p:ext uri="{BB962C8B-B14F-4D97-AF65-F5344CB8AC3E}">
        <p14:creationId xmlns:p14="http://schemas.microsoft.com/office/powerpoint/2010/main" val="373403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143" y="419515"/>
            <a:ext cx="10687657" cy="587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894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138" y="181050"/>
            <a:ext cx="11743365" cy="538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707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884" y="117693"/>
            <a:ext cx="1170672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Scenario: </a:t>
            </a:r>
            <a:r>
              <a:rPr lang="en-US" dirty="0" err="1" smtClean="0"/>
              <a:t>Organisation</a:t>
            </a:r>
            <a:r>
              <a:rPr lang="en-US" dirty="0" smtClean="0"/>
              <a:t>: ABC</a:t>
            </a:r>
          </a:p>
          <a:p>
            <a:r>
              <a:rPr lang="en-US" dirty="0" smtClean="0"/>
              <a:t>Type of Intervention: Basic needs Cash intervention</a:t>
            </a:r>
          </a:p>
          <a:p>
            <a:r>
              <a:rPr lang="en-US" dirty="0" smtClean="0"/>
              <a:t>No. of Cases to receive cash assistance: 500</a:t>
            </a:r>
          </a:p>
          <a:p>
            <a:r>
              <a:rPr lang="en-US" dirty="0" smtClean="0"/>
              <a:t>Governorate/ District: Irbid; </a:t>
            </a:r>
            <a:r>
              <a:rPr lang="en-US" dirty="0" err="1" smtClean="0"/>
              <a:t>Ramtha</a:t>
            </a:r>
            <a:r>
              <a:rPr lang="en-US" dirty="0" smtClean="0"/>
              <a:t> and </a:t>
            </a:r>
            <a:r>
              <a:rPr lang="en-US" dirty="0" err="1" smtClean="0"/>
              <a:t>Bani</a:t>
            </a:r>
            <a:r>
              <a:rPr lang="en-US" dirty="0" smtClean="0"/>
              <a:t> Obeid (District selection will be available to cater to Orgs. areas of operation.) 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Depending on the type of intervention your organization is responding to; the criteria in which is supplied by the donor or what other considerations you would like to include additionally as vulnerability factors. </a:t>
            </a:r>
            <a:r>
              <a:rPr lang="en-US" dirty="0"/>
              <a:t>The VAF Module can be used to effectively improve eligibility, prioritization and targeting and used in such a way </a:t>
            </a:r>
            <a:r>
              <a:rPr lang="en-US" dirty="0" smtClean="0"/>
              <a:t>by allowing organizations to pick and choose their data based on their independent needs given the multi-faceted and multi-sectoral nature of the tool.  </a:t>
            </a:r>
          </a:p>
          <a:p>
            <a:endParaRPr lang="en-US" dirty="0"/>
          </a:p>
          <a:p>
            <a:r>
              <a:rPr lang="en-US" dirty="0" smtClean="0"/>
              <a:t>For example if organization ABC have been approved funding to provide 500 cases in Irbid with regular cash assistance for a period of 6 months rather than explicitly limiting data selection to cases with high (3) or severe (4) vulnerability scores within Basic Needs; criteria can be expanded to improve prioritization for selection. This enables cash assistance to reach cases that are the </a:t>
            </a:r>
            <a:r>
              <a:rPr lang="en-US" b="1" dirty="0" smtClean="0"/>
              <a:t>most vulnerable </a:t>
            </a:r>
            <a:r>
              <a:rPr lang="en-US" dirty="0" smtClean="0"/>
              <a:t>additional criteria can be applied.</a:t>
            </a:r>
          </a:p>
          <a:p>
            <a:r>
              <a:rPr lang="en-US" dirty="0" smtClean="0"/>
              <a:t>Based on results that the Score selection returns, as displayed in hypothetical scenario below: Case B,  is more vulnerable than Case A and Case C, therefore similar profiles to those of </a:t>
            </a:r>
            <a:r>
              <a:rPr lang="en-US" b="1" dirty="0" smtClean="0"/>
              <a:t>Case B </a:t>
            </a:r>
            <a:r>
              <a:rPr lang="en-US" dirty="0" smtClean="0"/>
              <a:t>should be prioritized to receive assistance.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Case A				Case B				Case C</a:t>
            </a:r>
            <a:endParaRPr lang="en-US" dirty="0"/>
          </a:p>
          <a:p>
            <a:r>
              <a:rPr lang="en-US" dirty="0" smtClean="0"/>
              <a:t>Basic Needs score:     4		Basic Needs score:    </a:t>
            </a:r>
            <a:r>
              <a:rPr lang="en-US" b="1" dirty="0" smtClean="0"/>
              <a:t>4</a:t>
            </a:r>
            <a:r>
              <a:rPr lang="en-US" dirty="0" smtClean="0"/>
              <a:t>		Basic Needs score:      3 </a:t>
            </a:r>
          </a:p>
          <a:p>
            <a:r>
              <a:rPr lang="en-US" dirty="0" smtClean="0"/>
              <a:t>Food Security score:  3 		Food Security score: </a:t>
            </a:r>
            <a:r>
              <a:rPr lang="en-US" b="1" dirty="0" smtClean="0"/>
              <a:t>4</a:t>
            </a:r>
            <a:r>
              <a:rPr lang="en-US" dirty="0" smtClean="0"/>
              <a:t>		Food Security score:   1</a:t>
            </a:r>
          </a:p>
          <a:p>
            <a:r>
              <a:rPr lang="en-US" dirty="0" smtClean="0"/>
              <a:t>Welfare score:            2		Welfare score:           </a:t>
            </a:r>
            <a:r>
              <a:rPr lang="en-US" b="1" dirty="0" smtClean="0"/>
              <a:t>4</a:t>
            </a:r>
            <a:r>
              <a:rPr lang="en-US" dirty="0" smtClean="0"/>
              <a:t>		Welfare score:              2</a:t>
            </a:r>
          </a:p>
          <a:p>
            <a:r>
              <a:rPr lang="en-US" dirty="0" smtClean="0"/>
              <a:t>Dependency:              2		Dependency:             </a:t>
            </a:r>
            <a:r>
              <a:rPr lang="en-US" b="1" dirty="0" smtClean="0"/>
              <a:t>4</a:t>
            </a:r>
            <a:r>
              <a:rPr lang="en-US" dirty="0" smtClean="0"/>
              <a:t>		Dependency:                2</a:t>
            </a:r>
          </a:p>
          <a:p>
            <a:r>
              <a:rPr lang="en-US" dirty="0" smtClean="0"/>
              <a:t>Coping Strategies:      4		Coping Strategies:     </a:t>
            </a:r>
            <a:r>
              <a:rPr lang="en-US" b="1" dirty="0" smtClean="0"/>
              <a:t>4</a:t>
            </a:r>
            <a:r>
              <a:rPr lang="en-US" dirty="0" smtClean="0"/>
              <a:t>		Coping Strategies:       1</a:t>
            </a:r>
          </a:p>
        </p:txBody>
      </p:sp>
    </p:spTree>
    <p:extLst>
      <p:ext uri="{BB962C8B-B14F-4D97-AF65-F5344CB8AC3E}">
        <p14:creationId xmlns:p14="http://schemas.microsoft.com/office/powerpoint/2010/main" val="3259946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3137" y="240632"/>
            <a:ext cx="4415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Cash Assistance Cross-Checking 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579" y="768675"/>
            <a:ext cx="9662888" cy="542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4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325" y="365125"/>
            <a:ext cx="11057022" cy="632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934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18706</TotalTime>
  <Words>740</Words>
  <Application>Microsoft Office PowerPoint</Application>
  <PresentationFormat>Widescreen</PresentationFormat>
  <Paragraphs>45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Data sharing practices in the region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UNHCR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sharing practices in the region</dc:title>
  <dc:creator>Olivia Cribb</dc:creator>
  <cp:lastModifiedBy>Olivia Cribb</cp:lastModifiedBy>
  <cp:revision>35</cp:revision>
  <dcterms:created xsi:type="dcterms:W3CDTF">2016-10-05T11:22:02Z</dcterms:created>
  <dcterms:modified xsi:type="dcterms:W3CDTF">2016-10-25T14:13:59Z</dcterms:modified>
</cp:coreProperties>
</file>