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64" r:id="rId2"/>
    <p:sldId id="326" r:id="rId3"/>
    <p:sldId id="328" r:id="rId4"/>
    <p:sldId id="329" r:id="rId5"/>
    <p:sldId id="330" r:id="rId6"/>
    <p:sldId id="308" r:id="rId7"/>
    <p:sldId id="314" r:id="rId8"/>
    <p:sldId id="325" r:id="rId9"/>
    <p:sldId id="327" r:id="rId10"/>
    <p:sldId id="331" r:id="rId11"/>
  </p:sldIdLst>
  <p:sldSz cx="9144000" cy="6858000" type="screen4x3"/>
  <p:notesSz cx="7010400" cy="92964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81559" autoAdjust="0"/>
  </p:normalViewPr>
  <p:slideViewPr>
    <p:cSldViewPr snapToObjects="1">
      <p:cViewPr>
        <p:scale>
          <a:sx n="65" d="100"/>
          <a:sy n="65" d="100"/>
        </p:scale>
        <p:origin x="-778" y="403"/>
      </p:cViewPr>
      <p:guideLst>
        <p:guide orient="horz" pos="527"/>
        <p:guide pos="5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9228" cy="4649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9572" y="1"/>
            <a:ext cx="3039228" cy="4649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823"/>
            <a:ext cx="3039228" cy="4649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9572" y="8829823"/>
            <a:ext cx="3039228" cy="4649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E4F8DED-A381-489D-A623-96E3EE2F37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283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9228" cy="4649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9572" y="1"/>
            <a:ext cx="3039228" cy="4649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61" y="4416510"/>
            <a:ext cx="5607679" cy="418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823"/>
            <a:ext cx="3039228" cy="4649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572" y="8829823"/>
            <a:ext cx="3039228" cy="4649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C14E717-66DC-43D8-A14B-8AD9AB7C3F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4185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loff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5084763"/>
            <a:ext cx="5003800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2636838"/>
          </a:xfrm>
          <a:prstGeom prst="rect">
            <a:avLst/>
          </a:prstGeom>
          <a:gradFill rotWithShape="1">
            <a:gsLst>
              <a:gs pos="0">
                <a:srgbClr val="205780"/>
              </a:gs>
              <a:gs pos="50000">
                <a:srgbClr val="3082C0"/>
              </a:gs>
              <a:gs pos="100000">
                <a:srgbClr val="205780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GB" altLang="en-US" dirty="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684213" y="1628775"/>
            <a:ext cx="7772400" cy="1470025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91B61-EBAB-439C-B52E-432BEAF2FB8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801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80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914C8-7DAF-4434-9087-C6FC570406F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28775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3E3DD-33D2-4C47-9A00-6A2CE092A72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A5505-8AA1-4CD2-A25D-4FDC257DA4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1B773-8C17-432D-A692-1BDF4552395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3CB2F-92AF-48CB-B9EF-5AE72CEF00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7C398-DD39-476F-B5B9-1D78263428F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58473-3881-4F75-9495-F8400A6AC62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B332B-0E76-424D-86A3-7AA6179E6F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70C5E-41F1-49E9-A095-A3DC4B942B3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4E766-BC61-46C5-9FC9-F75EF77C31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38485DB-36C6-43C8-84C9-C24986C1668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19163"/>
            <a:ext cx="6948488" cy="288925"/>
          </a:xfrm>
          <a:prstGeom prst="rect">
            <a:avLst/>
          </a:prstGeom>
          <a:gradFill rotWithShape="1">
            <a:gsLst>
              <a:gs pos="0">
                <a:srgbClr val="3082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1030" name="Picture 6" descr="coloffic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94488" y="703263"/>
            <a:ext cx="22701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611188" y="4048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4400"/>
              <a:t> 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140968"/>
            <a:ext cx="8497887" cy="208825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3200" b="0" dirty="0" smtClean="0">
                <a:solidFill>
                  <a:srgbClr val="0070C0"/>
                </a:solidFill>
              </a:rPr>
              <a:t/>
            </a:r>
            <a:br>
              <a:rPr lang="en-US" altLang="en-US" sz="3200" b="0" dirty="0" smtClean="0">
                <a:solidFill>
                  <a:srgbClr val="0070C0"/>
                </a:solidFill>
              </a:rPr>
            </a:br>
            <a:r>
              <a:rPr lang="en-US" altLang="en-US" sz="3200" b="0" dirty="0" smtClean="0">
                <a:solidFill>
                  <a:srgbClr val="0070C0"/>
                </a:solidFill>
              </a:rPr>
              <a:t>The Campaign to End Statelessness</a:t>
            </a:r>
            <a:br>
              <a:rPr lang="en-US" altLang="en-US" sz="3200" b="0" dirty="0" smtClean="0">
                <a:solidFill>
                  <a:srgbClr val="0070C0"/>
                </a:solidFill>
              </a:rPr>
            </a:br>
            <a:r>
              <a:rPr lang="en-US" altLang="en-US" sz="3200" b="0" i="1" dirty="0" smtClean="0">
                <a:solidFill>
                  <a:srgbClr val="0070C0"/>
                </a:solidFill>
              </a:rPr>
              <a:t>A Global Overview </a:t>
            </a:r>
            <a:br>
              <a:rPr lang="en-US" altLang="en-US" sz="3200" b="0" i="1" dirty="0" smtClean="0">
                <a:solidFill>
                  <a:srgbClr val="0070C0"/>
                </a:solidFill>
              </a:rPr>
            </a:br>
            <a:r>
              <a:rPr lang="en-US" altLang="en-US" sz="3200" b="0" i="1" dirty="0" smtClean="0">
                <a:solidFill>
                  <a:srgbClr val="0070C0"/>
                </a:solidFill>
              </a:rPr>
              <a:t>with Reference to West Africa  </a:t>
            </a:r>
            <a:r>
              <a:rPr lang="en-US" altLang="en-US" sz="3200" b="0" dirty="0" smtClean="0">
                <a:solidFill>
                  <a:srgbClr val="0070C0"/>
                </a:solidFill>
              </a:rPr>
              <a:t/>
            </a:r>
            <a:br>
              <a:rPr lang="en-US" altLang="en-US" sz="3200" b="0" dirty="0" smtClean="0">
                <a:solidFill>
                  <a:srgbClr val="0070C0"/>
                </a:solidFill>
              </a:rPr>
            </a:br>
            <a:r>
              <a:rPr lang="en-US" altLang="en-US" sz="3200" b="0" dirty="0" smtClean="0">
                <a:solidFill>
                  <a:srgbClr val="0070C0"/>
                </a:solidFill>
              </a:rPr>
              <a:t/>
            </a:r>
            <a:br>
              <a:rPr lang="en-US" altLang="en-US" sz="3200" b="0" dirty="0" smtClean="0">
                <a:solidFill>
                  <a:srgbClr val="0070C0"/>
                </a:solidFill>
              </a:rPr>
            </a:br>
            <a:r>
              <a:rPr lang="en-US" altLang="en-US" sz="3200" b="0" dirty="0" smtClean="0">
                <a:solidFill>
                  <a:srgbClr val="0070C0"/>
                </a:solidFill>
              </a:rPr>
              <a:t> </a:t>
            </a:r>
            <a:br>
              <a:rPr lang="en-US" altLang="en-US" sz="3200" b="0" dirty="0" smtClean="0">
                <a:solidFill>
                  <a:srgbClr val="0070C0"/>
                </a:solidFill>
              </a:rPr>
            </a:br>
            <a:r>
              <a:rPr lang="en-US" altLang="en-US" sz="3200" b="0" dirty="0" smtClean="0">
                <a:solidFill>
                  <a:srgbClr val="0070C0"/>
                </a:solidFill>
              </a:rPr>
              <a:t/>
            </a:r>
            <a:br>
              <a:rPr lang="en-US" altLang="en-US" sz="3200" b="0" dirty="0" smtClean="0">
                <a:solidFill>
                  <a:srgbClr val="0070C0"/>
                </a:solidFill>
              </a:rPr>
            </a:br>
            <a:endParaRPr lang="en-GB" altLang="en-US" sz="3200" b="0" i="1" dirty="0" smtClean="0">
              <a:solidFill>
                <a:srgbClr val="0070C0"/>
              </a:solidFill>
            </a:endParaRPr>
          </a:p>
        </p:txBody>
      </p:sp>
      <p:sp>
        <p:nvSpPr>
          <p:cNvPr id="3076" name="Rectangle 4"/>
          <p:cNvSpPr>
            <a:spLocks/>
          </p:cNvSpPr>
          <p:nvPr/>
        </p:nvSpPr>
        <p:spPr bwMode="auto">
          <a:xfrm>
            <a:off x="2700338" y="5516563"/>
            <a:ext cx="44640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 tIns="10800" rIns="54000" bIns="10800" anchor="ctr" anchorCtr="1"/>
          <a:lstStyle/>
          <a:p>
            <a:pPr marL="342900" indent="-342900" algn="ctr"/>
            <a:endParaRPr lang="en-US" altLang="en-US" sz="16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Key Actions to End Statelessness in West Africa (III)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737100"/>
          </a:xfrm>
        </p:spPr>
        <p:txBody>
          <a:bodyPr/>
          <a:lstStyle/>
          <a:p>
            <a:pPr marL="457200" indent="-457200">
              <a:buNone/>
            </a:pPr>
            <a:r>
              <a:rPr lang="en-US" sz="2800" dirty="0" smtClean="0"/>
              <a:t>5.  Issue nationality documentation to those with entitlement to it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Study show that people who qualify for nationality of ECOWAS States may be unable to acquire proof that they are nationals due to documentation requirements, costs</a:t>
            </a:r>
          </a:p>
          <a:p>
            <a:pPr marL="457200" indent="-457200">
              <a:buNone/>
            </a:pPr>
            <a:r>
              <a:rPr lang="en-US" sz="2800" dirty="0" smtClean="0"/>
              <a:t>6.   Accede to the UN Statelessness Conventions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At the global level, 30 States have acceded to one or both UN Statelessness Conventions since 2011, including 7 in ECOWAS 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In ECOWAS, 9 are parties to the 1954 Convention, 8 to the 1961 Convention </a:t>
            </a:r>
          </a:p>
          <a:p>
            <a:pPr marL="457200" indent="-457200">
              <a:buNone/>
            </a:pPr>
            <a:r>
              <a:rPr lang="en-US" sz="2800" dirty="0" smtClean="0"/>
              <a:t>7.   Improve data on stateless populations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UNHCR has data on 77 countries around the world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Little information is available on stateless people in most ECOWAS States </a:t>
            </a:r>
          </a:p>
        </p:txBody>
      </p:sp>
    </p:spTree>
    <p:extLst>
      <p:ext uri="{BB962C8B-B14F-4D97-AF65-F5344CB8AC3E}">
        <p14:creationId xmlns:p14="http://schemas.microsoft.com/office/powerpoint/2010/main" val="34717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Who is stateless?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Stateless person: someone who is not considered as a national by any State under the operation of its law</a:t>
            </a:r>
          </a:p>
          <a:p>
            <a:r>
              <a:rPr lang="en-US" dirty="0" smtClean="0"/>
              <a:t>At least 10 million people around the world</a:t>
            </a:r>
          </a:p>
          <a:p>
            <a:r>
              <a:rPr lang="en-US" dirty="0" smtClean="0"/>
              <a:t>Most stateless persons have </a:t>
            </a:r>
            <a:r>
              <a:rPr lang="en-US" b="1" dirty="0" smtClean="0"/>
              <a:t>not</a:t>
            </a:r>
            <a:r>
              <a:rPr lang="en-US" dirty="0" smtClean="0"/>
              <a:t> crossed an international border</a:t>
            </a:r>
          </a:p>
          <a:p>
            <a:r>
              <a:rPr lang="en-US" dirty="0" smtClean="0"/>
              <a:t>Many are of foreign ancestral origin</a:t>
            </a:r>
          </a:p>
          <a:p>
            <a:r>
              <a:rPr lang="en-US" dirty="0" smtClean="0"/>
              <a:t>Most face denial of a range of human rights</a:t>
            </a:r>
          </a:p>
          <a:p>
            <a:r>
              <a:rPr lang="en-US" dirty="0" smtClean="0"/>
              <a:t>In some situations, human rights abuses force stateless people to cross a border and become refugees, fall under UNHCR’s refugee protection mandate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UNHCR’s role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1" y="1341438"/>
            <a:ext cx="864096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3200" dirty="0" smtClean="0"/>
              <a:t>UNHCR given mandate from UN General Assembly in 1995 to work with States to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00B0F0"/>
                </a:solidFill>
              </a:rPr>
              <a:t>Identify</a:t>
            </a:r>
            <a:r>
              <a:rPr lang="en-US" sz="2800" dirty="0" smtClean="0"/>
              <a:t> stateless persons – studies, census, surveys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00B0F0"/>
                </a:solidFill>
              </a:rPr>
              <a:t>Prevent</a:t>
            </a:r>
            <a:r>
              <a:rPr lang="en-US" sz="2800" dirty="0" smtClean="0"/>
              <a:t> statelessness – law reform, changes to documentation procedures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00B0F0"/>
                </a:solidFill>
              </a:rPr>
              <a:t>Reduce</a:t>
            </a:r>
            <a:r>
              <a:rPr lang="en-US" sz="2800" dirty="0" smtClean="0"/>
              <a:t> statelessness – nationality and documentation campaigns for stateless persons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800" dirty="0" smtClean="0">
                <a:solidFill>
                  <a:srgbClr val="00B0F0"/>
                </a:solidFill>
              </a:rPr>
              <a:t>Protect</a:t>
            </a:r>
            <a:r>
              <a:rPr lang="en-US" sz="2800" dirty="0" smtClean="0"/>
              <a:t> stateless persons – status determination and rights granted to stateless persons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International law standards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01788"/>
            <a:ext cx="8424936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 smtClean="0"/>
              <a:t>International human rights law –States already have obligations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800" dirty="0" smtClean="0"/>
              <a:t>Universal Declaration of Human Rights, Convention on the Rights of the Child, Convention for the Elimination of Discrimination against Women, African Charter on the Rights and Welfare of the Child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800" dirty="0" smtClean="0"/>
              <a:t>Right to a nationality, right of children to acquire a nationality, non-discrimination on grounds of race, gender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800" dirty="0" smtClean="0"/>
              <a:t>Most human rights also to be enjoyed by stateless persons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International law standards (II)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01788"/>
            <a:ext cx="8218487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3600" dirty="0" smtClean="0"/>
              <a:t>Two </a:t>
            </a:r>
            <a:r>
              <a:rPr lang="en-US" sz="3600" dirty="0" err="1" smtClean="0"/>
              <a:t>specialised</a:t>
            </a:r>
            <a:r>
              <a:rPr lang="en-US" sz="3600" dirty="0" smtClean="0"/>
              <a:t> treaties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3200" dirty="0" smtClean="0"/>
              <a:t>1954 Convention relating to the Status of Stateless Persons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 smtClean="0"/>
              <a:t>Defines who is stateless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 smtClean="0"/>
              <a:t>Rights and obligations of stateless persons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3200" dirty="0" smtClean="0"/>
              <a:t>1961 Convention on the Reduction of Statelessness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 smtClean="0"/>
              <a:t>Rules to be implemented in domestic nationality laws to prevent statelessness from occurring at birth or later in life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UNHCR’s Goal</a:t>
            </a:r>
            <a:endParaRPr lang="en-GB" sz="32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17638"/>
            <a:ext cx="8229600" cy="470852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GB" i="1" dirty="0" smtClean="0"/>
              <a:t>	To </a:t>
            </a:r>
            <a:r>
              <a:rPr lang="en-GB" i="1" dirty="0"/>
              <a:t>bring an end to statelessness within 10 years by resolving existing situations and preventing the emergence of new cases of statelessness</a:t>
            </a:r>
            <a:r>
              <a:rPr lang="en-GB" i="1" dirty="0" smtClean="0"/>
              <a:t>.</a:t>
            </a:r>
          </a:p>
          <a:p>
            <a:pPr>
              <a:buFontTx/>
              <a:buNone/>
              <a:defRPr/>
            </a:pPr>
            <a:endParaRPr lang="en-GB" i="1" dirty="0" smtClean="0"/>
          </a:p>
          <a:p>
            <a:pPr>
              <a:buFontTx/>
              <a:buNone/>
              <a:defRPr/>
            </a:pPr>
            <a:r>
              <a:rPr lang="en-GB" dirty="0" smtClean="0"/>
              <a:t>     An ambitious but realistic goal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Endorsed by the UN General Assembly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Governments decide who their nationals are so political will is essential.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Many States have acted: In the last decade 4 million stateless people around the world acquired nationality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Other States have pledged to act at UNHCR Ministerial Meeting in 2011 or in Human Rights Council’s Universal Periodic Review.</a:t>
            </a:r>
            <a:endParaRPr lang="en-GB" sz="2400" dirty="0" smtClean="0"/>
          </a:p>
          <a:p>
            <a:pPr>
              <a:buFontTx/>
              <a:buNone/>
              <a:defRPr/>
            </a:pPr>
            <a:endParaRPr lang="en-GB" i="1" dirty="0" smtClean="0"/>
          </a:p>
          <a:p>
            <a:pPr marL="0" indent="0">
              <a:buFontTx/>
              <a:buNone/>
              <a:defRPr/>
            </a:pPr>
            <a:endParaRPr lang="en-US" sz="1200" i="1" dirty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/>
              <a:t>Before and after pictures  - 2014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577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What is the problem?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	Call to action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		How can this be resolved?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71ABC5-9906-4F8D-B85A-4C235D4748BA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6975" y="5233988"/>
            <a:ext cx="12001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1287463"/>
            <a:ext cx="1223963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http://ibelong.unhcr.org/cms-web/upl/entities/report/guardian-ibelong-nocop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7" y="3054914"/>
            <a:ext cx="1944216" cy="11665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Key Actions to End Statelessness in West Africa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 smtClean="0"/>
              <a:t>Resolve existing situations of statelessness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Nationality laws and procedures can be reformed so that stateless people with strong links to the country through birth or long term residence acquire the nationality automatically or by application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err="1" smtClean="0"/>
              <a:t>Naturalisation</a:t>
            </a:r>
            <a:r>
              <a:rPr lang="en-US" dirty="0" smtClean="0"/>
              <a:t> is generally difficult for stateless persons in ECOWAS States. Cote d’Ivoire is currently implementing a declaration procedure for people with deep links 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Ensure that no child is born stateless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Safeguards need to be included in nationality laws so that children born stateless acquire the nationality of the country of birth (</a:t>
            </a:r>
            <a:r>
              <a:rPr lang="en-US" b="1" dirty="0" smtClean="0"/>
              <a:t>not</a:t>
            </a:r>
            <a:r>
              <a:rPr lang="en-US" dirty="0" smtClean="0"/>
              <a:t> all children born in the territory)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Young children of unknown parents who are found in the territory need to be presumed to be nationals 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dirty="0" smtClean="0"/>
              <a:t>Several ECOWAS States lack these key safeguards</a:t>
            </a:r>
          </a:p>
          <a:p>
            <a:pPr marL="457200" indent="-45720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717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Key Actions to End Statelessness in West Africa (II)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dirty="0" smtClean="0"/>
              <a:t>3.</a:t>
            </a:r>
            <a:r>
              <a:rPr lang="en-US" sz="2000" dirty="0" smtClean="0"/>
              <a:t>   </a:t>
            </a:r>
            <a:r>
              <a:rPr lang="en-US" dirty="0" smtClean="0"/>
              <a:t>Remove gender discrimination from nationality laws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sz="1800" dirty="0" smtClean="0"/>
              <a:t>12 countries have granted equal rights to men and women to confer nationality to their children since 2004 - in ECOWAS Senegal reformed its law in 2013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sz="1800" dirty="0" smtClean="0"/>
              <a:t>27 countries limit right of women to confer nationality to their children, including in ECOWAS</a:t>
            </a:r>
            <a:endParaRPr lang="en-US" sz="2400" dirty="0" smtClean="0"/>
          </a:p>
          <a:p>
            <a:pPr marL="457200" indent="-457200">
              <a:buNone/>
            </a:pPr>
            <a:r>
              <a:rPr lang="en-US" dirty="0" smtClean="0"/>
              <a:t>4.  Ensure birth registration for the prevention of statelessness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sz="1800" dirty="0" smtClean="0"/>
              <a:t>Birth registration is important for proving nationality as it shows parentage and place of birth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sz="1800" dirty="0" smtClean="0"/>
              <a:t>Without birth registration, pastoralists, minority groups, border populations and other groups often face challenges to establish their nationality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US" sz="1800" dirty="0" smtClean="0"/>
              <a:t>Though improving, birth registration rates remain low in many ECOWAS States  </a:t>
            </a:r>
          </a:p>
          <a:p>
            <a:pPr marL="457200" indent="-457200">
              <a:buNone/>
            </a:pPr>
            <a:r>
              <a:rPr lang="en-US" dirty="0" smtClean="0"/>
              <a:t> 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47175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HCR background">
  <a:themeElements>
    <a:clrScheme name="UNHCR backgrou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NHCR backgroun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UNHCR backgrou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HCR backgrou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HCR backgrou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HCR backgrou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HCR backgrou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HCR backgrou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HCR backgrou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HCR backgrou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HCR backgrou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HCR backgrou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HCR backgrou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HCR backgrou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4861</TotalTime>
  <Words>656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UNHCR background</vt:lpstr>
      <vt:lpstr> The Campaign to End Statelessness A Global Overview  with Reference to West Africa       </vt:lpstr>
      <vt:lpstr>Who is stateless?</vt:lpstr>
      <vt:lpstr>UNHCR’s role</vt:lpstr>
      <vt:lpstr>International law standards</vt:lpstr>
      <vt:lpstr>International law standards (II)</vt:lpstr>
      <vt:lpstr>UNHCR’s Goal</vt:lpstr>
      <vt:lpstr>Before and after pictures  - 2014</vt:lpstr>
      <vt:lpstr>Key Actions to End Statelessness in West Africa</vt:lpstr>
      <vt:lpstr>Key Actions to End Statelessness in West Africa (II)</vt:lpstr>
      <vt:lpstr>Key Actions to End Statelessness in West Africa (III)</vt:lpstr>
    </vt:vector>
  </TitlesOfParts>
  <Company>UNHCR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Kouyou</dc:creator>
  <cp:lastModifiedBy>UNHCRuser</cp:lastModifiedBy>
  <cp:revision>245</cp:revision>
  <cp:lastPrinted>2015-02-23T08:06:50Z</cp:lastPrinted>
  <dcterms:created xsi:type="dcterms:W3CDTF">2010-01-18T16:55:23Z</dcterms:created>
  <dcterms:modified xsi:type="dcterms:W3CDTF">2015-02-23T08:41:25Z</dcterms:modified>
</cp:coreProperties>
</file>